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7172325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C00"/>
    <a:srgbClr val="EAEAEA"/>
    <a:srgbClr val="F2F3D7"/>
    <a:srgbClr val="24A316"/>
    <a:srgbClr val="16942A"/>
    <a:srgbClr val="FDD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3792" autoAdjust="0"/>
  </p:normalViewPr>
  <p:slideViewPr>
    <p:cSldViewPr snapToGrid="0" snapToObjects="1">
      <p:cViewPr varScale="1">
        <p:scale>
          <a:sx n="92" d="100"/>
          <a:sy n="92" d="100"/>
        </p:scale>
        <p:origin x="9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8008" cy="470895"/>
          </a:xfrm>
          <a:prstGeom prst="rect">
            <a:avLst/>
          </a:prstGeom>
        </p:spPr>
        <p:txBody>
          <a:bodyPr vert="horz" lIns="94613" tIns="47306" rIns="94613" bIns="47306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62658" y="0"/>
            <a:ext cx="3108008" cy="470895"/>
          </a:xfrm>
          <a:prstGeom prst="rect">
            <a:avLst/>
          </a:prstGeom>
        </p:spPr>
        <p:txBody>
          <a:bodyPr vert="horz" lIns="94613" tIns="47306" rIns="94613" bIns="47306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27/09/2022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4407"/>
            <a:ext cx="3108008" cy="470894"/>
          </a:xfrm>
          <a:prstGeom prst="rect">
            <a:avLst/>
          </a:prstGeom>
        </p:spPr>
        <p:txBody>
          <a:bodyPr vert="horz" lIns="94613" tIns="47306" rIns="94613" bIns="47306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62658" y="8914407"/>
            <a:ext cx="3108008" cy="470894"/>
          </a:xfrm>
          <a:prstGeom prst="rect">
            <a:avLst/>
          </a:prstGeom>
        </p:spPr>
        <p:txBody>
          <a:bodyPr vert="horz" lIns="94613" tIns="47306" rIns="94613" bIns="47306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8008" cy="470895"/>
          </a:xfrm>
          <a:prstGeom prst="rect">
            <a:avLst/>
          </a:prstGeom>
        </p:spPr>
        <p:txBody>
          <a:bodyPr vert="horz" lIns="94613" tIns="47306" rIns="94613" bIns="47306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62658" y="0"/>
            <a:ext cx="3108008" cy="470895"/>
          </a:xfrm>
          <a:prstGeom prst="rect">
            <a:avLst/>
          </a:prstGeom>
        </p:spPr>
        <p:txBody>
          <a:bodyPr vert="horz" lIns="94613" tIns="47306" rIns="94613" bIns="47306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27/09/2022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1525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13" tIns="47306" rIns="94613" bIns="4730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7233" y="4516676"/>
            <a:ext cx="5737860" cy="3695462"/>
          </a:xfrm>
          <a:prstGeom prst="rect">
            <a:avLst/>
          </a:prstGeom>
        </p:spPr>
        <p:txBody>
          <a:bodyPr vert="horz" lIns="94613" tIns="47306" rIns="94613" bIns="47306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6"/>
            <a:ext cx="5108390" cy="470894"/>
          </a:xfrm>
          <a:prstGeom prst="rect">
            <a:avLst/>
          </a:prstGeom>
        </p:spPr>
        <p:txBody>
          <a:bodyPr vert="horz" lIns="94613" tIns="47306" rIns="94613" bIns="47306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62658" y="8914407"/>
            <a:ext cx="3108008" cy="470894"/>
          </a:xfrm>
          <a:prstGeom prst="rect">
            <a:avLst/>
          </a:prstGeom>
        </p:spPr>
        <p:txBody>
          <a:bodyPr vert="horz" lIns="94613" tIns="47306" rIns="94613" bIns="47306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613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Ensure all dates and titles are input </a:t>
            </a:r>
          </a:p>
          <a:p>
            <a:pPr defTabSz="94613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4613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defTabSz="94613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4613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defTabSz="94613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4613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strap line should be the main point you want to get across</a:t>
            </a:r>
          </a:p>
          <a:p>
            <a:pPr defTabSz="94613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4613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46130"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pPr defTabSz="94613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6130">
              <a:defRPr/>
            </a:pPr>
            <a:fld id="{F88714CE-FB4E-4316-BED5-DE0DF6B1D8E5}" type="slidenum">
              <a:rPr lang="en-US">
                <a:solidFill>
                  <a:prstClr val="black"/>
                </a:solidFill>
              </a:rPr>
              <a:pPr defTabSz="946130"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613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Ensure all dates and titles are input </a:t>
            </a:r>
          </a:p>
          <a:p>
            <a:pPr defTabSz="94613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4613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defTabSz="94613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4613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defTabSz="94613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4613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lang="en-US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27/09/2022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27/09/2022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27/09/2022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27/09/2022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27/09/2022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27/09/2022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27/09/2022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27/09/2022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27/09/2022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27/09/2022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27/09/2022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27/09/2022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61" y="1066800"/>
            <a:ext cx="7791263" cy="39780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200" dirty="0">
                <a:latin typeface="+mj-lt"/>
              </a:rPr>
              <a:t>On 19-09-2021 Field specialist was driving Pickup heading to Nimr camp. At approximately 15:49 hrs., there was a trailer moving in front of Pick up. Both Vehicles were headed same direction. Pickup driver was behind attempted to overtake the trailer whilst the trailer was taking a turn on the left side. The pickup driver tried to avoid trailer but eventually that leaded to a collision between both, the pickup flipped on its left side resulted total damage . There was slight damage to the trailer. Pickup Driver and Passenger reported immediately to the Clinic  for medical check and released with no injuries sustained.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Overtaking in the wrong position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Failure to follow (SP 2000) &amp; defensive driving procedures (by overtaking near a T-junction)</a:t>
            </a:r>
            <a:endParaRPr lang="en-US" sz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Calibri" panose="020F0502020204030204" pitchFamily="34" charset="0"/>
              </a:rPr>
              <a:t>Wrong decision taken by Pickup driver to overtake as he assumed that the trailer was trying to give a way for overtaking by slowing down the speed without making signal to indicate turn left. 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prstClr val="black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prstClr val="black"/>
                </a:solidFill>
                <a:latin typeface="Tahoma" pitchFamily="34" charset="0"/>
                <a:ea typeface="宋体" panose="02010600030101010101" pitchFamily="2" charset="-122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100" dirty="0">
              <a:latin typeface="Calibri" panose="020F0502020204030204" pitchFamily="34" charset="0"/>
              <a:cs typeface="Tahoma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Always ensure it is allowed to overtake before taking the decision.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Always follow Sp2000 procedure and apply defensive driving skills.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Always stop the driver if you observe any poor driving behavior.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050" dirty="0">
              <a:solidFill>
                <a:prstClr val="black"/>
              </a:solidFill>
              <a:latin typeface="Calibri" panose="020F0502020204030204" pitchFamily="34" charset="0"/>
              <a:cs typeface="Tahoma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406DC3-6140-45AE-93A8-1D6947A73029}"/>
              </a:ext>
            </a:extLst>
          </p:cNvPr>
          <p:cNvSpPr/>
          <p:nvPr/>
        </p:nvSpPr>
        <p:spPr>
          <a:xfrm>
            <a:off x="8294647" y="1295352"/>
            <a:ext cx="3748669" cy="228600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16C3A5-10F2-408B-9D18-ED534C5F017C}"/>
              </a:ext>
            </a:extLst>
          </p:cNvPr>
          <p:cNvSpPr/>
          <p:nvPr/>
        </p:nvSpPr>
        <p:spPr>
          <a:xfrm>
            <a:off x="8294647" y="3808612"/>
            <a:ext cx="3748668" cy="2286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Photo explaining how it should be done right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30421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19/09/2021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HiPo#54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MVI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C4P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523875" y="6332758"/>
            <a:ext cx="849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38B3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629476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6A1E8E-E088-4D68-97F6-D42814A8AA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39" b="8738"/>
          <a:stretch/>
        </p:blipFill>
        <p:spPr>
          <a:xfrm>
            <a:off x="8306589" y="1295352"/>
            <a:ext cx="3736725" cy="2286000"/>
          </a:xfrm>
          <a:prstGeom prst="rect">
            <a:avLst/>
          </a:prstGeom>
        </p:spPr>
      </p:pic>
      <p:grpSp>
        <p:nvGrpSpPr>
          <p:cNvPr id="10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629227" y="3256622"/>
            <a:ext cx="336550" cy="544513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A47BA90-8C48-45FB-9E99-77898A4033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6589" y="3819498"/>
            <a:ext cx="3736725" cy="2260592"/>
          </a:xfrm>
          <a:prstGeom prst="rect">
            <a:avLst/>
          </a:prstGeom>
        </p:spPr>
      </p:pic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615849" y="5791200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5" y="138335"/>
            <a:ext cx="10515600" cy="453582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C83480-07FA-41ED-8967-282032747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431" y="6498069"/>
            <a:ext cx="5590517" cy="3779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680481"/>
            <a:ext cx="10928195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 marL="342900" indent="-342900"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b="0" i="0" dirty="0">
                <a:solidFill>
                  <a:srgbClr val="0033CC"/>
                </a:solidFill>
                <a:effectLst/>
                <a:latin typeface="Calibri" panose="020F0502020204030204" pitchFamily="34" charset="0"/>
              </a:rPr>
              <a:t> Do you ensure compliance to SP2000 and journey management system.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b="0" i="0" dirty="0">
                <a:solidFill>
                  <a:srgbClr val="0033CC"/>
                </a:solidFill>
                <a:effectLst/>
                <a:latin typeface="Calibri" panose="020F0502020204030204" pitchFamily="34" charset="0"/>
              </a:rPr>
              <a:t>Do you ensure conduct defensive driving campaigns for drivers refreshing driving skills.</a:t>
            </a:r>
            <a:endParaRPr lang="en-US" dirty="0">
              <a:solidFill>
                <a:srgbClr val="0033CC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b="0" i="0" dirty="0">
                <a:solidFill>
                  <a:srgbClr val="0033CC"/>
                </a:solidFill>
                <a:effectLst/>
                <a:latin typeface="Calibri" panose="020F0502020204030204" pitchFamily="34" charset="0"/>
              </a:rPr>
              <a:t>Do you ensure driving behavior hazard discussed and understood in morning meeting by all drivers.</a:t>
            </a:r>
            <a:r>
              <a:rPr lang="en-US" sz="1600" dirty="0"/>
              <a:t>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effectively enforce STOP work authority.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adequate </a:t>
            </a:r>
            <a:r>
              <a:rPr lang="en-US" dirty="0">
                <a:solidFill>
                  <a:srgbClr val="0033CC"/>
                </a:solidFill>
                <a:latin typeface="Calibri" panose="020F0502020204030204" pitchFamily="34" charset="0"/>
              </a:rPr>
              <a:t>assurance of learning from incidents system.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effectively regular driving behavior evaluation for new defensive drivers. 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925BA16-07F0-4854-9B54-8868E6BC1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30421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19/09/2021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HiPo#54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MVI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C4P  </a:t>
            </a: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92726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42DAEC-5CE5-4B2B-B739-F3E6244F1E39}"/>
</file>

<file path=customXml/itemProps3.xml><?xml version="1.0" encoding="utf-8"?>
<ds:datastoreItem xmlns:ds="http://schemas.openxmlformats.org/officeDocument/2006/customXml" ds:itemID="{ECEB1FCF-0E89-482E-A62E-598FF58845D8}">
  <ds:schemaRefs>
    <ds:schemaRef ds:uri="3ad483c2-a27c-44cd-acb6-8713d8ff8005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17727</TotalTime>
  <Words>636</Words>
  <Application>Microsoft Office PowerPoint</Application>
  <PresentationFormat>Widescreen</PresentationFormat>
  <Paragraphs>58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 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HiPo# 54 QAQC</dc:title>
  <dc:creator>nazar@umsoman.com</dc:creator>
  <cp:lastModifiedBy>Balushi, Sumaiya MSE36</cp:lastModifiedBy>
  <cp:revision>331</cp:revision>
  <cp:lastPrinted>2021-10-10T08:05:54Z</cp:lastPrinted>
  <dcterms:created xsi:type="dcterms:W3CDTF">2018-09-24T07:27:56Z</dcterms:created>
  <dcterms:modified xsi:type="dcterms:W3CDTF">2022-09-27T07:27:02Z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