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7471" autoAdjust="0"/>
  </p:normalViewPr>
  <p:slideViewPr>
    <p:cSldViewPr>
      <p:cViewPr varScale="1">
        <p:scale>
          <a:sx n="89" d="100"/>
          <a:sy n="89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415828"/>
            <a:ext cx="5141850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4DC651-2C33-4A37-BD6A-A692A77509C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6019799" y="3593163"/>
            <a:ext cx="3014613" cy="2491069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01704" y="902129"/>
            <a:ext cx="5761830" cy="43627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 05.01.2021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                                        Incident type: HiPo#01 Drops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The Hoist was being prepared for the rig move. The mast was scoped in, 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travelling block and monkey board were secured. After having everyone 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positioned in accordance with the responsibilities allocated during the 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pre-task safety meeting, Driller started lowering the mast onto the 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headrest. </a:t>
            </a: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While doing so, the top small hydraulic cylinder did not retract and the 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large bottom cylinder came out of the mast raising mechanism housing </a:t>
            </a:r>
          </a:p>
          <a:p>
            <a:pPr marL="342900" indent="-342900" eaLnBrk="1" hangingPunct="1"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causing the mast to free fall onto the headrest </a:t>
            </a:r>
          </a:p>
          <a:p>
            <a:pPr marL="342900" indent="-342900" eaLnBrk="1" hangingPunct="1">
              <a:defRPr/>
            </a:pPr>
            <a:endParaRPr lang="en-US" sz="1200" b="1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Tx/>
              <a:buChar char="-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follow safe work practices and comply with written instructions 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intervene and stop the work if conditions are unsafe 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perform risk assessment and conduct pre-job safety meeting with all parties involved in the task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monitor pressure gauges and ensure they have valid calibration </a:t>
            </a:r>
          </a:p>
          <a:p>
            <a:pPr marL="171450" indent="-171450">
              <a:buFontTx/>
              <a:buChar char="-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maintain safe distance while raising/lowering the mast </a:t>
            </a:r>
          </a:p>
          <a:p>
            <a:pPr>
              <a:defRPr/>
            </a:pPr>
            <a:endParaRPr lang="en-US" sz="1200" dirty="0"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1000" y="5384197"/>
            <a:ext cx="5181600" cy="55399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500" b="1" dirty="0">
                <a:solidFill>
                  <a:srgbClr val="FFFF00"/>
                </a:solidFill>
                <a:latin typeface="Tahoma" pitchFamily="34" charset="0"/>
              </a:rPr>
              <a:t>Always stay away from red zones and be aware of line of fire hazards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577212" y="5759537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2CEE261-98D9-4589-B432-28804207E80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68311" y="1090329"/>
            <a:ext cx="2927350" cy="2286000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715375" y="2955783"/>
            <a:ext cx="336550" cy="446882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DE53AB68-3262-4EC6-A9DB-E0A193703FB9}"/>
              </a:ext>
            </a:extLst>
          </p:cNvPr>
          <p:cNvSpPr/>
          <p:nvPr/>
        </p:nvSpPr>
        <p:spPr bwMode="auto">
          <a:xfrm>
            <a:off x="7150077" y="4679575"/>
            <a:ext cx="533400" cy="68579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D4F3ED0-69E2-4C02-BA77-7B27992224B8}"/>
              </a:ext>
            </a:extLst>
          </p:cNvPr>
          <p:cNvSpPr/>
          <p:nvPr/>
        </p:nvSpPr>
        <p:spPr bwMode="auto">
          <a:xfrm>
            <a:off x="8044559" y="4457700"/>
            <a:ext cx="533400" cy="68579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960853F-D596-4760-8744-880DBEA3C859}"/>
              </a:ext>
            </a:extLst>
          </p:cNvPr>
          <p:cNvSpPr/>
          <p:nvPr/>
        </p:nvSpPr>
        <p:spPr bwMode="auto">
          <a:xfrm>
            <a:off x="6019798" y="4495800"/>
            <a:ext cx="838201" cy="6096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245393"/>
            <a:ext cx="8610600" cy="42780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 have a verification process of preventive and risk based maintenance performed on critical equipment?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 risk assessment is being applied prior to installation/purchasing of critical equipment?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 have robust purchasing process that ensures procurement of correct material grades?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equipment preventive maintenance is performed in accordance with OEM recommendations, International Standards </a:t>
            </a:r>
            <a:r>
              <a:rPr lang="en-US" sz="1400" u="sng" dirty="0">
                <a:solidFill>
                  <a:srgbClr val="0033CC"/>
                </a:solidFill>
                <a:latin typeface="+mj-lt"/>
                <a:sym typeface="Wingdings" pitchFamily="2" charset="2"/>
              </a:rPr>
              <a:t>AND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 based on operational risk? </a:t>
            </a:r>
          </a:p>
          <a:p>
            <a:pPr eaLnBrk="1" hangingPunct="1">
              <a:defRPr/>
            </a:pPr>
            <a:endParaRPr lang="en-US" sz="10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-5823" y="788560"/>
            <a:ext cx="7930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05.01.2021                                             Incident type: HiPo#01 Drop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92673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9B77783-9039-414E-8967-91785E86C9F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9240</TotalTime>
  <Words>525</Words>
  <Application>Microsoft Office PowerPoint</Application>
  <PresentationFormat>On-screen Show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HiPo#01 Mast Raising Cylinder Failure Final post UWD</dc:title>
  <dc:creator>PMH</dc:creator>
  <cp:lastModifiedBy>Balushi, Sumaiya MSE36</cp:lastModifiedBy>
  <cp:revision>43</cp:revision>
  <cp:lastPrinted>2021-04-07T08:21:52Z</cp:lastPrinted>
  <dcterms:created xsi:type="dcterms:W3CDTF">2001-05-03T06:07:08Z</dcterms:created>
  <dcterms:modified xsi:type="dcterms:W3CDTF">2022-07-26T03:41:15Z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