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7"/>
  </p:notesMasterIdLst>
  <p:handoutMasterIdLst>
    <p:handoutMasterId r:id="rId8"/>
  </p:handoutMasterIdLst>
  <p:sldIdLst>
    <p:sldId id="374" r:id="rId5"/>
    <p:sldId id="275" r:id="rId6"/>
  </p:sldIdLst>
  <p:sldSz cx="9144000" cy="6858000" type="screen4x3"/>
  <p:notesSz cx="6797675" cy="9926638"/>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hafiz Hanif" initials="AH" lastIdx="9" clrIdx="0"/>
  <p:cmAuthor id="2" name="wafa haider syed" initials="whs" lastIdx="1" clrIdx="1"/>
  <p:cmAuthor id="3" name="Steven McGarry" initials="SM" lastIdx="2"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3300"/>
    <a:srgbClr val="800000"/>
    <a:srgbClr val="5DD5FF"/>
  </p:clrMru>
  <p:extLst>
    <p:ext uri="{E76CE94A-603C-4142-B9EB-6D1370010A27}">
      <p14:discardImageEditData xmlns:p14="http://schemas.microsoft.com/office/powerpoint/2010/main" val="1"/>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024" autoAdjust="0"/>
    <p:restoredTop sz="94242" autoAdjust="0"/>
  </p:normalViewPr>
  <p:slideViewPr>
    <p:cSldViewPr>
      <p:cViewPr varScale="1">
        <p:scale>
          <a:sx n="88" d="100"/>
          <a:sy n="88" d="100"/>
        </p:scale>
        <p:origin x="1122" y="114"/>
      </p:cViewPr>
      <p:guideLst>
        <p:guide orient="horz" pos="2160"/>
        <p:guide pos="2880"/>
      </p:guideLst>
    </p:cSldViewPr>
  </p:slideViewPr>
  <p:notesTextViewPr>
    <p:cViewPr>
      <p:scale>
        <a:sx n="66" d="100"/>
        <a:sy n="66"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7"/>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45875" cy="496253"/>
          </a:xfrm>
          <a:prstGeom prst="rect">
            <a:avLst/>
          </a:prstGeom>
          <a:noFill/>
          <a:ln w="9525">
            <a:noFill/>
            <a:miter lim="800000"/>
            <a:headEnd/>
            <a:tailEnd/>
          </a:ln>
          <a:effectLst/>
        </p:spPr>
        <p:txBody>
          <a:bodyPr vert="horz" wrap="square" lIns="92418" tIns="46209" rIns="92418" bIns="46209"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851801" y="0"/>
            <a:ext cx="2945874" cy="496253"/>
          </a:xfrm>
          <a:prstGeom prst="rect">
            <a:avLst/>
          </a:prstGeom>
          <a:noFill/>
          <a:ln w="9525">
            <a:noFill/>
            <a:miter lim="800000"/>
            <a:headEnd/>
            <a:tailEnd/>
          </a:ln>
          <a:effectLst/>
        </p:spPr>
        <p:txBody>
          <a:bodyPr vert="horz" wrap="square" lIns="92418" tIns="46209" rIns="92418" bIns="46209"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9430386"/>
            <a:ext cx="2945875" cy="496253"/>
          </a:xfrm>
          <a:prstGeom prst="rect">
            <a:avLst/>
          </a:prstGeom>
          <a:noFill/>
          <a:ln w="9525">
            <a:noFill/>
            <a:miter lim="800000"/>
            <a:headEnd/>
            <a:tailEnd/>
          </a:ln>
          <a:effectLst/>
        </p:spPr>
        <p:txBody>
          <a:bodyPr vert="horz" wrap="square" lIns="92418" tIns="46209" rIns="92418" bIns="46209"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851801" y="9430386"/>
            <a:ext cx="2945874" cy="496253"/>
          </a:xfrm>
          <a:prstGeom prst="rect">
            <a:avLst/>
          </a:prstGeom>
          <a:noFill/>
          <a:ln w="9525">
            <a:noFill/>
            <a:miter lim="800000"/>
            <a:headEnd/>
            <a:tailEnd/>
          </a:ln>
          <a:effectLst/>
        </p:spPr>
        <p:txBody>
          <a:bodyPr vert="horz" wrap="square" lIns="92418" tIns="46209" rIns="92418" bIns="46209" numCol="1" anchor="b" anchorCtr="0" compatLnSpc="1">
            <a:prstTxWarp prst="textNoShape">
              <a:avLst/>
            </a:prstTxWarp>
          </a:bodyPr>
          <a:lstStyle>
            <a:lvl1pPr algn="r">
              <a:defRPr sz="1200"/>
            </a:lvl1pPr>
          </a:lstStyle>
          <a:p>
            <a:pPr>
              <a:defRPr/>
            </a:pPr>
            <a:fld id="{5B55AA87-4B92-460C-977B-0D3A2F64F625}" type="slidenum">
              <a:rPr lang="en-US"/>
              <a:pPr>
                <a:defRPr/>
              </a:pPr>
              <a:t>‹#›</a:t>
            </a:fld>
            <a:endParaRPr lang="en-US"/>
          </a:p>
        </p:txBody>
      </p:sp>
    </p:spTree>
    <p:extLst>
      <p:ext uri="{BB962C8B-B14F-4D97-AF65-F5344CB8AC3E}">
        <p14:creationId xmlns:p14="http://schemas.microsoft.com/office/powerpoint/2010/main" val="9718581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45875" cy="496253"/>
          </a:xfrm>
          <a:prstGeom prst="rect">
            <a:avLst/>
          </a:prstGeom>
          <a:noFill/>
          <a:ln w="9525">
            <a:noFill/>
            <a:miter lim="800000"/>
            <a:headEnd/>
            <a:tailEnd/>
          </a:ln>
          <a:effectLst/>
        </p:spPr>
        <p:txBody>
          <a:bodyPr vert="horz" wrap="square" lIns="92418" tIns="46209" rIns="92418" bIns="46209"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851801" y="0"/>
            <a:ext cx="2945874" cy="496253"/>
          </a:xfrm>
          <a:prstGeom prst="rect">
            <a:avLst/>
          </a:prstGeom>
          <a:noFill/>
          <a:ln w="9525">
            <a:noFill/>
            <a:miter lim="800000"/>
            <a:headEnd/>
            <a:tailEnd/>
          </a:ln>
          <a:effectLst/>
        </p:spPr>
        <p:txBody>
          <a:bodyPr vert="horz" wrap="square" lIns="92418" tIns="46209" rIns="92418" bIns="46209" numCol="1" anchor="t" anchorCtr="0" compatLnSpc="1">
            <a:prstTxWarp prst="textNoShape">
              <a:avLst/>
            </a:prstTxWarp>
          </a:bodyPr>
          <a:lstStyle>
            <a:lvl1pPr algn="r">
              <a:defRPr sz="1200"/>
            </a:lvl1pPr>
          </a:lstStyle>
          <a:p>
            <a:pPr>
              <a:defRPr/>
            </a:pPr>
            <a:endParaRPr lang="en-US"/>
          </a:p>
        </p:txBody>
      </p:sp>
      <p:sp>
        <p:nvSpPr>
          <p:cNvPr id="32772" name="Rectangle 4"/>
          <p:cNvSpPr>
            <a:spLocks noGrp="1" noRot="1" noChangeAspect="1" noChangeArrowheads="1" noTextEdit="1"/>
          </p:cNvSpPr>
          <p:nvPr>
            <p:ph type="sldImg" idx="2"/>
          </p:nvPr>
        </p:nvSpPr>
        <p:spPr bwMode="auto">
          <a:xfrm>
            <a:off x="917575" y="744538"/>
            <a:ext cx="4962525" cy="37211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05926" y="4715193"/>
            <a:ext cx="4985824" cy="4466268"/>
          </a:xfrm>
          <a:prstGeom prst="rect">
            <a:avLst/>
          </a:prstGeom>
          <a:noFill/>
          <a:ln w="9525">
            <a:noFill/>
            <a:miter lim="800000"/>
            <a:headEnd/>
            <a:tailEnd/>
          </a:ln>
          <a:effectLst/>
        </p:spPr>
        <p:txBody>
          <a:bodyPr vert="horz" wrap="square" lIns="92418" tIns="46209" rIns="92418" bIns="4620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0386"/>
            <a:ext cx="2945875" cy="496253"/>
          </a:xfrm>
          <a:prstGeom prst="rect">
            <a:avLst/>
          </a:prstGeom>
          <a:noFill/>
          <a:ln w="9525">
            <a:noFill/>
            <a:miter lim="800000"/>
            <a:headEnd/>
            <a:tailEnd/>
          </a:ln>
          <a:effectLst/>
        </p:spPr>
        <p:txBody>
          <a:bodyPr vert="horz" wrap="square" lIns="92418" tIns="46209" rIns="92418" bIns="46209"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851801" y="9430386"/>
            <a:ext cx="2945874" cy="496253"/>
          </a:xfrm>
          <a:prstGeom prst="rect">
            <a:avLst/>
          </a:prstGeom>
          <a:noFill/>
          <a:ln w="9525">
            <a:noFill/>
            <a:miter lim="800000"/>
            <a:headEnd/>
            <a:tailEnd/>
          </a:ln>
          <a:effectLst/>
        </p:spPr>
        <p:txBody>
          <a:bodyPr vert="horz" wrap="square" lIns="92418" tIns="46209" rIns="92418" bIns="46209" numCol="1" anchor="b" anchorCtr="0" compatLnSpc="1">
            <a:prstTxWarp prst="textNoShape">
              <a:avLst/>
            </a:prstTxWarp>
          </a:bodyPr>
          <a:lstStyle>
            <a:lvl1pPr algn="r">
              <a:defRPr sz="1200"/>
            </a:lvl1pPr>
          </a:lstStyle>
          <a:p>
            <a:pPr>
              <a:defRPr/>
            </a:pPr>
            <a:fld id="{77F9EFC2-B0DD-4BF2-8694-068D2DFD785E}" type="slidenum">
              <a:rPr lang="en-US"/>
              <a:pPr>
                <a:defRPr/>
              </a:pPr>
              <a:t>‹#›</a:t>
            </a:fld>
            <a:endParaRPr lang="en-US"/>
          </a:p>
        </p:txBody>
      </p:sp>
    </p:spTree>
    <p:extLst>
      <p:ext uri="{BB962C8B-B14F-4D97-AF65-F5344CB8AC3E}">
        <p14:creationId xmlns:p14="http://schemas.microsoft.com/office/powerpoint/2010/main" val="392285960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a:t>Ensure all dates and titles are input </a:t>
            </a:r>
          </a:p>
          <a:p>
            <a:endParaRPr lang="en-US" dirty="0"/>
          </a:p>
          <a:p>
            <a:r>
              <a:rPr lang="en-US" dirty="0"/>
              <a:t>A short description should be provided without mentioning names of contractors or</a:t>
            </a:r>
            <a:r>
              <a:rPr lang="en-US" baseline="0" dirty="0"/>
              <a:t> individuals.  You should include, what happened, to who (by job title) and what injuries this resulted in.  Nothing more!</a:t>
            </a:r>
          </a:p>
          <a:p>
            <a:endParaRPr lang="en-US" baseline="0" dirty="0"/>
          </a:p>
          <a:p>
            <a:r>
              <a:rPr lang="en-US" baseline="0" dirty="0"/>
              <a:t>Four to five bullet points highlighting the main findings from the investigation.  Remember the target audience is the front line staff so this should be written in simple terms in a way that everyone can understand.</a:t>
            </a:r>
          </a:p>
          <a:p>
            <a:endParaRPr lang="en-US" baseline="0" dirty="0"/>
          </a:p>
          <a:p>
            <a:r>
              <a:rPr lang="en-US" baseline="0" dirty="0"/>
              <a:t>The strap line should be the main point you want to get across</a:t>
            </a:r>
          </a:p>
          <a:p>
            <a:endParaRPr lang="en-US" baseline="0" dirty="0"/>
          </a:p>
          <a:p>
            <a:r>
              <a:rPr lang="en-US" baseline="0" dirty="0"/>
              <a:t>The images should be self explanatory, what went wrong (if you create a reconstruction please ensure you do not put people at risk) and below how it should be done.   </a:t>
            </a:r>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solidFill>
                  <a:srgbClr val="000000"/>
                </a:solidFill>
              </a:rPr>
              <a:pPr/>
              <a:t>1</a:t>
            </a:fld>
            <a:endParaRPr lang="en-US">
              <a:solidFill>
                <a:srgbClr val="000000"/>
              </a:solidFill>
            </a:endParaRPr>
          </a:p>
        </p:txBody>
      </p:sp>
    </p:spTree>
    <p:extLst>
      <p:ext uri="{BB962C8B-B14F-4D97-AF65-F5344CB8AC3E}">
        <p14:creationId xmlns:p14="http://schemas.microsoft.com/office/powerpoint/2010/main" val="30045787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defTabSz="924184">
              <a:defRPr/>
            </a:pPr>
            <a:r>
              <a:rPr lang="en-US" dirty="0"/>
              <a:t>Ensure all dates and titles are input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Imagine you have to audit other companies to see if they could have the same issues.</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These questions should start</a:t>
            </a:r>
            <a:r>
              <a:rPr lang="en-US" baseline="0" dirty="0">
                <a:solidFill>
                  <a:srgbClr val="0033CC"/>
                </a:solidFill>
                <a:latin typeface="Arial" charset="0"/>
                <a:cs typeface="Arial" charset="0"/>
                <a:sym typeface="Wingdings" pitchFamily="2" charset="2"/>
              </a:rPr>
              <a:t> with: Do you ensure…………………?</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a:p>
        </p:txBody>
      </p:sp>
    </p:spTree>
    <p:extLst>
      <p:ext uri="{BB962C8B-B14F-4D97-AF65-F5344CB8AC3E}">
        <p14:creationId xmlns:p14="http://schemas.microsoft.com/office/powerpoint/2010/main" val="25414406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email">
            <a:extLst>
              <a:ext uri="{28A0092B-C50C-407E-A947-70E740481C1C}">
                <a14:useLocalDpi xmlns:a14="http://schemas.microsoft.com/office/drawing/2010/main"/>
              </a:ext>
            </a:extLst>
          </a:blip>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71" r:id="rId1"/>
    <p:sldLayoutId id="2147483972" r:id="rId2"/>
    <p:sldLayoutId id="2147483973" r:id="rId3"/>
    <p:sldLayoutId id="2147483974" r:id="rId4"/>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jpeg"/><Relationship Id="rId5" Type="http://schemas.openxmlformats.org/officeDocument/2006/relationships/image" Target="../media/image4.jp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90137" y="990600"/>
            <a:ext cx="5960048" cy="4770537"/>
          </a:xfrm>
          <a:prstGeom prst="rect">
            <a:avLst/>
          </a:prstGeom>
          <a:noFill/>
          <a:ln w="19050">
            <a:noFill/>
            <a:miter lim="800000"/>
            <a:headEnd/>
            <a:tailEnd/>
          </a:ln>
        </p:spPr>
        <p:txBody>
          <a:bodyPr wrap="square" lIns="91440">
            <a:spAutoFit/>
          </a:bodyPr>
          <a:lstStyle/>
          <a:p>
            <a:pPr marL="114300" indent="-114300" algn="just">
              <a:defRPr/>
            </a:pPr>
            <a:r>
              <a:rPr lang="en-GB" sz="1400" b="1" dirty="0">
                <a:solidFill>
                  <a:srgbClr val="003399"/>
                </a:solidFill>
                <a:latin typeface="Tahoma" pitchFamily="34" charset="0"/>
              </a:rPr>
              <a:t>Date:</a:t>
            </a:r>
            <a:r>
              <a:rPr lang="en-US" sz="1400" b="1" dirty="0">
                <a:solidFill>
                  <a:srgbClr val="003399"/>
                </a:solidFill>
                <a:latin typeface="Tahoma" pitchFamily="34" charset="0"/>
              </a:rPr>
              <a:t> 07.01.2021                                   Incident title:</a:t>
            </a:r>
            <a:r>
              <a:rPr lang="es-ES" sz="1400" b="1" dirty="0">
                <a:solidFill>
                  <a:srgbClr val="003399"/>
                </a:solidFill>
                <a:latin typeface="Arial" panose="020B0604020202020204" pitchFamily="34" charset="0"/>
                <a:cs typeface="Arial" panose="020B0604020202020204" pitchFamily="34" charset="0"/>
              </a:rPr>
              <a:t> HiPo#03 MVI</a:t>
            </a:r>
            <a:endParaRPr lang="en-US" sz="1400" b="1" dirty="0">
              <a:solidFill>
                <a:srgbClr val="FF0000"/>
              </a:solidFill>
              <a:latin typeface="Tahoma" pitchFamily="34" charset="0"/>
            </a:endParaRPr>
          </a:p>
          <a:p>
            <a:pPr marL="114300" indent="-114300" algn="just">
              <a:defRPr/>
            </a:pPr>
            <a:endParaRPr lang="en-US" sz="16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p>
          <a:p>
            <a:pPr marL="114300" indent="-114300" algn="just">
              <a:defRPr/>
            </a:pPr>
            <a:endParaRPr lang="en-US" sz="1600" dirty="0">
              <a:solidFill>
                <a:srgbClr val="FF0000"/>
              </a:solidFill>
              <a:latin typeface="Tahoma" pitchFamily="34" charset="0"/>
            </a:endParaRPr>
          </a:p>
          <a:p>
            <a:pPr marL="36000">
              <a:spcBef>
                <a:spcPts val="0"/>
              </a:spcBef>
              <a:spcAft>
                <a:spcPts val="600"/>
              </a:spcAft>
              <a:defRPr/>
            </a:pPr>
            <a:r>
              <a:rPr lang="en-US" sz="1800" dirty="0">
                <a:solidFill>
                  <a:srgbClr val="000000"/>
                </a:solidFill>
                <a:latin typeface="Calibri" panose="020F0502020204030204" pitchFamily="34" charset="0"/>
                <a:cs typeface="Calibri" panose="020F0502020204030204" pitchFamily="34" charset="0"/>
              </a:rPr>
              <a:t>A 3Ton canter was about to take a left turn from the graded road towards THL-124 moving at a slow speed was hit by a  trailing trailer from another PDO contractor which was overtaking from the left side of the canter. The impact resulted in damage to front end of the canter .No injury to the personnel. </a:t>
            </a:r>
          </a:p>
          <a:p>
            <a:pPr marL="36000">
              <a:spcBef>
                <a:spcPts val="0"/>
              </a:spcBef>
              <a:spcAft>
                <a:spcPts val="600"/>
              </a:spcAft>
              <a:defRPr/>
            </a:pPr>
            <a:endParaRPr lang="en-US" sz="1800" b="1" dirty="0">
              <a:solidFill>
                <a:srgbClr val="003399"/>
              </a:solidFill>
              <a:latin typeface="Calibri" panose="020F0502020204030204" pitchFamily="34" charset="0"/>
              <a:cs typeface="Calibri" panose="020F0502020204030204" pitchFamily="34" charset="0"/>
            </a:endParaRPr>
          </a:p>
          <a:p>
            <a:pPr marL="114300" indent="-114300" algn="just">
              <a:defRPr/>
            </a:pPr>
            <a:r>
              <a:rPr lang="en-US" sz="1600" b="1" dirty="0">
                <a:solidFill>
                  <a:srgbClr val="003399"/>
                </a:solidFill>
                <a:latin typeface="Tahoma" pitchFamily="34" charset="0"/>
              </a:rPr>
              <a:t>Your learning from this incident..</a:t>
            </a:r>
            <a:endParaRPr lang="en-US" sz="1600" dirty="0">
              <a:solidFill>
                <a:srgbClr val="000000"/>
              </a:solidFill>
              <a:latin typeface="Arial"/>
              <a:cs typeface="Calibri" pitchFamily="34" charset="0"/>
            </a:endParaRPr>
          </a:p>
          <a:p>
            <a:pPr marL="285750" indent="-285750" algn="just" eaLnBrk="1" hangingPunct="1">
              <a:buFont typeface="Wingdings" pitchFamily="2" charset="2"/>
              <a:buChar char="Ø"/>
              <a:defRPr/>
            </a:pPr>
            <a:r>
              <a:rPr lang="en-US" sz="1800" dirty="0">
                <a:solidFill>
                  <a:srgbClr val="000000"/>
                </a:solidFill>
                <a:latin typeface="Calibri" panose="020F0502020204030204" pitchFamily="34" charset="0"/>
                <a:cs typeface="Calibri" panose="020F0502020204030204" pitchFamily="34" charset="0"/>
              </a:rPr>
              <a:t>Always be alerted for the unexpected road hazards. </a:t>
            </a:r>
          </a:p>
          <a:p>
            <a:pPr marL="285750" indent="-285750" algn="just" eaLnBrk="1" hangingPunct="1">
              <a:buFont typeface="Wingdings" pitchFamily="2" charset="2"/>
              <a:buChar char="Ø"/>
              <a:defRPr/>
            </a:pPr>
            <a:r>
              <a:rPr lang="en-US" sz="1800" dirty="0">
                <a:solidFill>
                  <a:srgbClr val="000000"/>
                </a:solidFill>
                <a:latin typeface="Calibri" panose="020F0502020204030204" pitchFamily="34" charset="0"/>
                <a:cs typeface="Calibri" panose="020F0502020204030204" pitchFamily="34" charset="0"/>
              </a:rPr>
              <a:t>Ensure overtaking in safe zones.</a:t>
            </a:r>
          </a:p>
          <a:p>
            <a:pPr marL="285750" indent="-285750" algn="just" eaLnBrk="1" hangingPunct="1">
              <a:buFont typeface="Wingdings" pitchFamily="2" charset="2"/>
              <a:buChar char="Ø"/>
              <a:defRPr/>
            </a:pPr>
            <a:r>
              <a:rPr lang="en-US" sz="1800" dirty="0">
                <a:solidFill>
                  <a:srgbClr val="000000"/>
                </a:solidFill>
                <a:latin typeface="Calibri" panose="020F0502020204030204" pitchFamily="34" charset="0"/>
                <a:cs typeface="Calibri" panose="020F0502020204030204" pitchFamily="34" charset="0"/>
              </a:rPr>
              <a:t>Always follow defensive driving techniques.</a:t>
            </a:r>
          </a:p>
          <a:p>
            <a:pPr marL="285750" indent="-285750" algn="just" eaLnBrk="1" hangingPunct="1">
              <a:buFont typeface="Wingdings" pitchFamily="2" charset="2"/>
              <a:buChar char="Ø"/>
              <a:defRPr/>
            </a:pPr>
            <a:r>
              <a:rPr lang="en-US" sz="1800" dirty="0">
                <a:solidFill>
                  <a:srgbClr val="000000"/>
                </a:solidFill>
                <a:latin typeface="Calibri" panose="020F0502020204030204" pitchFamily="34" charset="0"/>
                <a:cs typeface="Calibri" panose="020F0502020204030204" pitchFamily="34" charset="0"/>
              </a:rPr>
              <a:t>Ensure to park in a safe spots if you are unsure of your destination.</a:t>
            </a:r>
          </a:p>
        </p:txBody>
      </p:sp>
      <p:sp>
        <p:nvSpPr>
          <p:cNvPr id="26628" name="TextBox 16"/>
          <p:cNvSpPr txBox="1">
            <a:spLocks noChangeArrowheads="1"/>
          </p:cNvSpPr>
          <p:nvPr/>
        </p:nvSpPr>
        <p:spPr bwMode="auto">
          <a:xfrm>
            <a:off x="867507" y="5851272"/>
            <a:ext cx="4610100" cy="369332"/>
          </a:xfrm>
          <a:prstGeom prst="rect">
            <a:avLst/>
          </a:prstGeom>
          <a:solidFill>
            <a:schemeClr val="accent2"/>
          </a:solidFill>
          <a:ln w="9525">
            <a:noFill/>
            <a:miter lim="800000"/>
            <a:headEnd/>
            <a:tailEnd/>
          </a:ln>
        </p:spPr>
        <p:txBody>
          <a:bodyPr wrap="square">
            <a:spAutoFit/>
          </a:bodyPr>
          <a:lstStyle/>
          <a:p>
            <a:pPr algn="ctr" eaLnBrk="1" hangingPunct="1"/>
            <a:r>
              <a:rPr lang="en-US" sz="1800" b="1" dirty="0">
                <a:solidFill>
                  <a:srgbClr val="FFFF00"/>
                </a:solidFill>
                <a:latin typeface="Arial"/>
                <a:cs typeface="Calibri" pitchFamily="34" charset="0"/>
              </a:rPr>
              <a:t>Always check your blind spots</a:t>
            </a:r>
            <a:endParaRPr lang="en-US" sz="1800" b="1" dirty="0">
              <a:solidFill>
                <a:srgbClr val="FFFF00"/>
              </a:solidFill>
              <a:latin typeface="Tahoma" pitchFamily="34" charset="0"/>
            </a:endParaRPr>
          </a:p>
        </p:txBody>
      </p:sp>
      <p:sp>
        <p:nvSpPr>
          <p:cNvPr id="16" name="Text Box 12"/>
          <p:cNvSpPr txBox="1">
            <a:spLocks noChangeArrowheads="1"/>
          </p:cNvSpPr>
          <p:nvPr/>
        </p:nvSpPr>
        <p:spPr bwMode="auto">
          <a:xfrm>
            <a:off x="1219200" y="0"/>
            <a:ext cx="7056438" cy="646331"/>
          </a:xfrm>
          <a:prstGeom prst="rect">
            <a:avLst/>
          </a:prstGeom>
          <a:noFill/>
          <a:ln w="9525">
            <a:noFill/>
            <a:miter lim="800000"/>
            <a:headEnd/>
            <a:tailEnd/>
          </a:ln>
        </p:spPr>
        <p:txBody>
          <a:bodyPr>
            <a:spAutoFit/>
          </a:bodyPr>
          <a:lstStyle/>
          <a:p>
            <a:pPr algn="ctr">
              <a:defRPr/>
            </a:pPr>
            <a:r>
              <a:rPr lang="en-GB" sz="3600" b="1" dirty="0">
                <a:solidFill>
                  <a:srgbClr val="000000"/>
                </a:solidFill>
                <a:latin typeface="Arial"/>
              </a:rPr>
              <a:t>PDO Second Alert  </a:t>
            </a:r>
            <a:endParaRPr lang="en-GB" sz="2800" b="1" dirty="0">
              <a:solidFill>
                <a:srgbClr val="FF0000"/>
              </a:solidFill>
              <a:latin typeface="Arial"/>
            </a:endParaRPr>
          </a:p>
        </p:txBody>
      </p:sp>
      <p:pic>
        <p:nvPicPr>
          <p:cNvPr id="8" name="Picture 7"/>
          <p:cNvPicPr preferRelativeResize="0">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6158264" y="1551309"/>
            <a:ext cx="2792994" cy="2137147"/>
          </a:xfrm>
          <a:prstGeom prst="rect">
            <a:avLst/>
          </a:prstGeom>
        </p:spPr>
      </p:pic>
      <p:pic>
        <p:nvPicPr>
          <p:cNvPr id="9" name="Picture 8"/>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632450" y="3379960"/>
            <a:ext cx="426887" cy="524315"/>
          </a:xfrm>
          <a:prstGeom prst="rect">
            <a:avLst/>
          </a:prstGeom>
        </p:spPr>
      </p:pic>
      <p:pic>
        <p:nvPicPr>
          <p:cNvPr id="12" name="Picture 11"/>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6158264" y="3953451"/>
            <a:ext cx="2792994" cy="2082487"/>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406978" y="5508132"/>
            <a:ext cx="467727" cy="432288"/>
          </a:xfrm>
          <a:prstGeom prst="rect">
            <a:avLst/>
          </a:prstGeom>
        </p:spPr>
      </p:pic>
      <p:grpSp>
        <p:nvGrpSpPr>
          <p:cNvPr id="13" name="Group 12"/>
          <p:cNvGrpSpPr/>
          <p:nvPr/>
        </p:nvGrpSpPr>
        <p:grpSpPr>
          <a:xfrm>
            <a:off x="7335826" y="5495381"/>
            <a:ext cx="984923" cy="445039"/>
            <a:chOff x="5989854" y="3805735"/>
            <a:chExt cx="2061805" cy="990600"/>
          </a:xfrm>
        </p:grpSpPr>
        <p:pic>
          <p:nvPicPr>
            <p:cNvPr id="14" name="Picture 13"/>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5989854" y="3805735"/>
              <a:ext cx="990600" cy="990600"/>
            </a:xfrm>
            <a:prstGeom prst="rect">
              <a:avLst/>
            </a:prstGeom>
          </p:spPr>
        </p:pic>
        <p:pic>
          <p:nvPicPr>
            <p:cNvPr id="15" name="Picture 14"/>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7061059" y="3819926"/>
              <a:ext cx="990600" cy="962218"/>
            </a:xfrm>
            <a:prstGeom prst="rect">
              <a:avLst/>
            </a:prstGeom>
          </p:spPr>
        </p:pic>
      </p:grpSp>
      <p:sp>
        <p:nvSpPr>
          <p:cNvPr id="26634" name="Freeform 132"/>
          <p:cNvSpPr>
            <a:spLocks/>
          </p:cNvSpPr>
          <p:nvPr/>
        </p:nvSpPr>
        <p:spPr bwMode="auto">
          <a:xfrm>
            <a:off x="8580287" y="5775701"/>
            <a:ext cx="370971" cy="309413"/>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solidFill>
                <a:srgbClr val="000000"/>
              </a:solidFill>
            </a:endParaRPr>
          </a:p>
        </p:txBody>
      </p:sp>
    </p:spTree>
    <p:extLst>
      <p:ext uri="{BB962C8B-B14F-4D97-AF65-F5344CB8AC3E}">
        <p14:creationId xmlns:p14="http://schemas.microsoft.com/office/powerpoint/2010/main" val="37539196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228600" y="1459230"/>
            <a:ext cx="8351838" cy="3939540"/>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chemeClr val="tx2"/>
                </a:solidFill>
                <a:latin typeface="Tahoma" pitchFamily="34" charset="0"/>
              </a:rPr>
              <a:t>Confirm the following:</a:t>
            </a:r>
          </a:p>
          <a:p>
            <a:pPr lvl="1" eaLnBrk="1" hangingPunct="1">
              <a:defRPr/>
            </a:pPr>
            <a:endParaRPr lang="en-US" sz="1600" b="1" dirty="0">
              <a:solidFill>
                <a:srgbClr val="0000FF"/>
              </a:solidFill>
              <a:latin typeface="Tahoma" pitchFamily="34" charset="0"/>
            </a:endParaRPr>
          </a:p>
          <a:p>
            <a:pPr marL="800100" lvl="1" indent="-342900" eaLnBrk="1" hangingPunct="1">
              <a:buAutoNum type="arabicPeriod"/>
              <a:defRPr/>
            </a:pPr>
            <a:r>
              <a:rPr lang="en-US" sz="1400" dirty="0">
                <a:solidFill>
                  <a:srgbClr val="0033CC"/>
                </a:solidFill>
                <a:latin typeface="+mj-lt"/>
              </a:rPr>
              <a:t>Do you ensure that the drivers are given clear instructions on parking vehicle at site?</a:t>
            </a:r>
          </a:p>
          <a:p>
            <a:pPr marL="800100" lvl="1" indent="-342900" eaLnBrk="1" hangingPunct="1">
              <a:buAutoNum type="arabicPeriod"/>
              <a:defRPr/>
            </a:pPr>
            <a:r>
              <a:rPr lang="en-US" sz="1400" dirty="0">
                <a:solidFill>
                  <a:srgbClr val="0033CC"/>
                </a:solidFill>
                <a:latin typeface="+mj-lt"/>
              </a:rPr>
              <a:t>Do you ensure that your drivers are driving as per the requirements of the road?</a:t>
            </a:r>
          </a:p>
          <a:p>
            <a:pPr marL="800100" lvl="1" indent="-342900" eaLnBrk="1" hangingPunct="1">
              <a:buAutoNum type="arabicPeriod"/>
              <a:defRPr/>
            </a:pPr>
            <a:r>
              <a:rPr lang="en-US" sz="1400" dirty="0">
                <a:solidFill>
                  <a:srgbClr val="0033CC"/>
                </a:solidFill>
                <a:latin typeface="+mj-lt"/>
              </a:rPr>
              <a:t>Do you ensure that your drivers follow defensive driving techniques?</a:t>
            </a:r>
          </a:p>
          <a:p>
            <a:pPr marL="800100" lvl="1" indent="-342900" eaLnBrk="1" hangingPunct="1">
              <a:buAutoNum type="arabicPeriod"/>
              <a:defRPr/>
            </a:pPr>
            <a:r>
              <a:rPr lang="en-US" sz="1400" dirty="0">
                <a:solidFill>
                  <a:srgbClr val="0033CC"/>
                </a:solidFill>
                <a:latin typeface="+mj-lt"/>
              </a:rPr>
              <a:t>Do you ensure to report the hazards identified on roads to appropriate authority?</a:t>
            </a:r>
          </a:p>
          <a:p>
            <a:pPr marL="800100" lvl="1" indent="-342900" eaLnBrk="1" hangingPunct="1">
              <a:buAutoNum type="arabicPeriod"/>
              <a:defRPr/>
            </a:pPr>
            <a:r>
              <a:rPr lang="en-US" sz="1400" dirty="0">
                <a:solidFill>
                  <a:srgbClr val="0033CC"/>
                </a:solidFill>
                <a:latin typeface="+mj-lt"/>
              </a:rPr>
              <a:t>Do you ensure that learnings from previous incidents are discussed in TBT?</a:t>
            </a:r>
          </a:p>
          <a:p>
            <a:pPr marL="800100" lvl="1" indent="-342900" eaLnBrk="1" hangingPunct="1">
              <a:buAutoNum type="arabicPeriod"/>
              <a:defRPr/>
            </a:pPr>
            <a:endParaRPr lang="en-US" sz="1400" dirty="0">
              <a:solidFill>
                <a:srgbClr val="0033CC"/>
              </a:solidFill>
              <a:latin typeface="+mj-lt"/>
            </a:endParaRPr>
          </a:p>
          <a:p>
            <a:pPr marL="342900" indent="-342900" eaLnBrk="1" hangingPunct="1">
              <a:defRPr/>
            </a:pPr>
            <a:r>
              <a:rPr lang="en-US" sz="1000" i="1" dirty="0">
                <a:solidFill>
                  <a:srgbClr val="0033CC"/>
                </a:solidFill>
                <a:latin typeface="+mj-lt"/>
                <a:sym typeface="Wingdings" pitchFamily="2" charset="2"/>
              </a:rPr>
              <a:t>* If the answer is NO to any of the above questions please ensure you take action to correct this finding. </a:t>
            </a:r>
          </a:p>
          <a:p>
            <a:pPr marL="119063" indent="-119063" eaLnBrk="1" hangingPunct="1">
              <a:buFontTx/>
              <a:buChar char="•"/>
              <a:defRPr/>
            </a:pPr>
            <a:endParaRPr lang="en-US" sz="1400" dirty="0">
              <a:solidFill>
                <a:srgbClr val="0033CC"/>
              </a:solidFill>
              <a:latin typeface="+mj-lt"/>
              <a:sym typeface="Wingdings" pitchFamily="2" charset="2"/>
            </a:endParaRPr>
          </a:p>
          <a:p>
            <a:pPr marL="119063" indent="-119063" eaLnBrk="1" hangingPunct="1">
              <a:defRPr/>
            </a:pPr>
            <a:r>
              <a:rPr lang="en-US" sz="1400" dirty="0">
                <a:solidFill>
                  <a:srgbClr val="0033CC"/>
                </a:solidFill>
                <a:latin typeface="+mj-lt"/>
                <a:sym typeface="Wingdings" pitchFamily="2" charset="2"/>
              </a:rPr>
              <a:t>	</a:t>
            </a:r>
          </a:p>
          <a:p>
            <a:pPr marL="119063" indent="-119063" eaLnBrk="1" hangingPunct="1">
              <a:buFontTx/>
              <a:buChar char="•"/>
              <a:defRPr/>
            </a:pPr>
            <a:endParaRPr lang="en-US" sz="1400" dirty="0">
              <a:solidFill>
                <a:srgbClr val="000000"/>
              </a:solidFill>
              <a:latin typeface="Arial" charset="0"/>
            </a:endParaRPr>
          </a:p>
          <a:p>
            <a:pPr marL="119063" indent="-119063" eaLnBrk="1" hangingPunct="1">
              <a:defRPr/>
            </a:pPr>
            <a:endParaRPr lang="en-US" sz="1400" dirty="0">
              <a:solidFill>
                <a:srgbClr val="000000"/>
              </a:solidFill>
              <a:latin typeface="Arial" charset="0"/>
            </a:endParaRPr>
          </a:p>
          <a:p>
            <a:pPr marL="173038" indent="-173038" eaLnBrk="1" hangingPunct="1">
              <a:buFont typeface="Arial" pitchFamily="34" charset="0"/>
              <a:buChar char="•"/>
              <a:defRPr/>
            </a:pPr>
            <a:endParaRPr lang="en-US" sz="800" dirty="0">
              <a:solidFill>
                <a:srgbClr val="000000"/>
              </a:solidFill>
              <a:latin typeface="Arial" charset="0"/>
            </a:endParaRP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63105" y="954064"/>
            <a:ext cx="6122189" cy="307777"/>
          </a:xfrm>
          <a:prstGeom prst="rect">
            <a:avLst/>
          </a:prstGeom>
          <a:noFill/>
          <a:ln w="9525">
            <a:noFill/>
            <a:miter lim="800000"/>
            <a:headEnd/>
            <a:tailEnd/>
          </a:ln>
        </p:spPr>
        <p:txBody>
          <a:bodyPr wrap="none">
            <a:spAutoFit/>
          </a:bodyPr>
          <a:lstStyle/>
          <a:p>
            <a:pPr marL="114300" indent="-114300" algn="just"/>
            <a:r>
              <a:rPr lang="en-US" sz="1400" b="1" dirty="0">
                <a:solidFill>
                  <a:srgbClr val="333399"/>
                </a:solidFill>
                <a:latin typeface="Tahoma" pitchFamily="34" charset="0"/>
              </a:rPr>
              <a:t>Date: 07.01.2021                                   Incident title: HiPo#03 MVI</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documentManagement>
    <Language xmlns="4880e4f8-4b7d-4bdd-91e3-e10d47036eca">English</Language>
    <DocId xmlns="4880e4f8-4b7d-4bdd-91e3-e10d47036eca">92682</DocId>
    <ImageCreateDate xmlns="4880E4F8-4B7D-4BDD-91E3-E10D47036ECA" xsi:nil="true"/>
    <wic_System_Copyright xmlns="http://schemas.microsoft.com/sharepoint/v3/fields"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6824750-0476-4893-AEF5-D6424D17C823}"/>
</file>

<file path=customXml/itemProps2.xml><?xml version="1.0" encoding="utf-8"?>
<ds:datastoreItem xmlns:ds="http://schemas.openxmlformats.org/officeDocument/2006/customXml" ds:itemID="{417CDCFD-C2C6-4ECC-85D9-E8AEE3BFF834}">
  <ds:schemaRefs>
    <ds:schemaRef ds:uri="http://schemas.microsoft.com/office/infopath/2007/PartnerControls"/>
    <ds:schemaRef ds:uri="http://purl.org/dc/terms/"/>
    <ds:schemaRef ds:uri="http://schemas.microsoft.com/office/2006/documentManagement/types"/>
    <ds:schemaRef ds:uri="http://purl.org/dc/dcmitype/"/>
    <ds:schemaRef ds:uri="http://www.w3.org/XML/1998/namespace"/>
    <ds:schemaRef ds:uri="http://purl.org/dc/elements/1.1/"/>
    <ds:schemaRef ds:uri="http://schemas.openxmlformats.org/package/2006/metadata/core-properties"/>
    <ds:schemaRef ds:uri="http://schemas.microsoft.com/sharepoint/v3"/>
    <ds:schemaRef ds:uri="http://schemas.microsoft.com/office/2006/metadata/properties"/>
  </ds:schemaRefs>
</ds:datastoreItem>
</file>

<file path=customXml/itemProps3.xml><?xml version="1.0" encoding="utf-8"?>
<ds:datastoreItem xmlns:ds="http://schemas.openxmlformats.org/officeDocument/2006/customXml" ds:itemID="{ACF46C6F-070D-40A4-B21F-D63FE5060AA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Retrospect</Template>
  <TotalTime>11541</TotalTime>
  <Words>464</Words>
  <Application>Microsoft Office PowerPoint</Application>
  <PresentationFormat>On-screen Show (4:3)</PresentationFormat>
  <Paragraphs>50</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Tahoma</vt:lpstr>
      <vt:lpstr>Times New Roman</vt:lpstr>
      <vt:lpstr>Wingdings</vt:lpstr>
      <vt:lpstr>Default Design</vt:lpstr>
      <vt:lpstr>PowerPoint Presentation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HiPo#03 ATE POST PDIRC (002)</dc:title>
  <dc:creator>MU93647</dc:creator>
  <cp:lastModifiedBy>Balushi, Sumaiya MSE36</cp:lastModifiedBy>
  <cp:revision>862</cp:revision>
  <cp:lastPrinted>2021-02-04T11:25:36Z</cp:lastPrinted>
  <dcterms:created xsi:type="dcterms:W3CDTF">2001-05-03T06:07:08Z</dcterms:created>
  <dcterms:modified xsi:type="dcterms:W3CDTF">2022-07-26T03:40:21Z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736965</vt:lpwstr>
  </property>
  <property fmtid="{D5CDD505-2E9C-101B-9397-08002B2CF9AE}" pid="3" name="NXPowerLiteSettings">
    <vt:lpwstr>C7000400038000</vt:lpwstr>
  </property>
  <property fmtid="{D5CDD505-2E9C-101B-9397-08002B2CF9AE}" pid="4" name="NXPowerLiteVersion">
    <vt:lpwstr>S9.0.3</vt:lpwstr>
  </property>
  <property fmtid="{D5CDD505-2E9C-101B-9397-08002B2CF9AE}" pid="5" name="ContentTypeId">
    <vt:lpwstr>0x0101009148F5A04DDD49CBA7127AADA5FB792B00AADE34325A8B49CDA8BB4DB53328F214009C4067D375EDA046866D1CFD34BA6725</vt:lpwstr>
  </property>
</Properties>
</file>