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74" r:id="rId5"/>
    <p:sldId id="275"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hafiz Hanif" initials="AH" lastIdx="9" clrIdx="0"/>
  <p:cmAuthor id="2" name="wafa haider syed" initials="whs" lastIdx="1" clrIdx="1"/>
  <p:cmAuthor id="3" name="Steven McGarry" initials="SM"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00000"/>
    <a:srgbClr val="5DD5FF"/>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24" autoAdjust="0"/>
    <p:restoredTop sz="94242" autoAdjust="0"/>
  </p:normalViewPr>
  <p:slideViewPr>
    <p:cSldViewPr>
      <p:cViewPr varScale="1">
        <p:scale>
          <a:sx n="88" d="100"/>
          <a:sy n="88" d="100"/>
        </p:scale>
        <p:origin x="1122" y="114"/>
      </p:cViewPr>
      <p:guideLst>
        <p:guide orient="horz" pos="2160"/>
        <p:guide pos="2880"/>
      </p:guideLst>
    </p:cSldViewPr>
  </p:slideViewPr>
  <p:notesTextViewPr>
    <p:cViewPr>
      <p:scale>
        <a:sx n="66" d="100"/>
        <a:sy n="66"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971858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3"/>
            <a:ext cx="4985824" cy="4466268"/>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922859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300457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254144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90137" y="990600"/>
            <a:ext cx="5960048" cy="4770537"/>
          </a:xfrm>
          <a:prstGeom prst="rect">
            <a:avLst/>
          </a:prstGeom>
          <a:noFill/>
          <a:ln w="19050">
            <a:noFill/>
            <a:miter lim="800000"/>
            <a:headEnd/>
            <a:tailEnd/>
          </a:ln>
        </p:spPr>
        <p:txBody>
          <a:bodyPr wrap="square" lIns="91440">
            <a:spAutoFit/>
          </a:bodyPr>
          <a:lstStyle/>
          <a:p>
            <a:pPr marL="114300" indent="-114300" algn="just">
              <a:defRPr/>
            </a:pPr>
            <a:r>
              <a:rPr lang="en-GB" sz="1400" b="1" dirty="0">
                <a:solidFill>
                  <a:srgbClr val="003399"/>
                </a:solidFill>
                <a:latin typeface="Tahoma" pitchFamily="34" charset="0"/>
              </a:rPr>
              <a:t>Date:</a:t>
            </a:r>
            <a:r>
              <a:rPr lang="en-US" sz="1400" b="1" dirty="0">
                <a:solidFill>
                  <a:srgbClr val="003399"/>
                </a:solidFill>
                <a:latin typeface="Tahoma" pitchFamily="34" charset="0"/>
              </a:rPr>
              <a:t> 07.01.2021                                   Incident title:</a:t>
            </a:r>
            <a:r>
              <a:rPr lang="es-ES" sz="1400" b="1" dirty="0">
                <a:solidFill>
                  <a:srgbClr val="003399"/>
                </a:solidFill>
                <a:latin typeface="Arial" panose="020B0604020202020204" pitchFamily="34" charset="0"/>
                <a:cs typeface="Arial" panose="020B0604020202020204" pitchFamily="34" charset="0"/>
              </a:rPr>
              <a:t> HiPo#03 MVI</a:t>
            </a:r>
            <a:endParaRPr lang="en-US" sz="1400" b="1" dirty="0">
              <a:solidFill>
                <a:srgbClr val="FF0000"/>
              </a:solidFill>
              <a:latin typeface="Tahoma" pitchFamily="34" charset="0"/>
            </a:endParaRP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marL="36000">
              <a:spcBef>
                <a:spcPts val="0"/>
              </a:spcBef>
              <a:spcAft>
                <a:spcPts val="600"/>
              </a:spcAft>
              <a:defRPr/>
            </a:pPr>
            <a:r>
              <a:rPr lang="en-US" sz="1800" dirty="0">
                <a:solidFill>
                  <a:srgbClr val="000000"/>
                </a:solidFill>
                <a:latin typeface="Calibri" panose="020F0502020204030204" pitchFamily="34" charset="0"/>
                <a:cs typeface="Calibri" panose="020F0502020204030204" pitchFamily="34" charset="0"/>
              </a:rPr>
              <a:t>A 3Ton canter was about to take a left turn from the graded road towards THL-124 moving at a slow speed was hit by a  trailing trailer from another PDO contractor which was overtaking from the left side of the canter. The impact resulted in damage to front end of the canter .No injury to the personnel. </a:t>
            </a:r>
          </a:p>
          <a:p>
            <a:pPr marL="36000">
              <a:spcBef>
                <a:spcPts val="0"/>
              </a:spcBef>
              <a:spcAft>
                <a:spcPts val="600"/>
              </a:spcAft>
              <a:defRPr/>
            </a:pPr>
            <a:endParaRPr lang="en-US" sz="1800" b="1" dirty="0">
              <a:solidFill>
                <a:srgbClr val="003399"/>
              </a:solidFill>
              <a:latin typeface="Calibri" panose="020F0502020204030204" pitchFamily="34" charset="0"/>
              <a:cs typeface="Calibri" panose="020F0502020204030204" pitchFamily="34" charset="0"/>
            </a:endParaRPr>
          </a:p>
          <a:p>
            <a:pPr marL="114300" indent="-114300" algn="just">
              <a:defRPr/>
            </a:pPr>
            <a:r>
              <a:rPr lang="en-US" sz="1600" b="1" dirty="0">
                <a:solidFill>
                  <a:srgbClr val="003399"/>
                </a:solidFill>
                <a:latin typeface="Tahoma" pitchFamily="34" charset="0"/>
              </a:rPr>
              <a:t>Your learning from this incident..</a:t>
            </a:r>
            <a:endParaRPr lang="en-US" sz="1600" dirty="0">
              <a:solidFill>
                <a:srgbClr val="000000"/>
              </a:solidFill>
              <a:latin typeface="Arial"/>
              <a:cs typeface="Calibri" pitchFamily="34" charset="0"/>
            </a:endParaRPr>
          </a:p>
          <a:p>
            <a:pPr marL="285750" indent="-285750" algn="just" eaLnBrk="1" hangingPunct="1">
              <a:buFont typeface="Wingdings" pitchFamily="2" charset="2"/>
              <a:buChar char="Ø"/>
              <a:defRPr/>
            </a:pPr>
            <a:r>
              <a:rPr lang="en-US" sz="1800" dirty="0">
                <a:solidFill>
                  <a:srgbClr val="000000"/>
                </a:solidFill>
                <a:latin typeface="Calibri" panose="020F0502020204030204" pitchFamily="34" charset="0"/>
                <a:cs typeface="Calibri" panose="020F0502020204030204" pitchFamily="34" charset="0"/>
              </a:rPr>
              <a:t>Always be alerted for the unexpected road hazards. </a:t>
            </a:r>
          </a:p>
          <a:p>
            <a:pPr marL="285750" indent="-285750" algn="just" eaLnBrk="1" hangingPunct="1">
              <a:buFont typeface="Wingdings" pitchFamily="2" charset="2"/>
              <a:buChar char="Ø"/>
              <a:defRPr/>
            </a:pPr>
            <a:r>
              <a:rPr lang="en-US" sz="1800" dirty="0">
                <a:solidFill>
                  <a:srgbClr val="000000"/>
                </a:solidFill>
                <a:latin typeface="Calibri" panose="020F0502020204030204" pitchFamily="34" charset="0"/>
                <a:cs typeface="Calibri" panose="020F0502020204030204" pitchFamily="34" charset="0"/>
              </a:rPr>
              <a:t>Ensure overtaking in safe zones.</a:t>
            </a:r>
          </a:p>
          <a:p>
            <a:pPr marL="285750" indent="-285750" algn="just" eaLnBrk="1" hangingPunct="1">
              <a:buFont typeface="Wingdings" pitchFamily="2" charset="2"/>
              <a:buChar char="Ø"/>
              <a:defRPr/>
            </a:pPr>
            <a:r>
              <a:rPr lang="en-US" sz="1800" dirty="0">
                <a:solidFill>
                  <a:srgbClr val="000000"/>
                </a:solidFill>
                <a:latin typeface="Calibri" panose="020F0502020204030204" pitchFamily="34" charset="0"/>
                <a:cs typeface="Calibri" panose="020F0502020204030204" pitchFamily="34" charset="0"/>
              </a:rPr>
              <a:t>Always follow defensive driving techniques.</a:t>
            </a:r>
          </a:p>
          <a:p>
            <a:pPr marL="285750" indent="-285750" algn="just" eaLnBrk="1" hangingPunct="1">
              <a:buFont typeface="Wingdings" pitchFamily="2" charset="2"/>
              <a:buChar char="Ø"/>
              <a:defRPr/>
            </a:pPr>
            <a:r>
              <a:rPr lang="en-US" sz="1800" dirty="0">
                <a:solidFill>
                  <a:srgbClr val="000000"/>
                </a:solidFill>
                <a:latin typeface="Calibri" panose="020F0502020204030204" pitchFamily="34" charset="0"/>
                <a:cs typeface="Calibri" panose="020F0502020204030204" pitchFamily="34" charset="0"/>
              </a:rPr>
              <a:t>Ensure to park in a safe spots if you are unsure of your destination.</a:t>
            </a:r>
          </a:p>
        </p:txBody>
      </p:sp>
      <p:sp>
        <p:nvSpPr>
          <p:cNvPr id="26628" name="TextBox 16"/>
          <p:cNvSpPr txBox="1">
            <a:spLocks noChangeArrowheads="1"/>
          </p:cNvSpPr>
          <p:nvPr/>
        </p:nvSpPr>
        <p:spPr bwMode="auto">
          <a:xfrm>
            <a:off x="867507" y="5851272"/>
            <a:ext cx="4610100" cy="369332"/>
          </a:xfrm>
          <a:prstGeom prst="rect">
            <a:avLst/>
          </a:prstGeom>
          <a:solidFill>
            <a:schemeClr val="accent2"/>
          </a:solidFill>
          <a:ln w="9525">
            <a:noFill/>
            <a:miter lim="800000"/>
            <a:headEnd/>
            <a:tailEnd/>
          </a:ln>
        </p:spPr>
        <p:txBody>
          <a:bodyPr wrap="square">
            <a:spAutoFit/>
          </a:bodyPr>
          <a:lstStyle/>
          <a:p>
            <a:pPr algn="ctr" eaLnBrk="1" hangingPunct="1"/>
            <a:r>
              <a:rPr lang="en-US" sz="1800" b="1" dirty="0">
                <a:solidFill>
                  <a:srgbClr val="FFFF00"/>
                </a:solidFill>
                <a:latin typeface="Arial"/>
                <a:cs typeface="Calibri" pitchFamily="34" charset="0"/>
              </a:rPr>
              <a:t>Always check your blind spots</a:t>
            </a:r>
            <a:endParaRPr lang="en-US" sz="18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331"/>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  </a:t>
            </a:r>
            <a:endParaRPr lang="en-GB" sz="2800" b="1" dirty="0">
              <a:solidFill>
                <a:srgbClr val="FF0000"/>
              </a:solidFill>
              <a:latin typeface="Arial"/>
            </a:endParaRPr>
          </a:p>
        </p:txBody>
      </p:sp>
      <p:pic>
        <p:nvPicPr>
          <p:cNvPr id="8" name="Picture 7"/>
          <p:cNvPicPr preferRelativeResize="0">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158264" y="1551309"/>
            <a:ext cx="2792994" cy="2137147"/>
          </a:xfrm>
          <a:prstGeom prst="rect">
            <a:avLst/>
          </a:prstGeom>
        </p:spPr>
      </p:pic>
      <p:pic>
        <p:nvPicPr>
          <p:cNvPr id="9" name="Picture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32450" y="3379960"/>
            <a:ext cx="426887" cy="524315"/>
          </a:xfrm>
          <a:prstGeom prst="rect">
            <a:avLst/>
          </a:prstGeom>
        </p:spPr>
      </p:pic>
      <p:pic>
        <p:nvPicPr>
          <p:cNvPr id="12" name="Picture 11"/>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6158264" y="3953451"/>
            <a:ext cx="2792994" cy="208248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06978" y="5508132"/>
            <a:ext cx="467727" cy="432288"/>
          </a:xfrm>
          <a:prstGeom prst="rect">
            <a:avLst/>
          </a:prstGeom>
        </p:spPr>
      </p:pic>
      <p:grpSp>
        <p:nvGrpSpPr>
          <p:cNvPr id="13" name="Group 12"/>
          <p:cNvGrpSpPr/>
          <p:nvPr/>
        </p:nvGrpSpPr>
        <p:grpSpPr>
          <a:xfrm>
            <a:off x="7335826" y="5495381"/>
            <a:ext cx="984923" cy="445039"/>
            <a:chOff x="5989854" y="3805735"/>
            <a:chExt cx="2061805" cy="990600"/>
          </a:xfrm>
        </p:grpSpPr>
        <p:pic>
          <p:nvPicPr>
            <p:cNvPr id="14" name="Picture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989854" y="3805735"/>
              <a:ext cx="990600" cy="990600"/>
            </a:xfrm>
            <a:prstGeom prst="rect">
              <a:avLst/>
            </a:prstGeom>
          </p:spPr>
        </p:pic>
        <p:pic>
          <p:nvPicPr>
            <p:cNvPr id="15" name="Picture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061059" y="3819926"/>
              <a:ext cx="990600" cy="962218"/>
            </a:xfrm>
            <a:prstGeom prst="rect">
              <a:avLst/>
            </a:prstGeom>
          </p:spPr>
        </p:pic>
      </p:grpSp>
      <p:sp>
        <p:nvSpPr>
          <p:cNvPr id="26634" name="Freeform 132"/>
          <p:cNvSpPr>
            <a:spLocks/>
          </p:cNvSpPr>
          <p:nvPr/>
        </p:nvSpPr>
        <p:spPr bwMode="auto">
          <a:xfrm>
            <a:off x="8580287" y="5775701"/>
            <a:ext cx="370971" cy="309413"/>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solidFill>
                <a:srgbClr val="000000"/>
              </a:solidFill>
            </a:endParaRPr>
          </a:p>
        </p:txBody>
      </p:sp>
    </p:spTree>
    <p:extLst>
      <p:ext uri="{BB962C8B-B14F-4D97-AF65-F5344CB8AC3E}">
        <p14:creationId xmlns:p14="http://schemas.microsoft.com/office/powerpoint/2010/main" val="375391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459230"/>
            <a:ext cx="8351838" cy="393954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chemeClr val="tx2"/>
                </a:solidFill>
                <a:latin typeface="Tahoma" pitchFamily="34" charset="0"/>
              </a:rPr>
              <a:t>Confirm the following:</a:t>
            </a:r>
          </a:p>
          <a:p>
            <a:pPr lvl="1" eaLnBrk="1" hangingPunct="1">
              <a:defRPr/>
            </a:pPr>
            <a:endParaRPr lang="en-US" sz="1600" b="1" dirty="0">
              <a:solidFill>
                <a:srgbClr val="0000FF"/>
              </a:solidFill>
              <a:latin typeface="Tahoma" pitchFamily="34" charset="0"/>
            </a:endParaRPr>
          </a:p>
          <a:p>
            <a:pPr marL="800100" lvl="1" indent="-342900" eaLnBrk="1" hangingPunct="1">
              <a:buAutoNum type="arabicPeriod"/>
              <a:defRPr/>
            </a:pPr>
            <a:r>
              <a:rPr lang="en-US" sz="1400" dirty="0">
                <a:solidFill>
                  <a:srgbClr val="0033CC"/>
                </a:solidFill>
                <a:latin typeface="+mj-lt"/>
              </a:rPr>
              <a:t>Do you ensure that the drivers are given clear instructions on parking vehicle at site?</a:t>
            </a:r>
          </a:p>
          <a:p>
            <a:pPr marL="800100" lvl="1" indent="-342900" eaLnBrk="1" hangingPunct="1">
              <a:buAutoNum type="arabicPeriod"/>
              <a:defRPr/>
            </a:pPr>
            <a:r>
              <a:rPr lang="en-US" sz="1400" dirty="0">
                <a:solidFill>
                  <a:srgbClr val="0033CC"/>
                </a:solidFill>
                <a:latin typeface="+mj-lt"/>
              </a:rPr>
              <a:t>Do you ensure that your drivers are driving as per the requirements of the road?</a:t>
            </a:r>
          </a:p>
          <a:p>
            <a:pPr marL="800100" lvl="1" indent="-342900" eaLnBrk="1" hangingPunct="1">
              <a:buAutoNum type="arabicPeriod"/>
              <a:defRPr/>
            </a:pPr>
            <a:r>
              <a:rPr lang="en-US" sz="1400" dirty="0">
                <a:solidFill>
                  <a:srgbClr val="0033CC"/>
                </a:solidFill>
                <a:latin typeface="+mj-lt"/>
              </a:rPr>
              <a:t>Do you ensure that your drivers follow defensive driving techniques?</a:t>
            </a:r>
          </a:p>
          <a:p>
            <a:pPr marL="800100" lvl="1" indent="-342900" eaLnBrk="1" hangingPunct="1">
              <a:buAutoNum type="arabicPeriod"/>
              <a:defRPr/>
            </a:pPr>
            <a:r>
              <a:rPr lang="en-US" sz="1400" dirty="0">
                <a:solidFill>
                  <a:srgbClr val="0033CC"/>
                </a:solidFill>
                <a:latin typeface="+mj-lt"/>
              </a:rPr>
              <a:t>Do you ensure to report the hazards identified on roads to appropriate authority?</a:t>
            </a:r>
          </a:p>
          <a:p>
            <a:pPr marL="800100" lvl="1" indent="-342900" eaLnBrk="1" hangingPunct="1">
              <a:buAutoNum type="arabicPeriod"/>
              <a:defRPr/>
            </a:pPr>
            <a:r>
              <a:rPr lang="en-US" sz="1400" dirty="0">
                <a:solidFill>
                  <a:srgbClr val="0033CC"/>
                </a:solidFill>
                <a:latin typeface="+mj-lt"/>
              </a:rPr>
              <a:t>Do you ensure that learnings from previous incidents are discussed in TBT?</a:t>
            </a:r>
          </a:p>
          <a:p>
            <a:pPr marL="800100" lvl="1" indent="-342900" eaLnBrk="1" hangingPunct="1">
              <a:buAutoNum type="arabicPeriod"/>
              <a:defRPr/>
            </a:pPr>
            <a:endParaRPr lang="en-US" sz="1400" dirty="0">
              <a:solidFill>
                <a:srgbClr val="0033CC"/>
              </a:solidFill>
              <a:latin typeface="+mj-lt"/>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63105" y="954064"/>
            <a:ext cx="6122189" cy="307777"/>
          </a:xfrm>
          <a:prstGeom prst="rect">
            <a:avLst/>
          </a:prstGeom>
          <a:noFill/>
          <a:ln w="9525">
            <a:noFill/>
            <a:miter lim="800000"/>
            <a:headEnd/>
            <a:tailEnd/>
          </a:ln>
        </p:spPr>
        <p:txBody>
          <a:bodyPr wrap="none">
            <a:spAutoFit/>
          </a:bodyPr>
          <a:lstStyle/>
          <a:p>
            <a:pPr marL="114300" indent="-114300" algn="just"/>
            <a:r>
              <a:rPr lang="en-US" sz="1400" b="1" dirty="0">
                <a:solidFill>
                  <a:srgbClr val="333399"/>
                </a:solidFill>
                <a:latin typeface="Tahoma" pitchFamily="34" charset="0"/>
              </a:rPr>
              <a:t>Date: 07.01.2021                                   Incident title: HiPo#03 MVI</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92682</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824750-0476-4893-AEF5-D6424D17C823}"/>
</file>

<file path=customXml/itemProps2.xml><?xml version="1.0" encoding="utf-8"?>
<ds:datastoreItem xmlns:ds="http://schemas.openxmlformats.org/officeDocument/2006/customXml" ds:itemID="{417CDCFD-C2C6-4ECC-85D9-E8AEE3BFF834}">
  <ds:schemaRefs>
    <ds:schemaRef ds:uri="http://schemas.microsoft.com/office/infopath/2007/PartnerControls"/>
    <ds:schemaRef ds:uri="http://purl.org/dc/term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11541</TotalTime>
  <Words>464</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HiPo#03 ATE POST PDIRC (002)</dc:title>
  <dc:creator>MU93647</dc:creator>
  <cp:lastModifiedBy>Balushi, Sumaiya MSE36</cp:lastModifiedBy>
  <cp:revision>862</cp:revision>
  <cp:lastPrinted>2021-02-04T11:25:36Z</cp:lastPrinted>
  <dcterms:created xsi:type="dcterms:W3CDTF">2001-05-03T06:07:08Z</dcterms:created>
  <dcterms:modified xsi:type="dcterms:W3CDTF">2022-07-26T03:40:21Z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736965</vt:lpwstr>
  </property>
  <property fmtid="{D5CDD505-2E9C-101B-9397-08002B2CF9AE}" pid="3" name="NXPowerLiteSettings">
    <vt:lpwstr>C7000400038000</vt:lpwstr>
  </property>
  <property fmtid="{D5CDD505-2E9C-101B-9397-08002B2CF9AE}" pid="4" name="NXPowerLiteVersion">
    <vt:lpwstr>S9.0.3</vt:lpwstr>
  </property>
  <property fmtid="{D5CDD505-2E9C-101B-9397-08002B2CF9AE}" pid="5" name="ContentTypeId">
    <vt:lpwstr>0x0101009148F5A04DDD49CBA7127AADA5FB792B00AADE34325A8B49CDA8BB4DB53328F214009C4067D375EDA046866D1CFD34BA6725</vt:lpwstr>
  </property>
</Properties>
</file>