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35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1E1A9-69FF-44E9-8602-40474567366F}" type="datetimeFigureOut">
              <a:rPr lang="en-US" smtClean="0"/>
              <a:t>19/11/2024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1C476-CD46-4403-B66F-230D7265C8C3}" type="slidenum">
              <a:rPr lang="en-US" smtClean="0"/>
              <a:t>‹#›</a:t>
            </a:fld>
            <a:endParaRPr lang="en-US"/>
          </a:p>
        </p:txBody>
      </p:sp>
    </p:spTree>
    <p:extLst>
      <p:ext uri="{BB962C8B-B14F-4D97-AF65-F5344CB8AC3E}">
        <p14:creationId xmlns:p14="http://schemas.microsoft.com/office/powerpoint/2010/main" val="61944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a:ln>
                <a:noFill/>
              </a:ln>
              <a:solidFill>
                <a:srgbClr val="000000"/>
              </a:solidFill>
              <a:effectLst/>
              <a:uLnTx/>
              <a:uFillTx/>
              <a:ea typeface="+mn-ea"/>
              <a:cs typeface="Calibri" panose="020F0502020204030204" pitchFamily="34" charset="0"/>
            </a:endParaRP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3796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0783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675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19/11/2024</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6536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6156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6514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1685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158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1527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0390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691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19/11/2024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452584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5DF349-8C3D-6955-992C-233454847602}"/>
              </a:ext>
            </a:extLst>
          </p:cNvPr>
          <p:cNvPicPr>
            <a:picLocks noChangeAspect="1"/>
          </p:cNvPicPr>
          <p:nvPr/>
        </p:nvPicPr>
        <p:blipFill>
          <a:blip r:embed="rId3"/>
          <a:stretch>
            <a:fillRect/>
          </a:stretch>
        </p:blipFill>
        <p:spPr>
          <a:xfrm>
            <a:off x="8294647" y="3834649"/>
            <a:ext cx="3657297" cy="2547446"/>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1" y="1448930"/>
            <a:ext cx="7791263" cy="378565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ahoma" panose="020B0604030504040204" pitchFamily="34" charset="0"/>
              </a:rPr>
              <a:t>What happened?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Light" panose="020F0302020204030204" pitchFamily="34" charset="0"/>
                <a:cs typeface="Calibri Light" panose="020F0302020204030204" pitchFamily="34" charset="0"/>
              </a:rPr>
              <a:t>Heavy vehicle HV (Fuso 10 Ton) was performing planned trip from Nizwa to field location. At 2.49 PM while driving with 54 km/hr on single lane blacktop road, HV veered into opposite and involved in right side sideswipe collision with 3rd  party vehicle (3 occupant) that was moving on the opposite lane. All people involved in the accident exited the vehicles safely.</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lang="en-US" sz="1600" b="1" dirty="0">
              <a:solidFill>
                <a:srgbClr val="0070C0"/>
              </a:solidFill>
              <a:latin typeface="Tahoma" panose="020B0604030504040204" pitchFamily="34"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600" b="1" dirty="0">
                <a:solidFill>
                  <a:srgbClr val="0070C0"/>
                </a:solidFill>
                <a:latin typeface="Tahoma" panose="020B0604030504040204" pitchFamily="34" charset="0"/>
                <a:ea typeface="SimSun" panose="02010600030101010101" pitchFamily="2" charset="-122"/>
              </a:rPr>
              <a:t>Why it happened/Finding :</a:t>
            </a:r>
          </a:p>
          <a:p>
            <a:pPr marL="0" marR="0" lvl="0" indent="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a:t>
            </a:r>
            <a:r>
              <a:rPr lang="en-US" sz="1200" dirty="0">
                <a:solidFill>
                  <a:prstClr val="black"/>
                </a:solidFill>
                <a:latin typeface="Calibri Light" panose="020F0302020204030204" pitchFamily="34" charset="0"/>
                <a:cs typeface="Calibri Light" panose="020F0302020204030204" pitchFamily="34" charset="0"/>
              </a:rPr>
              <a:t>Restricted ability to maintain driving direction, due impaired awareness to react caused by microsleep stage.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Light" panose="020F0302020204030204" pitchFamily="34" charset="0"/>
                <a:cs typeface="Calibri Light" panose="020F0302020204030204" pitchFamily="34" charset="0"/>
              </a:rPr>
              <a:t> Driver disregarded DFMS in-cab notification and continue driving while fatigued.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Light" panose="020F0302020204030204" pitchFamily="34" charset="0"/>
                <a:cs typeface="Calibri Light" panose="020F0302020204030204" pitchFamily="34" charset="0"/>
              </a:rPr>
              <a:t> Driver may suffer from sleep disorder that can’t be accurately identified during Epworth screening check.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Light" panose="020F0302020204030204" pitchFamily="34" charset="0"/>
                <a:cs typeface="Calibri Light" panose="020F0302020204030204" pitchFamily="34" charset="0"/>
              </a:rPr>
              <a:t> Fatigue Intervention Plan FIP by immediate intervention not established, as IVMS integration not completed</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70C0"/>
                </a:solidFill>
                <a:latin typeface="Tahoma" panose="020B0604030504040204" pitchFamily="34" charset="0"/>
                <a:ea typeface="SimSun" panose="02010600030101010101" pitchFamily="2" charset="-122"/>
              </a:rPr>
              <a:t>Your learning from this incident..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200" dirty="0">
                <a:solidFill>
                  <a:prstClr val="black"/>
                </a:solidFill>
                <a:latin typeface="Calibri Light" panose="020F0302020204030204" pitchFamily="34" charset="0"/>
                <a:cs typeface="Calibri Light" panose="020F0302020204030204" pitchFamily="34" charset="0"/>
              </a:rPr>
              <a:t> Be a safe driver with support from innovative technology, Driver Fatigue Management System DFMS.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Light" panose="020F0302020204030204" pitchFamily="34" charset="0"/>
                <a:cs typeface="Calibri Light" panose="020F0302020204030204" pitchFamily="34" charset="0"/>
              </a:rPr>
              <a:t> Comply with DFMS alerting you of potential risk situations, respect the intervention, stop safely and take rest.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Light" panose="020F0302020204030204" pitchFamily="34" charset="0"/>
                <a:cs typeface="Calibri Light" panose="020F0302020204030204" pitchFamily="34" charset="0"/>
              </a:rPr>
              <a:t> Ensure FIP plan is implemented and Apply FIP by immediate intervention.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Light" panose="020F0302020204030204" pitchFamily="34" charset="0"/>
                <a:cs typeface="Calibri Light" panose="020F0302020204030204" pitchFamily="34" charset="0"/>
              </a:rPr>
              <a:t> Increase awareness among the drivers, on DO’s &amp; DON”Ts regarding DFMS.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Light" panose="020F0302020204030204" pitchFamily="34" charset="0"/>
                <a:cs typeface="Calibri Light" panose="020F0302020204030204" pitchFamily="34" charset="0"/>
              </a:rPr>
              <a:t> Always disclose any health conditions that may affect your &amp; other’s safety</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t>
            </a: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GB" sz="1400" b="1" i="0" u="none" strike="noStrike" kern="1200" cap="none" spc="0" normalizeH="0" baseline="0" noProof="0" dirty="0">
                <a:ln>
                  <a:noFill/>
                </a:ln>
                <a:solidFill>
                  <a:srgbClr val="4472C4"/>
                </a:solidFill>
                <a:effectLst/>
                <a:uLnTx/>
                <a:uFillTx/>
                <a:latin typeface="Tahoma" pitchFamily="34" charset="0"/>
                <a:ea typeface="+mn-ea"/>
                <a:cs typeface="+mn-cs"/>
              </a:rPr>
              <a:t>23/01/2024</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HiPo#04</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C4/P 	    </a:t>
            </a:r>
            <a:r>
              <a:rPr kumimoji="0" lang="en-US" sz="1400" b="1" i="0" u="none" strike="noStrike" kern="1200" cap="none" spc="0" normalizeH="0" baseline="0" noProof="0" dirty="0">
                <a:ln>
                  <a:noFill/>
                </a:ln>
                <a:solidFill>
                  <a:prstClr val="black"/>
                </a:solidFill>
                <a:effectLst/>
                <a:uLnTx/>
                <a:uFillTx/>
                <a:latin typeface="Tahoma"/>
                <a:ea typeface="Tahoma"/>
                <a:cs typeface="Tahoma"/>
              </a:rPr>
              <a:t>Activity:</a:t>
            </a:r>
            <a:r>
              <a:rPr kumimoji="0" lang="en-US" sz="1600" b="1" i="0" u="none" strike="noStrike" kern="1200" cap="none" spc="0" normalizeH="0" baseline="0" noProof="0" dirty="0">
                <a:ln>
                  <a:noFill/>
                </a:ln>
                <a:solidFill>
                  <a:srgbClr val="4472C4"/>
                </a:solidFill>
                <a:effectLst/>
                <a:uLnTx/>
                <a:uFillTx/>
                <a:latin typeface="Tahoma"/>
                <a:ea typeface="Tahoma"/>
                <a:cs typeface="Tahoma"/>
              </a:rPr>
              <a:t> Driving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pitchFamily="34" charset="0"/>
                <a:ea typeface="Tahoma" panose="020B0604030504040204" pitchFamily="34" charset="0"/>
                <a:cs typeface="Calibri" panose="020F0502020204030204" pitchFamily="34" charset="0"/>
              </a:rPr>
              <a:t>PDO Second Alert</a:t>
            </a:r>
          </a:p>
        </p:txBody>
      </p:sp>
      <p:pic>
        <p:nvPicPr>
          <p:cNvPr id="2" name="Picture 1">
            <a:extLst>
              <a:ext uri="{FF2B5EF4-FFF2-40B4-BE49-F238E27FC236}">
                <a16:creationId xmlns:a16="http://schemas.microsoft.com/office/drawing/2014/main" id="{07D8E1FF-559C-1191-1BDD-8785FAF48247}"/>
              </a:ext>
            </a:extLst>
          </p:cNvPr>
          <p:cNvPicPr>
            <a:picLocks noChangeAspect="1"/>
          </p:cNvPicPr>
          <p:nvPr/>
        </p:nvPicPr>
        <p:blipFill>
          <a:blip r:embed="rId4"/>
          <a:stretch>
            <a:fillRect/>
          </a:stretch>
        </p:blipFill>
        <p:spPr>
          <a:xfrm>
            <a:off x="8280814" y="1224789"/>
            <a:ext cx="3671130" cy="2444708"/>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36254" y="3384398"/>
            <a:ext cx="333018" cy="372135"/>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5" name="Rectangle 4">
            <a:extLst>
              <a:ext uri="{FF2B5EF4-FFF2-40B4-BE49-F238E27FC236}">
                <a16:creationId xmlns:a16="http://schemas.microsoft.com/office/drawing/2014/main" id="{2DBE7C10-D8B1-E108-A6F2-F440F375D249}"/>
              </a:ext>
            </a:extLst>
          </p:cNvPr>
          <p:cNvSpPr/>
          <p:nvPr/>
        </p:nvSpPr>
        <p:spPr>
          <a:xfrm>
            <a:off x="489976" y="1008897"/>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anose="020F0502020204030204" pitchFamily="34" charset="0"/>
            </a:endParaRPr>
          </a:p>
        </p:txBody>
      </p:sp>
      <p:sp>
        <p:nvSpPr>
          <p:cNvPr id="6" name="TextBox 5">
            <a:extLst>
              <a:ext uri="{FF2B5EF4-FFF2-40B4-BE49-F238E27FC236}">
                <a16:creationId xmlns:a16="http://schemas.microsoft.com/office/drawing/2014/main" id="{D78B6B39-EFF2-F059-D1D7-0C35039E827E}"/>
              </a:ext>
            </a:extLst>
          </p:cNvPr>
          <p:cNvSpPr txBox="1"/>
          <p:nvPr/>
        </p:nvSpPr>
        <p:spPr>
          <a:xfrm>
            <a:off x="316417" y="5889025"/>
            <a:ext cx="7791263" cy="584775"/>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FF00"/>
                </a:solidFill>
                <a:latin typeface="Tahoma" pitchFamily="34" charset="0"/>
                <a:ea typeface="MS PGothic" pitchFamily="34" charset="-128"/>
              </a:rPr>
              <a:t>Always disclose any health conditions that may affect your &amp; other’s safety</a:t>
            </a: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a:solidFill>
                  <a:srgbClr val="00B050"/>
                </a:solidFill>
                <a:ea typeface="MS PGothic" pitchFamily="34" charset="-128"/>
              </a:rPr>
            </a:br>
            <a:br>
              <a:rPr lang="en-GB" sz="2200" b="1">
                <a:solidFill>
                  <a:srgbClr val="00B050"/>
                </a:solidFill>
                <a:ea typeface="MS PGothic" pitchFamily="34" charset="-128"/>
              </a:rPr>
            </a:br>
            <a:br>
              <a:rPr lang="en-GB" sz="2200" b="1">
                <a:solidFill>
                  <a:srgbClr val="00B050"/>
                </a:solidFill>
                <a:ea typeface="MS PGothic" pitchFamily="34" charset="-128"/>
              </a:rPr>
            </a:br>
            <a:r>
              <a:rPr lang="en-GB" sz="2700" b="1">
                <a:solidFill>
                  <a:srgbClr val="00B050"/>
                </a:solidFill>
                <a:ea typeface="MS PGothic" pitchFamily="34" charset="-128"/>
              </a:rPr>
              <a:t>Management self audit </a:t>
            </a:r>
            <a:br>
              <a:rPr lang="en-GB" sz="2700" b="1">
                <a:solidFill>
                  <a:srgbClr val="00B050"/>
                </a:solidFill>
                <a:ea typeface="MS PGothic" pitchFamily="34" charset="-128"/>
              </a:rPr>
            </a:br>
            <a:br>
              <a:rPr lang="en-GB" sz="2200" b="1">
                <a:solidFill>
                  <a:srgbClr val="00B050"/>
                </a:solidFill>
                <a:ea typeface="MS PGothic" pitchFamily="34" charset="-128"/>
              </a:rPr>
            </a:br>
            <a:endParaRPr lang="en-US"/>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ahoma" pitchFamily="34" charset="0"/>
                <a:ea typeface="+mn-ea"/>
                <a:cs typeface="+mn-cs"/>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98570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Ensure that IVMS integration if DFMS system to establish Fatigue Intervention Plan FIP.</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Ensure that real-time intervention is performed part of escalation process.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Ensure that IVMS data &amp; trends are analyzed, to determine potential risk of accumulated fatigue and pro-active corrective action plan is implemented and reviewed.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 If the answer is NO to any of the above questions please ensure you take action to correct this finding</a:t>
            </a: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4" name="Rectangle 8">
            <a:extLst>
              <a:ext uri="{FF2B5EF4-FFF2-40B4-BE49-F238E27FC236}">
                <a16:creationId xmlns:a16="http://schemas.microsoft.com/office/drawing/2014/main" id="{03B3EC4C-DFB5-C4E6-9889-AF9BB19B4E5E}"/>
              </a:ext>
            </a:extLst>
          </p:cNvPr>
          <p:cNvSpPr>
            <a:spLocks noChangeArrowheads="1"/>
          </p:cNvSpPr>
          <p:nvPr/>
        </p:nvSpPr>
        <p:spPr bwMode="auto">
          <a:xfrm>
            <a:off x="425605" y="461144"/>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GB" sz="1400" b="1" i="0" u="none" strike="noStrike" kern="1200" cap="none" spc="0" normalizeH="0" baseline="0" noProof="0" dirty="0">
                <a:ln>
                  <a:noFill/>
                </a:ln>
                <a:solidFill>
                  <a:srgbClr val="4472C4"/>
                </a:solidFill>
                <a:effectLst/>
                <a:uLnTx/>
                <a:uFillTx/>
                <a:latin typeface="Tahoma" pitchFamily="34" charset="0"/>
                <a:ea typeface="+mn-ea"/>
                <a:cs typeface="+mn-cs"/>
              </a:rPr>
              <a:t>23/01/2024</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HiPo#04</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C4/P 	    </a:t>
            </a:r>
            <a:r>
              <a:rPr kumimoji="0" lang="en-US" sz="1400" b="1" i="0" u="none" strike="noStrike" kern="1200" cap="none" spc="0" normalizeH="0" baseline="0" noProof="0" dirty="0">
                <a:ln>
                  <a:noFill/>
                </a:ln>
                <a:solidFill>
                  <a:prstClr val="black"/>
                </a:solidFill>
                <a:effectLst/>
                <a:uLnTx/>
                <a:uFillTx/>
                <a:latin typeface="Tahoma"/>
                <a:ea typeface="Tahoma"/>
                <a:cs typeface="Tahoma"/>
              </a:rPr>
              <a:t>Activity:</a:t>
            </a:r>
            <a:r>
              <a:rPr kumimoji="0" lang="en-US" sz="1600" b="1" i="0" u="none" strike="noStrike" kern="1200" cap="none" spc="0" normalizeH="0" baseline="0" noProof="0" dirty="0">
                <a:ln>
                  <a:noFill/>
                </a:ln>
                <a:solidFill>
                  <a:srgbClr val="4472C4"/>
                </a:solidFill>
                <a:effectLst/>
                <a:uLnTx/>
                <a:uFillTx/>
                <a:latin typeface="Tahoma"/>
                <a:ea typeface="Tahoma"/>
                <a:cs typeface="Tahoma"/>
              </a:rPr>
              <a:t> Driving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92896</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302C88F-43B8-44C8-981E-8C220EC474B4}"/>
</file>

<file path=customXml/itemProps2.xml><?xml version="1.0" encoding="utf-8"?>
<ds:datastoreItem xmlns:ds="http://schemas.openxmlformats.org/officeDocument/2006/customXml" ds:itemID="{2C55E3FF-0C2F-48EA-930F-2663829D184B}"/>
</file>

<file path=customXml/itemProps3.xml><?xml version="1.0" encoding="utf-8"?>
<ds:datastoreItem xmlns:ds="http://schemas.openxmlformats.org/officeDocument/2006/customXml" ds:itemID="{5F8F43D4-CF36-42A6-96CA-2D96A569A8C4}"/>
</file>

<file path=docProps/app.xml><?xml version="1.0" encoding="utf-8"?>
<Properties xmlns="http://schemas.openxmlformats.org/officeDocument/2006/extended-properties" xmlns:vt="http://schemas.openxmlformats.org/officeDocument/2006/docPropsVTypes">
  <TotalTime>14</TotalTime>
  <Words>647</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MS PGothic</vt:lpstr>
      <vt:lpstr>Arial</vt:lpstr>
      <vt:lpstr>Calibri</vt:lpstr>
      <vt:lpstr>Calibri Light</vt:lpstr>
      <vt:lpstr>Tahoma</vt:lpstr>
      <vt:lpstr>Times New Roman</vt:lpstr>
      <vt:lpstr>1_Office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HiPo#04 2nd Alert  Driver MVI EN </dc:title>
  <dc:creator>Rawahi, Ahmed MSE34</dc:creator>
  <cp:lastModifiedBy>Rawahi, Ahmed MSE34</cp:lastModifiedBy>
  <cp:revision>6</cp:revision>
  <dcterms:created xsi:type="dcterms:W3CDTF">2024-10-02T10:10:29Z</dcterms:created>
  <dcterms:modified xsi:type="dcterms:W3CDTF">2024-11-19T05:20:07Z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