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1E1A9-69FF-44E9-8602-40474567366F}" type="datetimeFigureOut">
              <a:rPr lang="en-US" smtClean="0"/>
              <a:t>05/11/2024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1C476-CD46-4403-B66F-230D7265C8C3}" type="slidenum">
              <a:rPr lang="en-US" smtClean="0"/>
              <a:t>‹#›</a:t>
            </a:fld>
            <a:endParaRPr lang="en-US"/>
          </a:p>
        </p:txBody>
      </p:sp>
    </p:spTree>
    <p:extLst>
      <p:ext uri="{BB962C8B-B14F-4D97-AF65-F5344CB8AC3E}">
        <p14:creationId xmlns:p14="http://schemas.microsoft.com/office/powerpoint/2010/main" val="61944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والبيانات.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وينبغي وضع وصف مختصر دون ذكر أسماء الشركات المتعاقدة أو الأفراد.  اذكر ما حدث والشخص المتضرر من الحادث (باستخدام المسمى الوظيفي) والإصابات التي حدثت نتيجة لذلك،  ويمكن الاكتفاء بهذا القدر.</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وبطريقة يمكن أن يفهمها الجميع.</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صياغة النقطة الرئيسية بطريقة جذّابة لتثبت في الذهن.</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أن تُعبِّر الصور عن الفكرة بطريقة واضحة، وكذلك عن الخطأ الذي حدث (في حالة إعادة التشييد،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والبيانات.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تخيل أنه يتعين عليك مراجعة أنظمة الشركات الأخرى لمعرفة ما إذا كانت ستواجه المشكلات نفسها أم لا.</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يجب أن تبدأ هذه الأسئلة بما يلي:  هل تحرص على……………؟"</a:t>
            </a:r>
            <a:endParaRPr kumimoji="0" lang="ar" sz="1200" b="0" i="0" u="none" strike="noStrike" kern="1200" cap="none" spc="0" normalizeH="0" baseline="0" noProof="0">
              <a:ln>
                <a:noFill/>
              </a:ln>
              <a:solidFill>
                <a:srgbClr val="000000"/>
              </a:solidFill>
              <a:effectLst/>
              <a:uLnTx/>
              <a:uFillTx/>
              <a:ea typeface="+mn-ea"/>
              <a:cs typeface="Calibri" panose="020F0502020204030204" pitchFamily="34" charset="0"/>
            </a:endParaRPr>
          </a:p>
          <a:p>
            <a:endParaRPr lang="ar"/>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3796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0783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675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05/11/2024</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6536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6156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6514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1685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158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1527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0390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91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05/11/2024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452584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5DF349-8C3D-6955-992C-233454847602}"/>
              </a:ext>
            </a:extLst>
          </p:cNvPr>
          <p:cNvPicPr>
            <a:picLocks noChangeAspect="1"/>
          </p:cNvPicPr>
          <p:nvPr/>
        </p:nvPicPr>
        <p:blipFill>
          <a:blip r:embed="rId3"/>
          <a:stretch>
            <a:fillRect/>
          </a:stretch>
        </p:blipFill>
        <p:spPr>
          <a:xfrm>
            <a:off x="8294647" y="3834649"/>
            <a:ext cx="3657297" cy="2547446"/>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1" y="1066800"/>
            <a:ext cx="7791263" cy="4539704"/>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ماذا حدث؟</a:t>
            </a:r>
            <a:endParaRPr kumimoji="0" lang="a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كانت إحدى مركبات النقل الثقيل (</a:t>
            </a:r>
            <a:r>
              <a:rPr kumimoji="0" lang="en-GB"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Fuso</a:t>
            </a:r>
            <a:r>
              <a:rPr kumimoji="0" lang="ar"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حمولة 10 أطنان) في طريقها لرحلة مقررة من نزوى إلى </a:t>
            </a:r>
            <a:r>
              <a:rPr lang="ar-OM" sz="1400" dirty="0">
                <a:solidFill>
                  <a:srgbClr val="000000"/>
                </a:solidFill>
                <a:latin typeface="Calibri" panose="020F0502020204030204" pitchFamily="34" charset="0"/>
                <a:ea typeface="Calibri" panose="020F0502020204030204" pitchFamily="34" charset="0"/>
                <a:cs typeface="Calibri" panose="020F0502020204030204" pitchFamily="34" charset="0"/>
              </a:rPr>
              <a:t>أحد موقع الحقول</a:t>
            </a:r>
            <a:r>
              <a:rPr kumimoji="0" lang="ar"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وفي تمام الساعة 2:49 م</a:t>
            </a:r>
            <a:r>
              <a:rPr kumimoji="0" lang="ar-OM"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ساءً</a:t>
            </a:r>
            <a:r>
              <a:rPr kumimoji="0" lang="ar"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أثناء القيادة بسرعة 54 كيلومتر في الساعة على طريق أسفلتي بحارة واحدة، انحرفت السيارة في الاتجاه المعاكس واصطدمت من </a:t>
            </a:r>
            <a:r>
              <a:rPr kumimoji="0" lang="ar-OM"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ال</a:t>
            </a:r>
            <a:r>
              <a:rPr kumimoji="0" lang="ar"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جانب الأيمن بسيارة تخص طرف ثالث (يستقلها 3 أفراد) كانت تسير في الحارة المقابلة.</a:t>
            </a:r>
          </a:p>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خرج جميع الأفراد من سياراتهم بأمان.</a:t>
            </a:r>
            <a:endParaRPr kumimoji="0" lang="ar"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سبب الحادث/النتيجة:</a:t>
            </a:r>
          </a:p>
          <a:p>
            <a:pPr marL="0" marR="0" lvl="0" indent="0" algn="r" defTabSz="914400" rtl="1" eaLnBrk="1" fontAlgn="auto" latinLnBrk="0" hangingPunct="1">
              <a:lnSpc>
                <a:spcPct val="100000"/>
              </a:lnSpc>
              <a:spcBef>
                <a:spcPts val="600"/>
              </a:spcBef>
              <a:spcAft>
                <a:spcPts val="0"/>
              </a:spcAft>
              <a:buClrTx/>
              <a:buSzTx/>
              <a:buFont typeface="Arial" pitchFamily="34" charset="0"/>
              <a:buChar char="•"/>
              <a:tabLst/>
              <a:defRPr/>
            </a:pPr>
            <a:r>
              <a:rPr kumimoji="0" lang="ar" sz="11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ضعف القدرة على الحفاظ على اتجاه القيادة بسبب اختلال الإدراك نظرًا للنعاس أثناء القيادة.</a:t>
            </a:r>
          </a:p>
          <a:p>
            <a:pPr marL="0" marR="0" lvl="0" indent="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تجاهل السائق إشعار نظام مراقبة إرهاق السائق (DFMS) وواصل القيادة على الرغم من شعوره بالتعب.</a:t>
            </a:r>
          </a:p>
          <a:p>
            <a:pPr marL="0" marR="0" lvl="0" indent="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ربما كان السائق يعاني اضطرابًا في النوم لم يتم تشخيصه بدقة عندما خضع لمقياس إيبوورث للنعاس.</a:t>
            </a:r>
          </a:p>
          <a:p>
            <a:pPr marL="0" marR="0" lvl="0" indent="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لم يتم وضع خطة للتدخل الفوري في حالة الإرهاق</a:t>
            </a:r>
            <a:r>
              <a:rPr lang="ar-OM" sz="1400" dirty="0">
                <a:solidFill>
                  <a:prstClr val="black"/>
                </a:solidFill>
                <a:latin typeface="Calibri" panose="020F0502020204030204" pitchFamily="34" charset="0"/>
                <a:ea typeface="Calibri" panose="020F0502020204030204" pitchFamily="34" charset="0"/>
                <a:cs typeface="Calibri" panose="020F0502020204030204" pitchFamily="34" charset="0"/>
              </a:rPr>
              <a:t> لعدم التكامل مع </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نظام المراقبة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الداخلية للمركبات</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(IVMS).</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الدروس المستفادة من هذا الحادث:</a:t>
            </a: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600"/>
              </a:spcBef>
              <a:spcAft>
                <a:spcPts val="0"/>
              </a:spcAft>
              <a:buClrTx/>
              <a:buSzTx/>
              <a:buFont typeface="Arial"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احرص على مراعاة قواعد السلامة أثناء القيادة من خلال تطبيق التقنية المبتكرة "نظام إدارة إرهاق السائق DFMS".</a:t>
            </a:r>
          </a:p>
          <a:p>
            <a:pPr marL="0" marR="0" lvl="0" indent="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احرص على الامتثال لإشعارات نظام إدارة إرهاق السائق عند تحذيرك من المخاطر المحتملة، ونفّذ إجراءات التدخل المقترحة، وتوقف بشكل آمن وخذ قسطًا من الراحة.</a:t>
            </a:r>
          </a:p>
          <a:p>
            <a:pPr marL="0" marR="0" lvl="0" indent="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تأكد من تنفيذ خطة التدخل في حالة الإرهاق وطبّق التعليمات الواردة بها من خلال التدخل الفوري.</a:t>
            </a:r>
          </a:p>
          <a:p>
            <a:pPr marL="0" marR="0" lvl="0" indent="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احرص على نشر الوعي بين السائقين؛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لي</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كونوا على دراية بتعليمات نظام إدارة إرهاق السائق.</a:t>
            </a:r>
          </a:p>
          <a:p>
            <a:pPr marL="0" marR="0" lvl="0" indent="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تأكد من الإفصاح عن أي مشكلات صحية قد تؤثر </a:t>
            </a:r>
            <a:r>
              <a:rPr kumimoji="0" lang="ar-OM"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في</a:t>
            </a:r>
            <a:r>
              <a:rPr kumimoji="0" lang="ar" sz="14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سلامتك وسلامة الآخرين.</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523220"/>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23/01/2024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حادث ذو احتمالية </a:t>
            </a:r>
            <a:r>
              <a:rPr kumimoji="0" lang="ar-OM"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وقوع</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عالية من الدرجة الرابعة  </a:t>
            </a:r>
            <a:r>
              <a:rPr kumimoji="0" lang="en-US"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النمط:</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حادث سيارة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الخطورة المحتملة: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إصابة </a:t>
            </a:r>
            <a:r>
              <a:rPr kumimoji="0" lang="ar-OM"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مميتة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a:t>
            </a:r>
            <a:r>
              <a:rPr lang="en-GB" sz="1400" b="1" dirty="0">
                <a:solidFill>
                  <a:srgbClr val="4472C4"/>
                </a:solidFill>
                <a:latin typeface="Tahoma" panose="020B0604030504040204" pitchFamily="34" charset="0"/>
                <a:ea typeface="Tahoma" panose="020B0604030504040204" pitchFamily="34" charset="0"/>
                <a:cs typeface="Tahoma" panose="020B0604030504040204" pitchFamily="34" charset="0"/>
              </a:rPr>
              <a:t>C4/P</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a:t>
            </a:r>
            <a:r>
              <a:rPr lang="en-US" sz="1400" dirty="0">
                <a:solidFill>
                  <a:srgbClr val="4472C4"/>
                </a:solidFill>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النشاط:</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قيادة مركبة</a:t>
            </a:r>
            <a:endParaRPr kumimoji="0" lang="ar" sz="1400" b="1" i="0" u="none" strike="noStrike" kern="1200" cap="none" spc="0" normalizeH="0" baseline="0" noProof="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393327" y="6434910"/>
            <a:ext cx="8498959" cy="40011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dirty="0">
                <a:ln>
                  <a:noFill/>
                </a:ln>
                <a:solidFill>
                  <a:srgbClr val="0D38B3"/>
                </a:solidFill>
                <a:effectLst/>
                <a:uLnTx/>
                <a:uFillTx/>
                <a:latin typeface="Arial" panose="020B0604020202020204" pitchFamily="34" charset="0"/>
                <a:ea typeface="Calibri" panose="020F0502020204030204" pitchFamily="34" charset="0"/>
                <a:cs typeface="Arial" panose="020B0604020202020204" pitchFamily="34" charset="0"/>
              </a:rPr>
              <a:t>الجمهور المستهدف: </a:t>
            </a:r>
            <a:r>
              <a:rPr kumimoji="0" lang="ar" sz="1800" b="1"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موظفو الخدمات اللوجستية </a:t>
            </a:r>
            <a:r>
              <a:rPr kumimoji="0" lang="ar-OM" sz="1800" b="1"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والعمليات</a:t>
            </a:r>
            <a:r>
              <a:rPr kumimoji="0" lang="ar" sz="1800" b="1"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OM" sz="1800" b="1" i="0" u="none" strike="noStrike" kern="1200"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والإنشاءات</a:t>
            </a:r>
            <a:r>
              <a:rPr kumimoji="0" lang="ar" sz="1800" b="1" i="0" u="none" strike="noStrike" kern="1200"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 sz="1800" b="1"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والحفر </a:t>
            </a:r>
            <a:endParaRPr kumimoji="0" lang="ar" sz="1800" b="1" i="0" u="none" strike="noStrike" kern="1200" cap="none" spc="0" normalizeH="0" baseline="0" noProof="0" dirty="0">
              <a:ln>
                <a:noFill/>
              </a:ln>
              <a:solidFill>
                <a:srgbClr val="0D38B3"/>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3200" b="1" i="0" u="none" strike="noStrike" kern="1200" cap="none" spc="0" normalizeH="0" baseline="0" dirty="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تنبيه السلامة الثاني لشركة تنمية نفط عُمان</a:t>
            </a:r>
          </a:p>
        </p:txBody>
      </p:sp>
      <p:pic>
        <p:nvPicPr>
          <p:cNvPr id="2" name="Picture 1">
            <a:extLst>
              <a:ext uri="{FF2B5EF4-FFF2-40B4-BE49-F238E27FC236}">
                <a16:creationId xmlns:a16="http://schemas.microsoft.com/office/drawing/2014/main" id="{07D8E1FF-559C-1191-1BDD-8785FAF48247}"/>
              </a:ext>
            </a:extLst>
          </p:cNvPr>
          <p:cNvPicPr>
            <a:picLocks noChangeAspect="1"/>
          </p:cNvPicPr>
          <p:nvPr/>
        </p:nvPicPr>
        <p:blipFill>
          <a:blip r:embed="rId4"/>
          <a:stretch>
            <a:fillRect/>
          </a:stretch>
        </p:blipFill>
        <p:spPr>
          <a:xfrm>
            <a:off x="8294647" y="1166439"/>
            <a:ext cx="3671130" cy="2444708"/>
          </a:xfrm>
          <a:prstGeom prst="rect">
            <a:avLst/>
          </a:prstGeom>
        </p:spPr>
      </p:pic>
      <p:sp>
        <p:nvSpPr>
          <p:cNvPr id="5" name="TextBox 4">
            <a:extLst>
              <a:ext uri="{FF2B5EF4-FFF2-40B4-BE49-F238E27FC236}">
                <a16:creationId xmlns:a16="http://schemas.microsoft.com/office/drawing/2014/main" id="{7024F50B-3185-4890-F72F-2798D68B267D}"/>
              </a:ext>
            </a:extLst>
          </p:cNvPr>
          <p:cNvSpPr txBox="1"/>
          <p:nvPr/>
        </p:nvSpPr>
        <p:spPr>
          <a:xfrm>
            <a:off x="9166757" y="2740860"/>
            <a:ext cx="2785187"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rtl="1"/>
            <a:r>
              <a:rPr lang="ar-OM"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النوم اللحظي </a:t>
            </a:r>
            <a:r>
              <a:rPr lang="ar" sz="1400" b="1" i="0" u="none" baseline="0" dirty="0">
                <a:solidFill>
                  <a:schemeClr val="accent1"/>
                </a:solidFill>
                <a:latin typeface="Calibri" panose="020F0502020204030204" pitchFamily="34" charset="0"/>
                <a:ea typeface="Calibri" panose="020F0502020204030204" pitchFamily="34" charset="0"/>
                <a:cs typeface="Calibri" panose="020F0502020204030204" pitchFamily="34" charset="0"/>
              </a:rPr>
              <a:t>هو الغفوة التي يُصاب بها السائق للحظات، وأهم أعراضها غلق العينين والنعاس وفقدان الوعي.</a:t>
            </a:r>
            <a:endParaRPr lang="ar" sz="14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D6F3C3-97AF-E4D7-5FD7-200C85592C57}"/>
              </a:ext>
            </a:extLst>
          </p:cNvPr>
          <p:cNvSpPr txBox="1"/>
          <p:nvPr/>
        </p:nvSpPr>
        <p:spPr>
          <a:xfrm>
            <a:off x="8456172" y="5948318"/>
            <a:ext cx="3159677"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rtl="1">
              <a:buFont typeface="Arial" panose="020B0604020202020204" pitchFamily="34" charset="0"/>
              <a:buChar char="•"/>
            </a:pPr>
            <a:r>
              <a:rPr lang="ar" sz="1100" b="1" i="0" u="none" baseline="0" dirty="0">
                <a:solidFill>
                  <a:schemeClr val="accent1"/>
                </a:solidFill>
                <a:latin typeface="Calibri" panose="020F0502020204030204" pitchFamily="34" charset="0"/>
                <a:ea typeface="Calibri" panose="020F0502020204030204" pitchFamily="34" charset="0"/>
                <a:cs typeface="Calibri" panose="020F0502020204030204" pitchFamily="34" charset="0"/>
              </a:rPr>
              <a:t>إذا لاحظت أنك تعاني أعراضًا مثل ثقل العينين</a:t>
            </a:r>
            <a:r>
              <a:rPr lang="ar" sz="1100" b="1" i="0" u="none" baseline="0" dirty="0">
                <a:solidFill>
                  <a:srgbClr val="0000FF"/>
                </a:solidFill>
                <a:latin typeface="Calibri" panose="020F0502020204030204" pitchFamily="34" charset="0"/>
                <a:ea typeface="Calibri" panose="020F0502020204030204" pitchFamily="34" charset="0"/>
                <a:cs typeface="Calibri" panose="020F0502020204030204" pitchFamily="34" charset="0"/>
              </a:rPr>
              <a:t> والتثاؤب وعدم الارتياح أو التقلصات العضلية المستمرة</a:t>
            </a:r>
            <a:r>
              <a:rPr lang="ar" sz="1100" b="1" i="0" u="none" baseline="0" dirty="0">
                <a:solidFill>
                  <a:schemeClr val="accent1"/>
                </a:solidFill>
                <a:latin typeface="Calibri" panose="020F0502020204030204" pitchFamily="34" charset="0"/>
                <a:ea typeface="Calibri" panose="020F0502020204030204" pitchFamily="34" charset="0"/>
                <a:cs typeface="Calibri" panose="020F0502020204030204" pitchFamily="34" charset="0"/>
              </a:rPr>
              <a:t>، فتوقف بشكل آمن وخذ قسطًا من الراحة.</a:t>
            </a:r>
            <a:endParaRPr lang="ar" sz="11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C334D17-60A1-932D-7AA8-580B97145D7F}"/>
              </a:ext>
            </a:extLst>
          </p:cNvPr>
          <p:cNvSpPr txBox="1"/>
          <p:nvPr/>
        </p:nvSpPr>
        <p:spPr>
          <a:xfrm>
            <a:off x="8294391" y="2394750"/>
            <a:ext cx="162754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rtl="1"/>
            <a:r>
              <a:rPr lang="ar" sz="1400" b="0" i="0" u="none" baseline="0" dirty="0">
                <a:solidFill>
                  <a:schemeClr val="tx1"/>
                </a:solidFill>
                <a:latin typeface="Calibri" panose="020F0502020204030204" pitchFamily="34" charset="0"/>
                <a:ea typeface="Calibri" panose="020F0502020204030204" pitchFamily="34" charset="0"/>
                <a:cs typeface="Calibri" panose="020F0502020204030204" pitchFamily="34" charset="0"/>
              </a:rPr>
              <a:t>شاحنة </a:t>
            </a:r>
            <a:r>
              <a:rPr lang="ar-OM"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شلمبرجير</a:t>
            </a:r>
            <a:r>
              <a:rPr lang="ar-OM"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ar" sz="1400" b="0" i="0" u="none" baseline="0" dirty="0">
                <a:solidFill>
                  <a:schemeClr val="tx1"/>
                </a:solidFill>
                <a:latin typeface="Calibri" panose="020F0502020204030204" pitchFamily="34" charset="0"/>
                <a:ea typeface="Calibri" panose="020F0502020204030204" pitchFamily="34" charset="0"/>
                <a:cs typeface="Calibri" panose="020F0502020204030204" pitchFamily="34" charset="0"/>
              </a:rPr>
              <a:t>(SLB)</a:t>
            </a:r>
            <a:endParaRPr lang="ar"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FB21851-6F40-BC50-CFF0-30D42B5911FF}"/>
              </a:ext>
            </a:extLst>
          </p:cNvPr>
          <p:cNvSpPr txBox="1"/>
          <p:nvPr/>
        </p:nvSpPr>
        <p:spPr>
          <a:xfrm>
            <a:off x="10571584" y="2394749"/>
            <a:ext cx="138036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rtl="1"/>
            <a:r>
              <a:rPr lang="ar" sz="1400" b="0" i="0" u="none" baseline="0" dirty="0">
                <a:solidFill>
                  <a:schemeClr val="tx1"/>
                </a:solidFill>
                <a:latin typeface="Calibri" panose="020F0502020204030204" pitchFamily="34" charset="0"/>
                <a:ea typeface="Calibri" panose="020F0502020204030204" pitchFamily="34" charset="0"/>
                <a:cs typeface="Calibri" panose="020F0502020204030204" pitchFamily="34" charset="0"/>
              </a:rPr>
              <a:t>سيارة الطرف الثالث</a:t>
            </a:r>
            <a:endParaRPr lang="ar"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79540" y="3434840"/>
            <a:ext cx="333018" cy="372135"/>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666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1"/>
            <a:br>
              <a:rPr lang="ar" sz="2200" b="1" dirty="0">
                <a:solidFill>
                  <a:srgbClr val="00B050"/>
                </a:solidFill>
                <a:ea typeface="MS PGothic" pitchFamily="34" charset="-128"/>
              </a:rPr>
            </a:br>
            <a:br>
              <a:rPr lang="ar" sz="2200" b="1" dirty="0">
                <a:solidFill>
                  <a:srgbClr val="00B050"/>
                </a:solidFill>
                <a:ea typeface="MS PGothic" pitchFamily="34" charset="-128"/>
              </a:rPr>
            </a:br>
            <a:br>
              <a:rPr lang="ar" sz="2200" b="1" dirty="0">
                <a:solidFill>
                  <a:srgbClr val="00B050"/>
                </a:solidFill>
                <a:ea typeface="MS PGothic" pitchFamily="34" charset="-128"/>
              </a:rPr>
            </a:br>
            <a:r>
              <a:rPr lang="ar" sz="2700" b="1" i="0" u="none" baseline="0" dirty="0">
                <a:solidFill>
                  <a:srgbClr val="00B050"/>
                </a:solidFill>
                <a:ea typeface="MS PGothic" pitchFamily="34" charset="-128"/>
              </a:rPr>
              <a:t>التدقيق الذاتي للإدارة </a:t>
            </a:r>
            <a:br>
              <a:rPr lang="ar" sz="2700" b="1" dirty="0">
                <a:solidFill>
                  <a:srgbClr val="00B050"/>
                </a:solidFill>
                <a:ea typeface="MS PGothic" pitchFamily="34" charset="-128"/>
              </a:rPr>
            </a:br>
            <a:br>
              <a:rPr lang="ar" sz="2200" b="1" dirty="0">
                <a:solidFill>
                  <a:srgbClr val="00B050"/>
                </a:solidFill>
                <a:ea typeface="MS PGothic" pitchFamily="34" charset="-128"/>
              </a:rPr>
            </a:br>
            <a:endParaRPr lang="ar"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238238"/>
            <a:ext cx="10928195" cy="523220"/>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للاستفادة من هذا الحادث وضمان إجراء التحسينات باستمرار، يجب على جميع المديرين المتعاقدين مراجعة إدارة مخاطر الصحة والسلامة والبيئة ذات الصلة من خلال الاستعانة بالأسئلة المطروحة أدناه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947181"/>
            <a:ext cx="10928195" cy="3785652"/>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ينبغي تأكيد ما يلي:</a:t>
            </a:r>
            <a:endParaRPr kumimoji="0" lang="ar"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لوضع خطة التدخل الفوري في حالة الإرهاق، تأكد من تحقيق التكامل بين نظا</a:t>
            </a:r>
            <a:r>
              <a:rPr lang="ar-OM" sz="1600" dirty="0">
                <a:solidFill>
                  <a:srgbClr val="0033CC"/>
                </a:solidFill>
                <a:latin typeface="Calibri" panose="020F0502020204030204" pitchFamily="34" charset="0"/>
                <a:ea typeface="Calibri" panose="020F0502020204030204" pitchFamily="34" charset="0"/>
                <a:cs typeface="Calibri" panose="020F0502020204030204" pitchFamily="34" charset="0"/>
                <a:sym typeface="Wingdings" pitchFamily="2" charset="2"/>
              </a:rPr>
              <a:t>م</a:t>
            </a:r>
            <a:r>
              <a:rPr kumimoji="0" lang="ar"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المراقبة</a:t>
            </a:r>
            <a:r>
              <a:rPr kumimoji="0" lang="ar-OM"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الداخلية للمركبات "</a:t>
            </a:r>
            <a:r>
              <a:rPr kumimoji="0" lang="en-GB"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IVMS</a:t>
            </a:r>
            <a:r>
              <a:rPr kumimoji="0" lang="ar-OM"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a:t>
            </a:r>
            <a:r>
              <a:rPr kumimoji="0" lang="ar"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ونظام إدارة إرهاق السائق</a:t>
            </a:r>
            <a:r>
              <a:rPr kumimoji="0" lang="ar-OM"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a:t>
            </a:r>
            <a:r>
              <a:rPr kumimoji="0" lang="en-GB"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DFMS</a:t>
            </a:r>
            <a:r>
              <a:rPr kumimoji="0" lang="ar-OM"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a:t>
            </a:r>
            <a:endParaRPr kumimoji="0" lang="ar"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تأكد من إجراء التدخل في الوقت الفعلي ضمن عملية التصعيد.</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تأكد من تحليل بيانات واتجاهات نظام المراقبة</a:t>
            </a:r>
            <a:r>
              <a:rPr kumimoji="0" lang="ar-OM"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الداخلية للمركبات </a:t>
            </a:r>
            <a:r>
              <a:rPr kumimoji="0" lang="ar" sz="1600" b="0" i="0" u="none" strike="noStrike" kern="1200" cap="none" spc="0" normalizeH="0" baseline="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لتحديد المخاطر المحتملة للإرهاق المتراكم وتنفيذ خطة عمل تصحيحية استباقية ومراجعتها.</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b="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2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إذا </a:t>
            </a:r>
            <a:r>
              <a:rPr kumimoji="0" lang="ar-OM" sz="12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كان هنالك قصورٌ في أي من الحالات المذكورة</a:t>
            </a:r>
            <a:r>
              <a:rPr kumimoji="0" lang="ar" sz="12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a:t>
            </a:r>
            <a:r>
              <a:rPr kumimoji="0" lang="ar-OM" sz="12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ف</a:t>
            </a:r>
            <a:r>
              <a:rPr kumimoji="0" lang="ar" sz="12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يُرجى</a:t>
            </a:r>
            <a:r>
              <a:rPr kumimoji="0" lang="ar-OM" sz="12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 </a:t>
            </a:r>
            <a:r>
              <a:rPr kumimoji="0" lang="ar" sz="12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اتخاذ الإجراءات اللازمة لمعالجة هذا الأمر</a:t>
            </a:r>
            <a:endParaRPr kumimoji="0" lang="ar" sz="1200" b="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endParaRPr>
          </a:p>
        </p:txBody>
      </p:sp>
      <p:sp>
        <p:nvSpPr>
          <p:cNvPr id="4" name="Rectangle 8">
            <a:extLst>
              <a:ext uri="{FF2B5EF4-FFF2-40B4-BE49-F238E27FC236}">
                <a16:creationId xmlns:a16="http://schemas.microsoft.com/office/drawing/2014/main" id="{03B3EC4C-DFB5-C4E6-9889-AF9BB19B4E5E}"/>
              </a:ext>
            </a:extLst>
          </p:cNvPr>
          <p:cNvSpPr>
            <a:spLocks noChangeArrowheads="1"/>
          </p:cNvSpPr>
          <p:nvPr/>
        </p:nvSpPr>
        <p:spPr bwMode="auto">
          <a:xfrm>
            <a:off x="425605" y="461144"/>
            <a:ext cx="11626955" cy="523220"/>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23/01/2024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حادث ذو احتمالية </a:t>
            </a:r>
            <a:r>
              <a:rPr kumimoji="0" lang="ar-OM"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وقوع</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عالية من الدرجة الرابعة  </a:t>
            </a:r>
            <a:r>
              <a:rPr kumimoji="0" lang="en-US"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النمط:</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حادث سيارة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الخطورة المحتملة: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إصابة </a:t>
            </a:r>
            <a:r>
              <a:rPr kumimoji="0" lang="ar-OM"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مميتة</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للأشخاص (</a:t>
            </a:r>
            <a:r>
              <a:rPr lang="en-GB" sz="1400" b="1" dirty="0">
                <a:solidFill>
                  <a:srgbClr val="4472C4"/>
                </a:solidFill>
                <a:latin typeface="Tahoma" panose="020B0604030504040204" pitchFamily="34" charset="0"/>
                <a:ea typeface="Tahoma" panose="020B0604030504040204" pitchFamily="34" charset="0"/>
                <a:cs typeface="Tahoma" panose="020B0604030504040204" pitchFamily="34" charset="0"/>
              </a:rPr>
              <a:t>C4/P</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a:t>
            </a:r>
            <a:r>
              <a:rPr lang="en-US" sz="1400" dirty="0">
                <a:solidFill>
                  <a:srgbClr val="4472C4"/>
                </a:solidFill>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النشاط:</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قيادة مركبة</a:t>
            </a:r>
            <a:endParaRPr kumimoji="0" lang="ar" sz="1400" b="1" i="0" u="none" strike="noStrike" kern="1200" cap="none" spc="0" normalizeH="0" baseline="0" noProof="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92896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5C901A6-0ABA-4A4D-AE80-565578E45982}"/>
</file>

<file path=customXml/itemProps2.xml><?xml version="1.0" encoding="utf-8"?>
<ds:datastoreItem xmlns:ds="http://schemas.openxmlformats.org/officeDocument/2006/customXml" ds:itemID="{04EE9E68-4BEB-4F81-B585-B04C68CEE94D}"/>
</file>

<file path=customXml/itemProps3.xml><?xml version="1.0" encoding="utf-8"?>
<ds:datastoreItem xmlns:ds="http://schemas.openxmlformats.org/officeDocument/2006/customXml" ds:itemID="{5032DD63-2771-470E-BBB7-463F714E2EFD}"/>
</file>

<file path=docProps/app.xml><?xml version="1.0" encoding="utf-8"?>
<Properties xmlns="http://schemas.openxmlformats.org/officeDocument/2006/extended-properties" xmlns:vt="http://schemas.openxmlformats.org/officeDocument/2006/docPropsVTypes">
  <TotalTime>98</TotalTime>
  <Words>743</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MS PGothic</vt:lpstr>
      <vt:lpstr>Arial</vt:lpstr>
      <vt:lpstr>Calibri</vt:lpstr>
      <vt:lpstr>Tahoma</vt:lpstr>
      <vt:lpstr>Times New Roman</vt:lpstr>
      <vt:lpstr>1_Office Theme</vt:lpstr>
      <vt:lpstr>PowerPoint Presentation</vt:lpstr>
      <vt:lpstr>   التدقيق الذاتي للإدارة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HiPo#04 2nd Alert Driver MVI AR</dc:title>
  <dc:creator>Rawahi, Ahmed MSE34</dc:creator>
  <cp:lastModifiedBy>Al Shehhi, Issa EVX142</cp:lastModifiedBy>
  <cp:revision>10</cp:revision>
  <dcterms:created xsi:type="dcterms:W3CDTF">2024-10-02T10:10:29Z</dcterms:created>
  <dcterms:modified xsi:type="dcterms:W3CDTF">2024-11-05T08:01:53Z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