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370" r:id="rId5"/>
    <p:sldId id="350" r:id="rId6"/>
  </p:sldIdLst>
  <p:sldSz cx="12192000" cy="6858000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 Mahrooqi, Al Mutasem UWZ4" initials="AMAMU" lastIdx="1" clrIdx="0">
    <p:extLst>
      <p:ext uri="{19B8F6BF-5375-455C-9EA6-DF929625EA0E}">
        <p15:presenceInfo xmlns:p15="http://schemas.microsoft.com/office/powerpoint/2012/main" userId="S::AlMutasem.AMA.AlMahrooqi@pdo.co.om::6429f863-105c-4fb8-be4e-2094f749133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C91D"/>
    <a:srgbClr val="FFFC00"/>
    <a:srgbClr val="EAEAEA"/>
    <a:srgbClr val="F2F3D7"/>
    <a:srgbClr val="24A316"/>
    <a:srgbClr val="16942A"/>
    <a:srgbClr val="FDD60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391" autoAdjust="0"/>
    <p:restoredTop sz="93792" autoAdjust="0"/>
  </p:normalViewPr>
  <p:slideViewPr>
    <p:cSldViewPr snapToGrid="0" snapToObjects="1">
      <p:cViewPr varScale="1">
        <p:scale>
          <a:sx n="67" d="100"/>
          <a:sy n="67" d="100"/>
        </p:scale>
        <p:origin x="5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7" d="100"/>
          <a:sy n="87" d="100"/>
        </p:scale>
        <p:origin x="2988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B13D376-C7B6-419B-9FF1-F3C3290284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7192C6-1C95-48A1-A4C6-F94F132F0AA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8341AC-BC74-4FAA-A2BA-136D509060EF}" type="datetimeFigureOut">
              <a:rPr lang="en-US" smtClean="0">
                <a:latin typeface="Calibri" panose="020F0502020204030204" pitchFamily="34" charset="0"/>
              </a:rPr>
              <a:t>19/02/2024</a:t>
            </a:fld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45D574-C9C3-4949-A04E-C02C11D306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377317"/>
            <a:ext cx="2945659" cy="4953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>
                <a:latin typeface="Calibri" panose="020F0502020204030204" pitchFamily="34" charset="0"/>
              </a:rPr>
              <a:t>Confidential - Not to be shared outside of PDO/PDO contractors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27CE67-CCF6-43EA-9EB4-FFC01F182A7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4" y="9377317"/>
            <a:ext cx="2945659" cy="4953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1C225E-C8CB-4D13-B3BD-590B7CA9FD0A}" type="slidenum">
              <a:rPr lang="en-US" smtClean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99176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EF51F27E-834E-4F26-A38E-D9AD78458120}" type="datetimeFigureOut">
              <a:rPr lang="en-US" smtClean="0"/>
              <a:pPr/>
              <a:t>19/02/2024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220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4841550" cy="4953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Confidential - Not to be shared outside of PDO/PDO contractors 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377317"/>
            <a:ext cx="2945659" cy="4953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88714CE-FB4E-4316-BED5-DE0DF6B1D8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36823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Ensure all dates and titles are input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 short description should be provided without mentioning names of contractors or individuals.  You should include, what happened, to who (by job title) and what injuries this resulted in.  Nothing more!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Four to five bullet points highlighting the main findings from the investigation.  Remember the target audience is the front line staff so this should be written in simple terms in a way that everyone can understand.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strap line should be the main point you want to get across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images should be self explanatory, what went wrong (if you create a reconstruction please ensure you do not put people at risk) and below how it should be done.  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Confidential - Not to be shared outside of PDO/PDO contractors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8714CE-FB4E-4316-BED5-DE0DF6B1D8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2901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Ensure all dates and titles are input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ea typeface="+mn-ea"/>
              <a:cs typeface="Calibri" panose="020F0502020204030204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  <a:sym typeface="Wingdings" pitchFamily="2" charset="2"/>
              </a:rPr>
              <a:t>Make a list of closed questions (only ‘yes’ or ‘no’ as an answer) to ask others if they have the same issues based on the management or HSE-MS failings or shortfalls identified in the investigation.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ea typeface="+mn-ea"/>
              <a:cs typeface="Calibri" panose="020F0502020204030204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  <a:sym typeface="Wingdings" pitchFamily="2" charset="2"/>
              </a:rPr>
              <a:t>Imagine you have to audit other companies to see if they could have the same issues.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ea typeface="+mn-ea"/>
              <a:cs typeface="Calibri" panose="020F0502020204030204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  <a:sym typeface="Wingdings" pitchFamily="2" charset="2"/>
              </a:rPr>
              <a:t>These questions should start with: Do you ensure…………………?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Confidential - Not to be shared outside of PDO/PDO contractors 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8714CE-FB4E-4316-BED5-DE0DF6B1D8E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545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19/02/2024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364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19/02/2024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27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19/02/2024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17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19/02/2024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911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19/02/2024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1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19/02/2024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863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19/02/2024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0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19/02/2024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78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19/02/2024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584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19/02/2024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1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19/02/2024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1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19/02/2024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Confidential - Not to be shared outside of PDO/PDO contractors 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386366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5" y="6117536"/>
            <a:ext cx="2340722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751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>
            <a:extLst>
              <a:ext uri="{FF2B5EF4-FFF2-40B4-BE49-F238E27FC236}">
                <a16:creationId xmlns:a16="http://schemas.microsoft.com/office/drawing/2014/main" id="{59D43B35-686F-4F9F-AEB7-36497BC783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398" y="942827"/>
            <a:ext cx="11611302" cy="301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7309" indent="-97309" algn="just" defTabSz="778472">
              <a:defRPr/>
            </a:pPr>
            <a:r>
              <a:rPr lang="en-GB" sz="1192" b="1" dirty="0">
                <a:solidFill>
                  <a:prstClr val="black"/>
                </a:solidFill>
                <a:latin typeface="Tahoma" pitchFamily="34" charset="0"/>
              </a:rPr>
              <a:t>Date:</a:t>
            </a:r>
            <a:r>
              <a:rPr lang="en-GB" sz="1050" b="1" dirty="0">
                <a:solidFill>
                  <a:srgbClr val="4472C4"/>
                </a:solidFill>
                <a:latin typeface="Tahoma" pitchFamily="34" charset="0"/>
              </a:rPr>
              <a:t> 21</a:t>
            </a:r>
            <a:r>
              <a:rPr lang="en-GB" sz="1050" b="1" baseline="30000" dirty="0">
                <a:solidFill>
                  <a:srgbClr val="4472C4"/>
                </a:solidFill>
                <a:latin typeface="Tahoma" pitchFamily="34" charset="0"/>
              </a:rPr>
              <a:t>st</a:t>
            </a:r>
            <a:r>
              <a:rPr lang="en-GB" sz="1050" b="1" dirty="0">
                <a:solidFill>
                  <a:srgbClr val="4472C4"/>
                </a:solidFill>
                <a:latin typeface="Tahoma" pitchFamily="34" charset="0"/>
              </a:rPr>
              <a:t> Jan 2023   </a:t>
            </a:r>
            <a:r>
              <a:rPr lang="en-US" sz="1022" b="1" dirty="0">
                <a:solidFill>
                  <a:srgbClr val="4472C4"/>
                </a:solidFill>
                <a:latin typeface="Tahoma" pitchFamily="34" charset="0"/>
              </a:rPr>
              <a:t>         </a:t>
            </a:r>
            <a:r>
              <a:rPr lang="en-US" sz="1192" b="1" dirty="0">
                <a:solidFill>
                  <a:prstClr val="black"/>
                </a:solidFill>
                <a:latin typeface="Tahoma" pitchFamily="34" charset="0"/>
              </a:rPr>
              <a:t>Incident title: </a:t>
            </a:r>
            <a:r>
              <a:rPr lang="en-US" sz="1050" b="1" dirty="0">
                <a:solidFill>
                  <a:srgbClr val="4472C4"/>
                </a:solidFill>
                <a:latin typeface="Tahoma" pitchFamily="34" charset="0"/>
              </a:rPr>
              <a:t>HiPo#04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                  </a:t>
            </a:r>
            <a:r>
              <a:rPr lang="en-US" sz="1192" b="1" dirty="0">
                <a:solidFill>
                  <a:prstClr val="black"/>
                </a:solidFill>
                <a:latin typeface="Tahoma" pitchFamily="34" charset="0"/>
              </a:rPr>
              <a:t>Pattern:</a:t>
            </a:r>
            <a:r>
              <a:rPr lang="en-US" sz="1022" b="1" dirty="0">
                <a:solidFill>
                  <a:prstClr val="black"/>
                </a:solidFill>
                <a:latin typeface="Tahoma" pitchFamily="34" charset="0"/>
              </a:rPr>
              <a:t> </a:t>
            </a:r>
            <a:r>
              <a:rPr lang="en-US" sz="1022" b="1" dirty="0">
                <a:solidFill>
                  <a:srgbClr val="4472C4"/>
                </a:solidFill>
                <a:latin typeface="Tahoma" pitchFamily="34" charset="0"/>
              </a:rPr>
              <a:t>Dropped Object                            </a:t>
            </a:r>
            <a:r>
              <a:rPr lang="en-US" sz="1192" b="1" dirty="0">
                <a:solidFill>
                  <a:prstClr val="black"/>
                </a:solidFill>
                <a:latin typeface="Tahoma" pitchFamily="34" charset="0"/>
              </a:rPr>
              <a:t>Potential severity: </a:t>
            </a:r>
            <a:r>
              <a:rPr lang="en-US" sz="1362" b="1" dirty="0">
                <a:solidFill>
                  <a:srgbClr val="4472C4"/>
                </a:solidFill>
                <a:latin typeface="Tahoma" pitchFamily="34" charset="0"/>
              </a:rPr>
              <a:t>C4P 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AC772E-6015-4076-A0DC-005445BF4556}"/>
              </a:ext>
            </a:extLst>
          </p:cNvPr>
          <p:cNvSpPr/>
          <p:nvPr/>
        </p:nvSpPr>
        <p:spPr>
          <a:xfrm>
            <a:off x="546341" y="1244769"/>
            <a:ext cx="7768984" cy="35439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defTabSz="778472">
              <a:defRPr/>
            </a:pPr>
            <a:r>
              <a:rPr lang="en-US" sz="1703" b="1" dirty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 Audience: Drivers, Workshop managers</a:t>
            </a:r>
            <a:endParaRPr lang="en-US" sz="1533" b="1" dirty="0">
              <a:solidFill>
                <a:srgbClr val="FF0000"/>
              </a:solidFill>
              <a:latin typeface="Calibri Light" panose="020F0302020204030204"/>
              <a:cs typeface="Calibri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534F91-FFF5-4BE2-969F-08BDA81C29D8}"/>
              </a:ext>
            </a:extLst>
          </p:cNvPr>
          <p:cNvSpPr txBox="1"/>
          <p:nvPr/>
        </p:nvSpPr>
        <p:spPr>
          <a:xfrm>
            <a:off x="466398" y="6111299"/>
            <a:ext cx="8145625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Always ensure structural fabrications are adequately engineered to withstand applicable forces.</a:t>
            </a:r>
            <a:endParaRPr lang="en-GB" i="0" dirty="0">
              <a:solidFill>
                <a:schemeClr val="bg1"/>
              </a:solidFill>
            </a:endParaRP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B8F5D341-9478-460E-8ACF-8E2BF1B80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398" y="1599162"/>
            <a:ext cx="7978861" cy="430662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7309" indent="-97309" algn="just" defTabSz="778472">
              <a:defRPr/>
            </a:pPr>
            <a:r>
              <a:rPr lang="en-US" sz="1362" b="1" dirty="0">
                <a:solidFill>
                  <a:srgbClr val="FF0000"/>
                </a:solidFill>
                <a:latin typeface="Tahoma" pitchFamily="34" charset="0"/>
              </a:rPr>
              <a:t>What happened?</a:t>
            </a:r>
          </a:p>
          <a:p>
            <a:pPr marL="0" indent="0" algn="just"/>
            <a:r>
              <a:rPr lang="en-US" sz="1100" i="0" dirty="0"/>
              <a:t>On 21</a:t>
            </a:r>
            <a:r>
              <a:rPr lang="en-US" sz="1100" i="0" baseline="30000" dirty="0"/>
              <a:t>st</a:t>
            </a:r>
            <a:r>
              <a:rPr lang="en-US" sz="1100" i="0" dirty="0"/>
              <a:t> Jan 2023, Third party truck was </a:t>
            </a:r>
            <a:r>
              <a:rPr lang="en-GB" sz="1100" i="0" dirty="0"/>
              <a:t>transporting</a:t>
            </a:r>
            <a:r>
              <a:rPr lang="en-US" sz="1100" i="0" dirty="0"/>
              <a:t> </a:t>
            </a:r>
            <a:r>
              <a:rPr lang="en-IN" sz="1100" dirty="0"/>
              <a:t>WC </a:t>
            </a:r>
            <a:r>
              <a:rPr lang="en-US" sz="1100" i="0" dirty="0"/>
              <a:t>accumulator unit (</a:t>
            </a:r>
            <a:r>
              <a:rPr lang="en-US" sz="1100" i="0" dirty="0" err="1"/>
              <a:t>Koomy</a:t>
            </a:r>
            <a:r>
              <a:rPr lang="en-US" sz="1100" i="0" dirty="0"/>
              <a:t>) from SARA</a:t>
            </a:r>
            <a:r>
              <a:rPr lang="en-GB" sz="1100" i="0" dirty="0"/>
              <a:t> facility after recertification </a:t>
            </a:r>
            <a:r>
              <a:rPr lang="en-US" sz="1100" i="0" dirty="0"/>
              <a:t>to </a:t>
            </a:r>
            <a:r>
              <a:rPr lang="en-IN" sz="1100" i="0" dirty="0"/>
              <a:t>R</a:t>
            </a:r>
            <a:r>
              <a:rPr lang="en-US" sz="1100" i="0" dirty="0" err="1"/>
              <a:t>ig</a:t>
            </a:r>
            <a:r>
              <a:rPr lang="en-GB" sz="1100" i="0" dirty="0"/>
              <a:t>-</a:t>
            </a:r>
            <a:r>
              <a:rPr lang="en-US" sz="1100" i="0" dirty="0"/>
              <a:t>38 </a:t>
            </a:r>
            <a:r>
              <a:rPr lang="en-IN" sz="1100" i="0" dirty="0"/>
              <a:t>t</a:t>
            </a:r>
            <a:r>
              <a:rPr lang="en-GB" sz="1100" i="0" dirty="0"/>
              <a:t>o replace the </a:t>
            </a:r>
            <a:r>
              <a:rPr lang="en-GB" sz="1100" dirty="0"/>
              <a:t>existing</a:t>
            </a:r>
            <a:r>
              <a:rPr lang="en-GB" sz="1100" i="0" dirty="0"/>
              <a:t> </a:t>
            </a:r>
            <a:r>
              <a:rPr lang="en-US" sz="1100" i="0" dirty="0"/>
              <a:t>accumulator unit</a:t>
            </a:r>
            <a:r>
              <a:rPr lang="en-GB" sz="1100" i="0" dirty="0"/>
              <a:t> on site</a:t>
            </a:r>
            <a:r>
              <a:rPr lang="en-IN" sz="1100" i="0" dirty="0"/>
              <a:t>. O</a:t>
            </a:r>
            <a:r>
              <a:rPr lang="en-US" sz="1100" i="0" dirty="0"/>
              <a:t>n the way near Rima area</a:t>
            </a:r>
            <a:r>
              <a:rPr lang="en-IN" sz="1100" i="0" dirty="0"/>
              <a:t>, </a:t>
            </a:r>
            <a:r>
              <a:rPr lang="en-US" sz="1100" i="0" dirty="0"/>
              <a:t>the shade frame of Accumulator unit </a:t>
            </a:r>
            <a:r>
              <a:rPr lang="en-IN" sz="1100" i="0" dirty="0"/>
              <a:t>got unbolted</a:t>
            </a:r>
            <a:r>
              <a:rPr lang="en-US" sz="1100" i="0" dirty="0"/>
              <a:t> and dropped </a:t>
            </a:r>
            <a:r>
              <a:rPr lang="en-IN" sz="1100" i="0" dirty="0"/>
              <a:t>to the</a:t>
            </a:r>
            <a:r>
              <a:rPr lang="en-US" sz="1100" i="0" dirty="0"/>
              <a:t> side of the road</a:t>
            </a:r>
            <a:r>
              <a:rPr lang="en-IN" sz="1100" i="0" dirty="0"/>
              <a:t>,</a:t>
            </a:r>
            <a:r>
              <a:rPr lang="en-US" sz="1100" i="0" dirty="0"/>
              <a:t> driver stopped the </a:t>
            </a:r>
            <a:r>
              <a:rPr lang="en-IN" sz="1100" i="0" dirty="0"/>
              <a:t>truck and reported the same to his management</a:t>
            </a:r>
            <a:r>
              <a:rPr lang="en-US" sz="1100" i="0" dirty="0"/>
              <a:t>.</a:t>
            </a:r>
          </a:p>
          <a:p>
            <a:pPr marL="0" indent="0" algn="just"/>
            <a:r>
              <a:rPr lang="en-US" sz="1100" i="0" dirty="0"/>
              <a:t>No Injury.</a:t>
            </a:r>
            <a:endParaRPr lang="en-US" sz="1362" dirty="0">
              <a:solidFill>
                <a:srgbClr val="FF0000"/>
              </a:solidFill>
              <a:latin typeface="Tahoma" pitchFamily="34" charset="0"/>
            </a:endParaRPr>
          </a:p>
          <a:p>
            <a:pPr defTabSz="778472">
              <a:defRPr/>
            </a:pPr>
            <a:r>
              <a:rPr lang="en-GB" altLang="zh-CN" sz="1362" b="1" dirty="0">
                <a:solidFill>
                  <a:srgbClr val="0070C0"/>
                </a:solidFill>
                <a:latin typeface="Tahoma" pitchFamily="34" charset="0"/>
                <a:ea typeface="宋体" panose="02010600030101010101" pitchFamily="2" charset="-122"/>
              </a:rPr>
              <a:t>Why it happened/Finding 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i="0" dirty="0"/>
              <a:t>- The shade frame was fixed to the accumulator unit skid with 8 bolts, it was evident that the holes of the skid to put the bolts were gas cut and not in measure.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i="0" dirty="0">
                <a:ea typeface="Tahoma" panose="020B0604030504040204" pitchFamily="34" charset="0"/>
              </a:rPr>
              <a:t>S</a:t>
            </a:r>
            <a:r>
              <a:rPr lang="en-US" sz="1100" i="0" dirty="0">
                <a:effectLst/>
                <a:ea typeface="Tahoma" panose="020B0604030504040204" pitchFamily="34" charset="0"/>
              </a:rPr>
              <a:t>hade</a:t>
            </a:r>
            <a:r>
              <a:rPr lang="en-US" sz="1100" i="0" spc="-25" dirty="0">
                <a:effectLst/>
                <a:ea typeface="Tahoma" panose="020B0604030504040204" pitchFamily="34" charset="0"/>
              </a:rPr>
              <a:t> </a:t>
            </a:r>
            <a:r>
              <a:rPr lang="en-US" sz="1100" i="0" dirty="0">
                <a:effectLst/>
                <a:ea typeface="Tahoma" panose="020B0604030504040204" pitchFamily="34" charset="0"/>
              </a:rPr>
              <a:t>was</a:t>
            </a:r>
            <a:r>
              <a:rPr lang="en-US" sz="1100" i="0" spc="-20" dirty="0">
                <a:effectLst/>
                <a:ea typeface="Tahoma" panose="020B0604030504040204" pitchFamily="34" charset="0"/>
              </a:rPr>
              <a:t> </a:t>
            </a:r>
            <a:r>
              <a:rPr lang="en-US" sz="1100" i="0" dirty="0">
                <a:effectLst/>
                <a:ea typeface="Tahoma" panose="020B0604030504040204" pitchFamily="34" charset="0"/>
              </a:rPr>
              <a:t>not</a:t>
            </a:r>
            <a:r>
              <a:rPr lang="en-US" sz="1100" i="0" spc="-25" dirty="0">
                <a:effectLst/>
                <a:ea typeface="Tahoma" panose="020B0604030504040204" pitchFamily="34" charset="0"/>
              </a:rPr>
              <a:t> </a:t>
            </a:r>
            <a:r>
              <a:rPr lang="en-US" sz="1100" i="0" dirty="0">
                <a:effectLst/>
                <a:ea typeface="Tahoma" panose="020B0604030504040204" pitchFamily="34" charset="0"/>
              </a:rPr>
              <a:t>secured</a:t>
            </a:r>
            <a:r>
              <a:rPr lang="en-US" sz="1100" i="0" spc="-20" dirty="0">
                <a:effectLst/>
                <a:ea typeface="Tahoma" panose="020B0604030504040204" pitchFamily="34" charset="0"/>
              </a:rPr>
              <a:t> </a:t>
            </a:r>
            <a:r>
              <a:rPr lang="en-US" sz="1100" i="0" dirty="0">
                <a:effectLst/>
                <a:ea typeface="Tahoma" panose="020B0604030504040204" pitchFamily="34" charset="0"/>
              </a:rPr>
              <a:t>as</a:t>
            </a:r>
            <a:r>
              <a:rPr lang="en-US" sz="1100" i="0" spc="-25" dirty="0">
                <a:effectLst/>
                <a:ea typeface="Tahoma" panose="020B0604030504040204" pitchFamily="34" charset="0"/>
              </a:rPr>
              <a:t> </a:t>
            </a:r>
            <a:r>
              <a:rPr lang="en-US" sz="1100" i="0" dirty="0">
                <a:effectLst/>
                <a:ea typeface="Tahoma" panose="020B0604030504040204" pitchFamily="34" charset="0"/>
              </a:rPr>
              <a:t>per</a:t>
            </a:r>
            <a:r>
              <a:rPr lang="en-US" sz="1100" i="0" spc="-20" dirty="0">
                <a:effectLst/>
                <a:ea typeface="Tahoma" panose="020B0604030504040204" pitchFamily="34" charset="0"/>
              </a:rPr>
              <a:t> </a:t>
            </a:r>
            <a:r>
              <a:rPr lang="en-US" sz="1100" i="0" dirty="0">
                <a:effectLst/>
                <a:ea typeface="Tahoma" panose="020B0604030504040204" pitchFamily="34" charset="0"/>
              </a:rPr>
              <a:t>SP</a:t>
            </a:r>
            <a:r>
              <a:rPr lang="en-US" sz="1100" i="0" spc="-25" dirty="0">
                <a:effectLst/>
                <a:ea typeface="Tahoma" panose="020B0604030504040204" pitchFamily="34" charset="0"/>
              </a:rPr>
              <a:t> </a:t>
            </a:r>
            <a:r>
              <a:rPr lang="en-US" sz="1100" i="0" dirty="0">
                <a:effectLst/>
                <a:ea typeface="Tahoma" panose="020B0604030504040204" pitchFamily="34" charset="0"/>
              </a:rPr>
              <a:t>2001</a:t>
            </a:r>
            <a:r>
              <a:rPr lang="en-US" sz="1100" i="0" spc="-20" dirty="0">
                <a:effectLst/>
                <a:ea typeface="Tahoma" panose="020B0604030504040204" pitchFamily="34" charset="0"/>
              </a:rPr>
              <a:t> </a:t>
            </a:r>
            <a:r>
              <a:rPr lang="en-US" sz="1100" i="0" dirty="0">
                <a:effectLst/>
                <a:ea typeface="Tahoma" panose="020B0604030504040204" pitchFamily="34" charset="0"/>
              </a:rPr>
              <a:t>during</a:t>
            </a:r>
            <a:r>
              <a:rPr lang="en-US" sz="1100" i="0" spc="-25" dirty="0">
                <a:effectLst/>
                <a:ea typeface="Tahoma" panose="020B0604030504040204" pitchFamily="34" charset="0"/>
              </a:rPr>
              <a:t> </a:t>
            </a:r>
            <a:r>
              <a:rPr lang="en-US" sz="1100" i="0" dirty="0">
                <a:effectLst/>
                <a:ea typeface="Tahoma" panose="020B0604030504040204" pitchFamily="34" charset="0"/>
              </a:rPr>
              <a:t>transportation.</a:t>
            </a:r>
            <a:r>
              <a:rPr lang="en-US" sz="1100" i="0" spc="-25" dirty="0">
                <a:effectLst/>
                <a:ea typeface="Tahoma" panose="020B0604030504040204" pitchFamily="34" charset="0"/>
              </a:rPr>
              <a:t> </a:t>
            </a:r>
            <a:r>
              <a:rPr lang="en-US" sz="1100" i="0" dirty="0">
                <a:effectLst/>
                <a:ea typeface="Tahoma" panose="020B0604030504040204" pitchFamily="34" charset="0"/>
              </a:rPr>
              <a:t>Bolts</a:t>
            </a:r>
            <a:r>
              <a:rPr lang="en-US" sz="1100" i="0" spc="-20" dirty="0">
                <a:effectLst/>
                <a:ea typeface="Tahoma" panose="020B0604030504040204" pitchFamily="34" charset="0"/>
              </a:rPr>
              <a:t> </a:t>
            </a:r>
            <a:r>
              <a:rPr lang="en-US" sz="1100" i="0" dirty="0">
                <a:effectLst/>
                <a:ea typeface="Tahoma" panose="020B0604030504040204" pitchFamily="34" charset="0"/>
              </a:rPr>
              <a:t>of</a:t>
            </a:r>
            <a:r>
              <a:rPr lang="en-US" sz="1100" i="0" spc="-25" dirty="0">
                <a:effectLst/>
                <a:ea typeface="Tahoma" panose="020B0604030504040204" pitchFamily="34" charset="0"/>
              </a:rPr>
              <a:t> </a:t>
            </a:r>
            <a:r>
              <a:rPr lang="en-US" sz="1100" i="0" dirty="0">
                <a:effectLst/>
                <a:ea typeface="Tahoma" panose="020B0604030504040204" pitchFamily="34" charset="0"/>
              </a:rPr>
              <a:t>the</a:t>
            </a:r>
            <a:r>
              <a:rPr lang="en-US" sz="1100" i="0" spc="-20" dirty="0">
                <a:effectLst/>
                <a:ea typeface="Tahoma" panose="020B0604030504040204" pitchFamily="34" charset="0"/>
              </a:rPr>
              <a:t> </a:t>
            </a:r>
            <a:r>
              <a:rPr lang="en-US" sz="1100" i="0" dirty="0">
                <a:effectLst/>
                <a:ea typeface="Tahoma" panose="020B0604030504040204" pitchFamily="34" charset="0"/>
              </a:rPr>
              <a:t>shade</a:t>
            </a:r>
            <a:r>
              <a:rPr lang="en-US" sz="1100" i="0" spc="5" dirty="0">
                <a:effectLst/>
                <a:ea typeface="Tahoma" panose="020B0604030504040204" pitchFamily="34" charset="0"/>
              </a:rPr>
              <a:t> </a:t>
            </a:r>
            <a:r>
              <a:rPr lang="en-US" sz="1100" i="0" dirty="0">
                <a:effectLst/>
                <a:ea typeface="Tahoma" panose="020B0604030504040204" pitchFamily="34" charset="0"/>
              </a:rPr>
              <a:t>attached to accumulator skid</a:t>
            </a:r>
            <a:r>
              <a:rPr lang="en-US" sz="1100" i="0" spc="-15" dirty="0">
                <a:effectLst/>
                <a:ea typeface="Tahoma" panose="020B0604030504040204" pitchFamily="34" charset="0"/>
              </a:rPr>
              <a:t> </a:t>
            </a:r>
            <a:r>
              <a:rPr lang="en-US" sz="1100" i="0" dirty="0">
                <a:effectLst/>
                <a:ea typeface="Tahoma" panose="020B0604030504040204" pitchFamily="34" charset="0"/>
              </a:rPr>
              <a:t>was</a:t>
            </a:r>
            <a:r>
              <a:rPr lang="en-US" sz="1100" i="0" spc="-20" dirty="0">
                <a:effectLst/>
                <a:ea typeface="Tahoma" panose="020B0604030504040204" pitchFamily="34" charset="0"/>
              </a:rPr>
              <a:t> </a:t>
            </a:r>
            <a:r>
              <a:rPr lang="en-US" sz="1100" i="0" dirty="0">
                <a:effectLst/>
                <a:ea typeface="Tahoma" panose="020B0604030504040204" pitchFamily="34" charset="0"/>
              </a:rPr>
              <a:t>not</a:t>
            </a:r>
            <a:r>
              <a:rPr lang="en-US" sz="1100" i="0" spc="-20" dirty="0">
                <a:effectLst/>
                <a:ea typeface="Tahoma" panose="020B0604030504040204" pitchFamily="34" charset="0"/>
              </a:rPr>
              <a:t> </a:t>
            </a:r>
            <a:r>
              <a:rPr lang="en-US" sz="1100" i="0" dirty="0">
                <a:effectLst/>
                <a:ea typeface="Tahoma" panose="020B0604030504040204" pitchFamily="34" charset="0"/>
              </a:rPr>
              <a:t>designed</a:t>
            </a:r>
            <a:r>
              <a:rPr lang="en-US" sz="1100" i="0" spc="-15" dirty="0">
                <a:effectLst/>
                <a:ea typeface="Tahoma" panose="020B0604030504040204" pitchFamily="34" charset="0"/>
              </a:rPr>
              <a:t> </a:t>
            </a:r>
            <a:r>
              <a:rPr lang="en-US" sz="1100" i="0" dirty="0">
                <a:effectLst/>
                <a:ea typeface="Tahoma" panose="020B0604030504040204" pitchFamily="34" charset="0"/>
              </a:rPr>
              <a:t>to</a:t>
            </a:r>
            <a:r>
              <a:rPr lang="en-US" sz="1100" i="0" spc="-20" dirty="0">
                <a:effectLst/>
                <a:ea typeface="Tahoma" panose="020B0604030504040204" pitchFamily="34" charset="0"/>
              </a:rPr>
              <a:t> </a:t>
            </a:r>
            <a:r>
              <a:rPr lang="en-US" sz="1100" i="0" dirty="0">
                <a:effectLst/>
                <a:ea typeface="Tahoma" panose="020B0604030504040204" pitchFamily="34" charset="0"/>
              </a:rPr>
              <a:t>withstand</a:t>
            </a:r>
            <a:r>
              <a:rPr lang="en-US" sz="1100" i="0" spc="-15" dirty="0">
                <a:effectLst/>
                <a:ea typeface="Tahoma" panose="020B0604030504040204" pitchFamily="34" charset="0"/>
              </a:rPr>
              <a:t> </a:t>
            </a:r>
            <a:r>
              <a:rPr lang="en-US" sz="1100" i="0" dirty="0">
                <a:effectLst/>
                <a:ea typeface="Tahoma" panose="020B0604030504040204" pitchFamily="34" charset="0"/>
              </a:rPr>
              <a:t>the</a:t>
            </a:r>
            <a:r>
              <a:rPr lang="en-US" sz="1100" i="0" spc="-20" dirty="0">
                <a:effectLst/>
                <a:ea typeface="Tahoma" panose="020B0604030504040204" pitchFamily="34" charset="0"/>
              </a:rPr>
              <a:t> </a:t>
            </a:r>
            <a:r>
              <a:rPr lang="en-US" sz="1100" i="0" dirty="0">
                <a:effectLst/>
                <a:ea typeface="Tahoma" panose="020B0604030504040204" pitchFamily="34" charset="0"/>
              </a:rPr>
              <a:t>wind</a:t>
            </a:r>
            <a:r>
              <a:rPr lang="en-US" sz="1100" i="0" spc="-15" dirty="0">
                <a:ea typeface="Tahoma" panose="020B0604030504040204" pitchFamily="34" charset="0"/>
              </a:rPr>
              <a:t>.</a:t>
            </a:r>
            <a:endParaRPr lang="en-US" sz="1100" i="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100" i="0" dirty="0">
                <a:effectLst/>
                <a:ea typeface="Tahoma" panose="020B0604030504040204" pitchFamily="34" charset="0"/>
              </a:rPr>
              <a:t>Accumulator</a:t>
            </a:r>
            <a:r>
              <a:rPr lang="en-US" sz="1100" i="0" spc="-25" dirty="0">
                <a:effectLst/>
                <a:ea typeface="Tahoma" panose="020B0604030504040204" pitchFamily="34" charset="0"/>
              </a:rPr>
              <a:t> </a:t>
            </a:r>
            <a:r>
              <a:rPr lang="en-US" sz="1100" i="0" dirty="0">
                <a:effectLst/>
                <a:ea typeface="Tahoma" panose="020B0604030504040204" pitchFamily="34" charset="0"/>
              </a:rPr>
              <a:t>skid</a:t>
            </a:r>
            <a:r>
              <a:rPr lang="en-US" sz="1100" i="0" spc="-25" dirty="0">
                <a:effectLst/>
                <a:ea typeface="Tahoma" panose="020B0604030504040204" pitchFamily="34" charset="0"/>
              </a:rPr>
              <a:t> </a:t>
            </a:r>
            <a:r>
              <a:rPr lang="en-US" sz="1100" i="0" dirty="0">
                <a:effectLst/>
                <a:ea typeface="Tahoma" panose="020B0604030504040204" pitchFamily="34" charset="0"/>
              </a:rPr>
              <a:t>was</a:t>
            </a:r>
            <a:r>
              <a:rPr lang="en-US" sz="1100" i="0" spc="-20" dirty="0">
                <a:effectLst/>
                <a:ea typeface="Tahoma" panose="020B0604030504040204" pitchFamily="34" charset="0"/>
              </a:rPr>
              <a:t> </a:t>
            </a:r>
            <a:r>
              <a:rPr lang="en-US" sz="1100" i="0" dirty="0">
                <a:effectLst/>
                <a:ea typeface="Tahoma" panose="020B0604030504040204" pitchFamily="34" charset="0"/>
              </a:rPr>
              <a:t>rebuilt</a:t>
            </a:r>
            <a:r>
              <a:rPr lang="en-US" sz="1100" i="0" spc="-25" dirty="0">
                <a:effectLst/>
                <a:ea typeface="Tahoma" panose="020B0604030504040204" pitchFamily="34" charset="0"/>
              </a:rPr>
              <a:t> </a:t>
            </a:r>
            <a:r>
              <a:rPr lang="en-US" sz="1100" i="0" dirty="0">
                <a:effectLst/>
                <a:ea typeface="Tahoma" panose="020B0604030504040204" pitchFamily="34" charset="0"/>
              </a:rPr>
              <a:t>by</a:t>
            </a:r>
            <a:r>
              <a:rPr lang="en-US" sz="1100" i="0" spc="-20" dirty="0">
                <a:effectLst/>
                <a:ea typeface="Tahoma" panose="020B0604030504040204" pitchFamily="34" charset="0"/>
              </a:rPr>
              <a:t> </a:t>
            </a:r>
            <a:r>
              <a:rPr lang="en-US" sz="1100" i="0" dirty="0">
                <a:effectLst/>
                <a:ea typeface="Tahoma" panose="020B0604030504040204" pitchFamily="34" charset="0"/>
              </a:rPr>
              <a:t>the</a:t>
            </a:r>
            <a:r>
              <a:rPr lang="en-US" sz="1100" i="0" spc="-25" dirty="0">
                <a:effectLst/>
                <a:ea typeface="Tahoma" panose="020B0604030504040204" pitchFamily="34" charset="0"/>
              </a:rPr>
              <a:t> </a:t>
            </a:r>
            <a:r>
              <a:rPr lang="en-US" sz="1100" i="0" dirty="0">
                <a:effectLst/>
                <a:ea typeface="Tahoma" panose="020B0604030504040204" pitchFamily="34" charset="0"/>
              </a:rPr>
              <a:t>OEM</a:t>
            </a:r>
            <a:r>
              <a:rPr lang="en-US" sz="1100" i="0" spc="-20" dirty="0">
                <a:effectLst/>
                <a:ea typeface="Tahoma" panose="020B0604030504040204" pitchFamily="34" charset="0"/>
              </a:rPr>
              <a:t> </a:t>
            </a:r>
            <a:r>
              <a:rPr lang="en-US" sz="1100" i="0" dirty="0">
                <a:effectLst/>
                <a:ea typeface="Tahoma" panose="020B0604030504040204" pitchFamily="34" charset="0"/>
              </a:rPr>
              <a:t>however</a:t>
            </a:r>
            <a:r>
              <a:rPr lang="en-US" sz="1100" i="0" spc="-25" dirty="0">
                <a:effectLst/>
                <a:ea typeface="Tahoma" panose="020B0604030504040204" pitchFamily="34" charset="0"/>
              </a:rPr>
              <a:t> </a:t>
            </a:r>
            <a:r>
              <a:rPr lang="en-US" sz="1100" i="0" dirty="0">
                <a:effectLst/>
                <a:ea typeface="Tahoma" panose="020B0604030504040204" pitchFamily="34" charset="0"/>
              </a:rPr>
              <a:t>the</a:t>
            </a:r>
            <a:r>
              <a:rPr lang="en-US" sz="1100" i="0" spc="-20" dirty="0">
                <a:effectLst/>
                <a:ea typeface="Tahoma" panose="020B0604030504040204" pitchFamily="34" charset="0"/>
              </a:rPr>
              <a:t> </a:t>
            </a:r>
            <a:r>
              <a:rPr lang="en-US" sz="1100" i="0" dirty="0">
                <a:effectLst/>
                <a:ea typeface="Tahoma" panose="020B0604030504040204" pitchFamily="34" charset="0"/>
              </a:rPr>
              <a:t>shade</a:t>
            </a:r>
            <a:r>
              <a:rPr lang="en-US" sz="1100" i="0" spc="-25" dirty="0">
                <a:effectLst/>
                <a:ea typeface="Tahoma" panose="020B0604030504040204" pitchFamily="34" charset="0"/>
              </a:rPr>
              <a:t> </a:t>
            </a:r>
            <a:r>
              <a:rPr lang="en-US" sz="1100" i="0" dirty="0">
                <a:effectLst/>
                <a:ea typeface="Tahoma" panose="020B0604030504040204" pitchFamily="34" charset="0"/>
              </a:rPr>
              <a:t>was</a:t>
            </a:r>
            <a:r>
              <a:rPr lang="en-US" sz="1100" i="0" spc="-25" dirty="0">
                <a:effectLst/>
                <a:ea typeface="Tahoma" panose="020B0604030504040204" pitchFamily="34" charset="0"/>
              </a:rPr>
              <a:t> </a:t>
            </a:r>
            <a:r>
              <a:rPr lang="en-US" sz="1100" i="0" dirty="0">
                <a:effectLst/>
                <a:ea typeface="Tahoma" panose="020B0604030504040204" pitchFamily="34" charset="0"/>
              </a:rPr>
              <a:t>not</a:t>
            </a:r>
            <a:r>
              <a:rPr lang="en-US" sz="1100" i="0" spc="-20" dirty="0">
                <a:effectLst/>
                <a:ea typeface="Tahoma" panose="020B0604030504040204" pitchFamily="34" charset="0"/>
              </a:rPr>
              <a:t> </a:t>
            </a:r>
            <a:r>
              <a:rPr lang="en-US" sz="1100" i="0" dirty="0">
                <a:effectLst/>
                <a:ea typeface="Tahoma" panose="020B0604030504040204" pitchFamily="34" charset="0"/>
              </a:rPr>
              <a:t>subjected</a:t>
            </a:r>
            <a:r>
              <a:rPr lang="en-US" sz="1100" i="0" spc="-25" dirty="0">
                <a:effectLst/>
                <a:ea typeface="Tahoma" panose="020B0604030504040204" pitchFamily="34" charset="0"/>
              </a:rPr>
              <a:t> </a:t>
            </a:r>
            <a:r>
              <a:rPr lang="en-US" sz="1100" i="0" dirty="0">
                <a:effectLst/>
                <a:ea typeface="Tahoma" panose="020B0604030504040204" pitchFamily="34" charset="0"/>
              </a:rPr>
              <a:t>to</a:t>
            </a:r>
            <a:r>
              <a:rPr lang="en-US" sz="1100" i="0" spc="-20" dirty="0">
                <a:effectLst/>
                <a:ea typeface="Tahoma" panose="020B0604030504040204" pitchFamily="34" charset="0"/>
              </a:rPr>
              <a:t> </a:t>
            </a:r>
            <a:r>
              <a:rPr lang="en-US" sz="1100" i="0" dirty="0">
                <a:effectLst/>
                <a:ea typeface="Tahoma" panose="020B0604030504040204" pitchFamily="34" charset="0"/>
              </a:rPr>
              <a:t>any</a:t>
            </a:r>
            <a:r>
              <a:rPr lang="en-US" sz="1100" i="0" spc="5" dirty="0">
                <a:effectLst/>
                <a:ea typeface="Tahoma" panose="020B0604030504040204" pitchFamily="34" charset="0"/>
              </a:rPr>
              <a:t> </a:t>
            </a:r>
            <a:r>
              <a:rPr lang="en-US" sz="1100" i="0" dirty="0">
                <a:effectLst/>
                <a:ea typeface="Tahoma" panose="020B0604030504040204" pitchFamily="34" charset="0"/>
              </a:rPr>
              <a:t>periodical</a:t>
            </a:r>
            <a:r>
              <a:rPr lang="en-US" sz="1100" i="0" spc="-10" dirty="0">
                <a:effectLst/>
                <a:ea typeface="Tahoma" panose="020B0604030504040204" pitchFamily="34" charset="0"/>
              </a:rPr>
              <a:t> </a:t>
            </a:r>
            <a:r>
              <a:rPr lang="en-US" sz="1100" i="0" dirty="0">
                <a:effectLst/>
                <a:ea typeface="Tahoma" panose="020B0604030504040204" pitchFamily="34" charset="0"/>
              </a:rPr>
              <a:t>maintenance.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100" i="0" dirty="0">
                <a:effectLst/>
                <a:ea typeface="Tahoma" panose="020B0604030504040204" pitchFamily="34" charset="0"/>
              </a:rPr>
              <a:t>Driver</a:t>
            </a:r>
            <a:r>
              <a:rPr lang="en-US" sz="1100" i="0" spc="-25" dirty="0">
                <a:effectLst/>
                <a:ea typeface="Tahoma" panose="020B0604030504040204" pitchFamily="34" charset="0"/>
              </a:rPr>
              <a:t> </a:t>
            </a:r>
            <a:r>
              <a:rPr lang="en-US" sz="1100" i="0" dirty="0">
                <a:effectLst/>
                <a:ea typeface="Tahoma" panose="020B0604030504040204" pitchFamily="34" charset="0"/>
              </a:rPr>
              <a:t>has</a:t>
            </a:r>
            <a:r>
              <a:rPr lang="en-US" sz="1100" i="0" spc="-25" dirty="0">
                <a:effectLst/>
                <a:ea typeface="Tahoma" panose="020B0604030504040204" pitchFamily="34" charset="0"/>
              </a:rPr>
              <a:t> </a:t>
            </a:r>
            <a:r>
              <a:rPr lang="en-US" sz="1100" i="0" dirty="0">
                <a:effectLst/>
                <a:ea typeface="Tahoma" panose="020B0604030504040204" pitchFamily="34" charset="0"/>
              </a:rPr>
              <a:t>experience</a:t>
            </a:r>
            <a:r>
              <a:rPr lang="en-US" sz="1100" i="0" spc="-25" dirty="0">
                <a:effectLst/>
                <a:ea typeface="Tahoma" panose="020B0604030504040204" pitchFamily="34" charset="0"/>
              </a:rPr>
              <a:t> </a:t>
            </a:r>
            <a:r>
              <a:rPr lang="en-US" sz="1100" i="0" dirty="0">
                <a:effectLst/>
                <a:ea typeface="Tahoma" panose="020B0604030504040204" pitchFamily="34" charset="0"/>
              </a:rPr>
              <a:t>however</a:t>
            </a:r>
            <a:r>
              <a:rPr lang="en-US" sz="1100" i="0" spc="-25" dirty="0">
                <a:effectLst/>
                <a:ea typeface="Tahoma" panose="020B0604030504040204" pitchFamily="34" charset="0"/>
              </a:rPr>
              <a:t> </a:t>
            </a:r>
            <a:r>
              <a:rPr lang="en-US" sz="1100" i="0" dirty="0">
                <a:effectLst/>
                <a:ea typeface="Tahoma" panose="020B0604030504040204" pitchFamily="34" charset="0"/>
              </a:rPr>
              <a:t>he</a:t>
            </a:r>
            <a:r>
              <a:rPr lang="en-US" sz="1100" i="0" spc="-20" dirty="0">
                <a:effectLst/>
                <a:ea typeface="Tahoma" panose="020B0604030504040204" pitchFamily="34" charset="0"/>
              </a:rPr>
              <a:t> </a:t>
            </a:r>
            <a:r>
              <a:rPr lang="en-US" sz="1100" i="0" dirty="0">
                <a:effectLst/>
                <a:ea typeface="Tahoma" panose="020B0604030504040204" pitchFamily="34" charset="0"/>
              </a:rPr>
              <a:t>did</a:t>
            </a:r>
            <a:r>
              <a:rPr lang="en-US" sz="1100" i="0" spc="-25" dirty="0">
                <a:effectLst/>
                <a:ea typeface="Tahoma" panose="020B0604030504040204" pitchFamily="34" charset="0"/>
              </a:rPr>
              <a:t> </a:t>
            </a:r>
            <a:r>
              <a:rPr lang="en-US" sz="1100" i="0" dirty="0">
                <a:effectLst/>
                <a:ea typeface="Tahoma" panose="020B0604030504040204" pitchFamily="34" charset="0"/>
              </a:rPr>
              <a:t>not</a:t>
            </a:r>
            <a:r>
              <a:rPr lang="en-US" sz="1100" i="0" spc="-25" dirty="0">
                <a:effectLst/>
                <a:ea typeface="Tahoma" panose="020B0604030504040204" pitchFamily="34" charset="0"/>
              </a:rPr>
              <a:t> </a:t>
            </a:r>
            <a:r>
              <a:rPr lang="en-US" sz="1100" i="0" dirty="0">
                <a:effectLst/>
                <a:ea typeface="Tahoma" panose="020B0604030504040204" pitchFamily="34" charset="0"/>
              </a:rPr>
              <a:t>ensure</a:t>
            </a:r>
            <a:r>
              <a:rPr lang="en-US" sz="1100" i="0" spc="-25" dirty="0">
                <a:effectLst/>
                <a:ea typeface="Tahoma" panose="020B0604030504040204" pitchFamily="34" charset="0"/>
              </a:rPr>
              <a:t> </a:t>
            </a:r>
            <a:r>
              <a:rPr lang="en-US" sz="1100" i="0" dirty="0">
                <a:effectLst/>
                <a:ea typeface="Tahoma" panose="020B0604030504040204" pitchFamily="34" charset="0"/>
              </a:rPr>
              <a:t>that</a:t>
            </a:r>
            <a:r>
              <a:rPr lang="en-US" sz="1100" i="0" spc="-25" dirty="0">
                <a:effectLst/>
                <a:ea typeface="Tahoma" panose="020B0604030504040204" pitchFamily="34" charset="0"/>
              </a:rPr>
              <a:t> </a:t>
            </a:r>
            <a:r>
              <a:rPr lang="en-US" sz="1100" i="0" dirty="0">
                <a:effectLst/>
                <a:ea typeface="Tahoma" panose="020B0604030504040204" pitchFamily="34" charset="0"/>
              </a:rPr>
              <a:t>the</a:t>
            </a:r>
            <a:r>
              <a:rPr lang="en-US" sz="1100" i="0" spc="-20" dirty="0">
                <a:effectLst/>
                <a:ea typeface="Tahoma" panose="020B0604030504040204" pitchFamily="34" charset="0"/>
              </a:rPr>
              <a:t> </a:t>
            </a:r>
            <a:r>
              <a:rPr lang="en-US" sz="1100" i="0" dirty="0">
                <a:effectLst/>
                <a:ea typeface="Tahoma" panose="020B0604030504040204" pitchFamily="34" charset="0"/>
              </a:rPr>
              <a:t>load</a:t>
            </a:r>
            <a:r>
              <a:rPr lang="en-US" sz="1100" i="0" spc="-25" dirty="0">
                <a:effectLst/>
                <a:ea typeface="Tahoma" panose="020B0604030504040204" pitchFamily="34" charset="0"/>
              </a:rPr>
              <a:t> </a:t>
            </a:r>
            <a:r>
              <a:rPr lang="en-US" sz="1100" i="0" dirty="0">
                <a:effectLst/>
                <a:ea typeface="Tahoma" panose="020B0604030504040204" pitchFamily="34" charset="0"/>
              </a:rPr>
              <a:t>is</a:t>
            </a:r>
            <a:r>
              <a:rPr lang="en-US" sz="1100" i="0" spc="-25" dirty="0">
                <a:effectLst/>
                <a:ea typeface="Tahoma" panose="020B0604030504040204" pitchFamily="34" charset="0"/>
              </a:rPr>
              <a:t> </a:t>
            </a:r>
            <a:r>
              <a:rPr lang="en-US" sz="1100" i="0" dirty="0">
                <a:effectLst/>
                <a:ea typeface="Tahoma" panose="020B0604030504040204" pitchFamily="34" charset="0"/>
              </a:rPr>
              <a:t>adequately</a:t>
            </a:r>
            <a:r>
              <a:rPr lang="en-US" sz="1100" i="0" spc="-25" dirty="0">
                <a:effectLst/>
                <a:ea typeface="Tahoma" panose="020B0604030504040204" pitchFamily="34" charset="0"/>
              </a:rPr>
              <a:t> </a:t>
            </a:r>
            <a:r>
              <a:rPr lang="en-US" sz="1100" i="0" dirty="0">
                <a:effectLst/>
                <a:ea typeface="Tahoma" panose="020B0604030504040204" pitchFamily="34" charset="0"/>
              </a:rPr>
              <a:t>secured</a:t>
            </a:r>
            <a:r>
              <a:rPr lang="en-US" sz="1100" i="0" spc="-25" dirty="0">
                <a:effectLst/>
                <a:ea typeface="Tahoma" panose="020B0604030504040204" pitchFamily="34" charset="0"/>
              </a:rPr>
              <a:t> </a:t>
            </a:r>
            <a:r>
              <a:rPr lang="en-US" sz="1100" i="0" dirty="0">
                <a:effectLst/>
                <a:ea typeface="Tahoma" panose="020B0604030504040204" pitchFamily="34" charset="0"/>
              </a:rPr>
              <a:t>for</a:t>
            </a:r>
            <a:r>
              <a:rPr lang="en-US" sz="1100" i="0" spc="5" dirty="0">
                <a:effectLst/>
                <a:ea typeface="Tahoma" panose="020B0604030504040204" pitchFamily="34" charset="0"/>
              </a:rPr>
              <a:t> </a:t>
            </a:r>
            <a:r>
              <a:rPr lang="en-US" sz="1100" i="0" dirty="0">
                <a:effectLst/>
                <a:ea typeface="Tahoma" panose="020B0604030504040204" pitchFamily="34" charset="0"/>
              </a:rPr>
              <a:t>transportation.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100" dirty="0">
                <a:ea typeface="Tahoma" panose="020B0604030504040204" pitchFamily="34" charset="0"/>
              </a:rPr>
              <a:t>Type of bolts is MM Stainless steel Thread type, Size:1.5 mm, Length: 50 mm, Thickness: 10 mm. </a:t>
            </a:r>
          </a:p>
          <a:p>
            <a:pPr lvl="0"/>
            <a:endParaRPr lang="en-US" sz="1100" dirty="0">
              <a:ea typeface="Tahoma" panose="020B0604030504040204" pitchFamily="34" charset="0"/>
            </a:endParaRPr>
          </a:p>
          <a:p>
            <a:pPr lvl="0"/>
            <a:r>
              <a:rPr lang="en-US" sz="1100" i="0" dirty="0">
                <a:ea typeface="Tahoma" panose="020B0604030504040204" pitchFamily="34" charset="0"/>
              </a:rPr>
              <a:t>Why it is repeated: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100" i="0" dirty="0"/>
              <a:t>1. </a:t>
            </a:r>
            <a:r>
              <a:rPr lang="en-US" sz="1100" dirty="0"/>
              <a:t>Load was not secured properly after inspection ( Failed to learn from previous Incident )</a:t>
            </a:r>
            <a:endParaRPr lang="en-US" sz="1100" i="0" dirty="0"/>
          </a:p>
          <a:p>
            <a:pPr algn="just"/>
            <a:endParaRPr lang="en-US" sz="1022" dirty="0">
              <a:solidFill>
                <a:prstClr val="black"/>
              </a:solidFill>
              <a:latin typeface="Calibri" panose="020F0502020204030204" pitchFamily="34" charset="0"/>
              <a:cs typeface="Tahoma" pitchFamily="34" charset="0"/>
            </a:endParaRPr>
          </a:p>
          <a:p>
            <a:pPr algn="just"/>
            <a:endParaRPr lang="en-US" sz="1022" dirty="0">
              <a:solidFill>
                <a:prstClr val="black"/>
              </a:solidFill>
              <a:latin typeface="Calibri" panose="020F0502020204030204" pitchFamily="34" charset="0"/>
              <a:cs typeface="Tahoma" pitchFamily="34" charset="0"/>
            </a:endParaRPr>
          </a:p>
          <a:p>
            <a:pPr marL="97309" indent="-97309" algn="just" defTabSz="778472">
              <a:defRPr/>
            </a:pPr>
            <a:r>
              <a:rPr lang="en-US" sz="1362" b="1" dirty="0">
                <a:solidFill>
                  <a:srgbClr val="0070C0"/>
                </a:solidFill>
                <a:latin typeface="Tahoma" pitchFamily="34" charset="0"/>
                <a:ea typeface="宋体" panose="02010600030101010101" pitchFamily="2" charset="-122"/>
              </a:rPr>
              <a:t>Your learning from this incident.</a:t>
            </a:r>
          </a:p>
          <a:p>
            <a:pPr marL="97309" indent="-97309" algn="just" defTabSz="778472">
              <a:defRPr/>
            </a:pPr>
            <a:endParaRPr lang="en-US" sz="255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114300" indent="-114300" algn="just">
              <a:defRPr/>
            </a:pPr>
            <a:endParaRPr lang="en-US" sz="1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i="0" dirty="0"/>
              <a:t>Always ensure load is secured properly</a:t>
            </a:r>
            <a:r>
              <a:rPr lang="en-IN" sz="1100" i="0" dirty="0"/>
              <a:t> </a:t>
            </a:r>
            <a:r>
              <a:rPr lang="en-GB" sz="1100" i="0" dirty="0"/>
              <a:t>prior starting the journey by nut or web sling.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100" dirty="0"/>
              <a:t>Always ensure non-OEM equipment are designed to withstand the operational loads. </a:t>
            </a:r>
            <a:endParaRPr lang="en-GB" sz="1100" i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100" i="0" dirty="0"/>
              <a:t>Always ensure proper securing mechanism is used to secure the loads.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100" i="0" dirty="0"/>
              <a:t>Always ensure frequent check of the load during long journeys.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100" i="0" dirty="0"/>
              <a:t>Always ensure transfer materials secure as per SP 2001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AEF29A6-7CE4-472A-2C04-ACC5833AC8CD}"/>
              </a:ext>
            </a:extLst>
          </p:cNvPr>
          <p:cNvSpPr/>
          <p:nvPr/>
        </p:nvSpPr>
        <p:spPr>
          <a:xfrm>
            <a:off x="167473" y="0"/>
            <a:ext cx="12021178" cy="523220"/>
          </a:xfrm>
          <a:prstGeom prst="rect">
            <a:avLst/>
          </a:prstGeom>
          <a:solidFill>
            <a:srgbClr val="FFC91D"/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800" b="1" dirty="0">
                <a:solidFill>
                  <a:srgbClr val="00B050"/>
                </a:solidFill>
                <a:ea typeface="MS PGothic" pitchFamily="34" charset="-128"/>
              </a:rPr>
              <a:t>HiPo#04 Rig 38 </a:t>
            </a:r>
            <a:r>
              <a:rPr lang="en-GB" sz="2800" b="1" dirty="0">
                <a:solidFill>
                  <a:srgbClr val="00B050"/>
                </a:solidFill>
                <a:ea typeface="MS PGothic" pitchFamily="34" charset="-128"/>
              </a:rPr>
              <a:t>– Gulf Drilling LLC</a:t>
            </a:r>
            <a:endParaRPr lang="en-US" sz="28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A picture containing leather&#10;&#10;Description automatically generated">
            <a:extLst>
              <a:ext uri="{FF2B5EF4-FFF2-40B4-BE49-F238E27FC236}">
                <a16:creationId xmlns:a16="http://schemas.microsoft.com/office/drawing/2014/main" id="{5AC4F3A1-ADA3-D00A-5A5D-AC2053365F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5260" y="1348346"/>
            <a:ext cx="3200400" cy="19038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032A32A-5BFF-AEDE-7715-B57DE103E1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4040" y="2737924"/>
            <a:ext cx="438950" cy="43895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6F1A31C-D351-C8A2-843A-71C083251409}"/>
              </a:ext>
            </a:extLst>
          </p:cNvPr>
          <p:cNvSpPr txBox="1">
            <a:spLocks/>
          </p:cNvSpPr>
          <p:nvPr/>
        </p:nvSpPr>
        <p:spPr>
          <a:xfrm>
            <a:off x="546341" y="497617"/>
            <a:ext cx="11099319" cy="397191"/>
          </a:xfrm>
          <a:prstGeom prst="rect">
            <a:avLst/>
          </a:prstGeom>
          <a:solidFill>
            <a:srgbClr val="FF0000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ill Sans"/>
                <a:ea typeface="+mj-ea"/>
                <a:cs typeface="+mj-cs"/>
              </a:defRPr>
            </a:lvl1pPr>
          </a:lstStyle>
          <a:p>
            <a:pPr algn="ctr" defTabSz="778472">
              <a:defRPr/>
            </a:pPr>
            <a:r>
              <a:rPr lang="en-GB" sz="1713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PDO Second Alert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714055-7D71-675A-FE5F-D116C245BD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5259" y="3600203"/>
            <a:ext cx="3200401" cy="21385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98C132F-716F-62F4-6662-9DA60BAB44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73557" y="5115266"/>
            <a:ext cx="499915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757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CE45F78-3908-4D1A-82F1-C1ADC42E3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870" y="-6892"/>
            <a:ext cx="12011130" cy="453582"/>
          </a:xfrm>
          <a:solidFill>
            <a:srgbClr val="FFC91D"/>
          </a:solidFill>
        </p:spPr>
        <p:txBody>
          <a:bodyPr>
            <a:normAutofit fontScale="90000"/>
          </a:bodyPr>
          <a:lstStyle/>
          <a:p>
            <a:pPr algn="ctr"/>
            <a:br>
              <a:rPr lang="en-GB" sz="2200" b="1" dirty="0">
                <a:solidFill>
                  <a:srgbClr val="00B050"/>
                </a:solidFill>
                <a:ea typeface="MS PGothic" pitchFamily="34" charset="-128"/>
              </a:rPr>
            </a:br>
            <a:br>
              <a:rPr lang="en-GB" sz="2200" b="1" dirty="0">
                <a:solidFill>
                  <a:srgbClr val="00B050"/>
                </a:solidFill>
                <a:ea typeface="MS PGothic" pitchFamily="34" charset="-128"/>
              </a:rPr>
            </a:br>
            <a:br>
              <a:rPr lang="en-GB" sz="2200" b="1" dirty="0">
                <a:solidFill>
                  <a:srgbClr val="00B050"/>
                </a:solidFill>
                <a:ea typeface="MS PGothic" pitchFamily="34" charset="-128"/>
              </a:rPr>
            </a:br>
            <a:r>
              <a:rPr lang="en-GB" sz="2700" b="1" dirty="0">
                <a:solidFill>
                  <a:srgbClr val="00B050"/>
                </a:solidFill>
                <a:ea typeface="MS PGothic" pitchFamily="34" charset="-128"/>
              </a:rPr>
              <a:t>Management self audit </a:t>
            </a:r>
            <a:br>
              <a:rPr lang="en-GB" sz="2700" b="1" dirty="0">
                <a:solidFill>
                  <a:srgbClr val="00B050"/>
                </a:solidFill>
                <a:ea typeface="MS PGothic" pitchFamily="34" charset="-128"/>
              </a:rPr>
            </a:br>
            <a:br>
              <a:rPr lang="en-GB" sz="2200" b="1" dirty="0">
                <a:solidFill>
                  <a:srgbClr val="00B050"/>
                </a:solidFill>
                <a:ea typeface="MS PGothic" pitchFamily="34" charset="-128"/>
              </a:rPr>
            </a:b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9C83480-07FA-41ED-8967-2820327476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431" y="6498069"/>
            <a:ext cx="5590517" cy="377985"/>
          </a:xfrm>
          <a:prstGeom prst="rect">
            <a:avLst/>
          </a:prstGeom>
        </p:spPr>
      </p:pic>
      <p:sp>
        <p:nvSpPr>
          <p:cNvPr id="4" name="Rectangle 8">
            <a:extLst>
              <a:ext uri="{FF2B5EF4-FFF2-40B4-BE49-F238E27FC236}">
                <a16:creationId xmlns:a16="http://schemas.microsoft.com/office/drawing/2014/main" id="{8D0D5A8F-7B19-49E6-B6F1-6FA959CC67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134" y="525721"/>
            <a:ext cx="1150666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lvl="0" indent="-114300" algn="just">
              <a:defRPr/>
            </a:pPr>
            <a:r>
              <a:rPr lang="en-GB" sz="1400" b="1" dirty="0">
                <a:solidFill>
                  <a:prstClr val="black"/>
                </a:solidFill>
                <a:latin typeface="Tahoma" pitchFamily="34" charset="0"/>
              </a:rPr>
              <a:t>Date:</a:t>
            </a:r>
            <a:r>
              <a:rPr lang="en-GB" sz="1200" b="1" dirty="0">
                <a:solidFill>
                  <a:srgbClr val="4472C4"/>
                </a:solidFill>
                <a:latin typeface="Tahoma" pitchFamily="34" charset="0"/>
              </a:rPr>
              <a:t>21</a:t>
            </a:r>
            <a:r>
              <a:rPr lang="en-GB" sz="1200" b="1" baseline="30000" dirty="0">
                <a:solidFill>
                  <a:srgbClr val="4472C4"/>
                </a:solidFill>
                <a:latin typeface="Tahoma" pitchFamily="34" charset="0"/>
              </a:rPr>
              <a:t>st</a:t>
            </a:r>
            <a:r>
              <a:rPr lang="en-GB" sz="1200" b="1" dirty="0">
                <a:solidFill>
                  <a:srgbClr val="4472C4"/>
                </a:solidFill>
                <a:latin typeface="Tahoma" pitchFamily="34" charset="0"/>
              </a:rPr>
              <a:t> Jan 2023</a:t>
            </a:r>
            <a:r>
              <a:rPr lang="en-US" sz="1200" b="1" dirty="0">
                <a:solidFill>
                  <a:srgbClr val="4472C4"/>
                </a:solidFill>
                <a:latin typeface="Tahoma" pitchFamily="34" charset="0"/>
              </a:rPr>
              <a:t>                       </a:t>
            </a:r>
            <a:r>
              <a:rPr lang="en-US" sz="1400" b="1" dirty="0">
                <a:solidFill>
                  <a:prstClr val="black"/>
                </a:solidFill>
                <a:latin typeface="Tahoma" pitchFamily="34" charset="0"/>
              </a:rPr>
              <a:t>Incident title: </a:t>
            </a:r>
            <a:r>
              <a:rPr lang="en-US" sz="1200" b="1" dirty="0">
                <a:solidFill>
                  <a:srgbClr val="4472C4"/>
                </a:solidFill>
                <a:latin typeface="Tahoma" pitchFamily="34" charset="0"/>
              </a:rPr>
              <a:t>HiPo#04                       </a:t>
            </a:r>
            <a:r>
              <a:rPr lang="en-US" sz="1400" b="1" dirty="0">
                <a:solidFill>
                  <a:prstClr val="black"/>
                </a:solidFill>
                <a:latin typeface="Tahoma" pitchFamily="34" charset="0"/>
              </a:rPr>
              <a:t>Pattern:</a:t>
            </a:r>
            <a:r>
              <a:rPr lang="en-US" sz="1200" b="1" dirty="0">
                <a:solidFill>
                  <a:prstClr val="black"/>
                </a:solidFill>
                <a:latin typeface="Tahoma" pitchFamily="34" charset="0"/>
              </a:rPr>
              <a:t> </a:t>
            </a:r>
            <a:r>
              <a:rPr lang="en-US" sz="1200" b="1" dirty="0">
                <a:solidFill>
                  <a:srgbClr val="4472C4"/>
                </a:solidFill>
                <a:latin typeface="Tahoma" pitchFamily="34" charset="0"/>
              </a:rPr>
              <a:t>Dropped Object</a:t>
            </a:r>
            <a:r>
              <a:rPr lang="en-US" sz="1600" b="1" dirty="0">
                <a:solidFill>
                  <a:srgbClr val="4472C4"/>
                </a:solidFill>
                <a:latin typeface="Tahoma" pitchFamily="34" charset="0"/>
              </a:rPr>
              <a:t>                </a:t>
            </a:r>
            <a:r>
              <a:rPr lang="en-US" sz="1400" b="1" dirty="0">
                <a:solidFill>
                  <a:prstClr val="black"/>
                </a:solidFill>
                <a:latin typeface="Tahoma" pitchFamily="34" charset="0"/>
              </a:rPr>
              <a:t>Potential severity: </a:t>
            </a:r>
            <a:r>
              <a:rPr lang="en-US" sz="1400" b="1" dirty="0">
                <a:solidFill>
                  <a:srgbClr val="0070C0"/>
                </a:solidFill>
                <a:latin typeface="Tahoma" pitchFamily="34" charset="0"/>
              </a:rPr>
              <a:t>C4P</a:t>
            </a:r>
            <a:endParaRPr lang="en-US" sz="1600" b="1" dirty="0">
              <a:solidFill>
                <a:srgbClr val="0070C0"/>
              </a:solidFill>
              <a:latin typeface="Tahoma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4C66E9-CF65-4A0F-9A16-76B64C582F3A}"/>
              </a:ext>
            </a:extLst>
          </p:cNvPr>
          <p:cNvSpPr/>
          <p:nvPr/>
        </p:nvSpPr>
        <p:spPr>
          <a:xfrm>
            <a:off x="425605" y="1022338"/>
            <a:ext cx="109281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en-US" sz="1400" b="1" dirty="0">
                <a:latin typeface="Tahoma" pitchFamily="34" charset="0"/>
              </a:rPr>
              <a:t>As a learning from this incident and ensure continual improvement all contract managers must review their HSE risk management against the questions asked below       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1C5260D-AFD9-31B4-FC47-01105632C90F}"/>
              </a:ext>
            </a:extLst>
          </p:cNvPr>
          <p:cNvSpPr/>
          <p:nvPr/>
        </p:nvSpPr>
        <p:spPr>
          <a:xfrm>
            <a:off x="609133" y="1680481"/>
            <a:ext cx="10928195" cy="2262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en-US" b="1" dirty="0">
                <a:latin typeface="Tahoma" pitchFamily="34" charset="0"/>
              </a:rPr>
              <a:t>Confirm the following:</a:t>
            </a:r>
          </a:p>
          <a:p>
            <a:pPr marL="342900" indent="-342900"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dirty="0">
                <a:solidFill>
                  <a:srgbClr val="0033CC"/>
                </a:solidFill>
                <a:latin typeface="Calibri" panose="020F0502020204030204" pitchFamily="34" charset="0"/>
                <a:sym typeface="Wingdings" pitchFamily="2" charset="2"/>
              </a:rPr>
              <a:t>Do you ensure the add on items of equipment skids are properly designed and risk assessed?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dirty="0">
                <a:solidFill>
                  <a:srgbClr val="0033CC"/>
                </a:solidFill>
                <a:latin typeface="Calibri" panose="020F0502020204030204" pitchFamily="34" charset="0"/>
                <a:sym typeface="Wingdings" pitchFamily="2" charset="2"/>
              </a:rPr>
              <a:t>Do you ensure the SJM controls and load safety at the OEM facilities are verified before transportation of equipment’s?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dirty="0">
                <a:solidFill>
                  <a:srgbClr val="0033CC"/>
                </a:solidFill>
                <a:latin typeface="Calibri" panose="020F0502020204030204" pitchFamily="34" charset="0"/>
                <a:sym typeface="Wingdings" pitchFamily="2" charset="2"/>
              </a:rPr>
              <a:t>Do you ensure Drivers are considering the load safety prior to the transportation of equipment’s?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dirty="0">
                <a:solidFill>
                  <a:srgbClr val="0033CC"/>
                </a:solidFill>
                <a:latin typeface="Calibri" panose="020F0502020204030204" pitchFamily="34" charset="0"/>
                <a:sym typeface="Wingdings" pitchFamily="2" charset="2"/>
              </a:rPr>
              <a:t>Do you ensure the SJM controls at suppliers are verified through audits?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dirty="0">
                <a:solidFill>
                  <a:srgbClr val="0033CC"/>
                </a:solidFill>
                <a:latin typeface="Calibri" panose="020F0502020204030204" pitchFamily="34" charset="0"/>
                <a:sym typeface="Wingdings" pitchFamily="2" charset="2"/>
              </a:rPr>
              <a:t>Do you ensure the adequate supervisor arrangements at supplier / OEM facility when equipment required to be transported?</a:t>
            </a:r>
          </a:p>
          <a:p>
            <a:pPr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>
              <a:defRPr/>
            </a:pPr>
            <a:r>
              <a:rPr lang="en-US" sz="1100" i="1" dirty="0">
                <a:solidFill>
                  <a:schemeClr val="accent1"/>
                </a:solidFill>
                <a:latin typeface="Calibri" panose="020F0502020204030204" pitchFamily="34" charset="0"/>
                <a:sym typeface="Wingdings" pitchFamily="2" charset="2"/>
              </a:rPr>
              <a:t>* If the answer is NO to any of the above questions, please ensure you take action to correct this finding</a:t>
            </a:r>
            <a:endParaRPr lang="en-US" sz="1100" dirty="0">
              <a:solidFill>
                <a:schemeClr val="accent1"/>
              </a:solidFill>
              <a:latin typeface="Calibri" panose="020F0502020204030204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5607175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</Language>
    <DocId xmlns="4880e4f8-4b7d-4bdd-91e3-e10d47036eca">92843</DocId>
    <ImageCreateDate xmlns="4880E4F8-4B7D-4BDD-91E3-E10D47036ECA" xsi:nil="true"/>
    <wic_System_Copyright xmlns="http://schemas.microsoft.com/sharepoint/v3/fields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5568808217e8896a20d35b78a187a54b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95b9b289a8e8f4d106e4c69b136198e4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"/>
          <xsd:enumeration value="Arabic"/>
          <xsd:enumeration value="Hindi"/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CEB1FCF-0E89-482E-A62E-598FF58845D8}">
  <ds:schemaRefs>
    <ds:schemaRef ds:uri="http://schemas.microsoft.com/office/2006/metadata/properties"/>
    <ds:schemaRef ds:uri="http://schemas.microsoft.com/office/2006/documentManagement/types"/>
    <ds:schemaRef ds:uri="http://purl.org/dc/dcmitype/"/>
    <ds:schemaRef ds:uri="9d51eac6-a7d5-47f5-a119-63d146adb134"/>
    <ds:schemaRef ds:uri="http://www.w3.org/XML/1998/namespace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sharepoint/v3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DB227F2B-E021-4D40-BA7C-BF8257BAFDB4}"/>
</file>

<file path=customXml/itemProps3.xml><?xml version="1.0" encoding="utf-8"?>
<ds:datastoreItem xmlns:ds="http://schemas.openxmlformats.org/officeDocument/2006/customXml" ds:itemID="{5643A46C-72B3-4012-8CB2-E0E23D8B71D1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ea85aa8c-8496-45e6-88ef-230b4aed93a4}" enabled="1" method="Privileged" siteId="{b7be7686-6f97-4db7-9081-a23cf09a96b5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11628</TotalTime>
  <Words>740</Words>
  <Application>Microsoft Office PowerPoint</Application>
  <PresentationFormat>Widescreen</PresentationFormat>
  <Paragraphs>59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Tahoma</vt:lpstr>
      <vt:lpstr>Times New Roman</vt:lpstr>
      <vt:lpstr>Office Theme</vt:lpstr>
      <vt:lpstr>PowerPoint Presentation</vt:lpstr>
      <vt:lpstr>   Management self audit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HiPo#04 Dropped koomey unit shade</dc:title>
  <dc:creator>nazar@umsoman.com</dc:creator>
  <cp:lastModifiedBy>Zakwani, Salim MSE36</cp:lastModifiedBy>
  <cp:revision>528</cp:revision>
  <cp:lastPrinted>2023-01-05T05:16:03Z</cp:lastPrinted>
  <dcterms:created xsi:type="dcterms:W3CDTF">2018-09-24T07:27:56Z</dcterms:created>
  <dcterms:modified xsi:type="dcterms:W3CDTF">2024-02-19T10:31:04Z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  <property fmtid="{D5CDD505-2E9C-101B-9397-08002B2CF9AE}" pid="3" name="MSIP_Label_ea85aa8c-8496-45e6-88ef-230b4aed93a4_Enabled">
    <vt:lpwstr>true</vt:lpwstr>
  </property>
  <property fmtid="{D5CDD505-2E9C-101B-9397-08002B2CF9AE}" pid="4" name="MSIP_Label_ea85aa8c-8496-45e6-88ef-230b4aed93a4_SetDate">
    <vt:lpwstr>2022-11-23T05:27:36Z</vt:lpwstr>
  </property>
  <property fmtid="{D5CDD505-2E9C-101B-9397-08002B2CF9AE}" pid="5" name="MSIP_Label_ea85aa8c-8496-45e6-88ef-230b4aed93a4_Method">
    <vt:lpwstr>Privileged</vt:lpwstr>
  </property>
  <property fmtid="{D5CDD505-2E9C-101B-9397-08002B2CF9AE}" pid="6" name="MSIP_Label_ea85aa8c-8496-45e6-88ef-230b4aed93a4_Name">
    <vt:lpwstr>Public</vt:lpwstr>
  </property>
  <property fmtid="{D5CDD505-2E9C-101B-9397-08002B2CF9AE}" pid="7" name="MSIP_Label_ea85aa8c-8496-45e6-88ef-230b4aed93a4_SiteId">
    <vt:lpwstr>b7be7686-6f97-4db7-9081-a23cf09a96b5</vt:lpwstr>
  </property>
  <property fmtid="{D5CDD505-2E9C-101B-9397-08002B2CF9AE}" pid="8" name="MSIP_Label_ea85aa8c-8496-45e6-88ef-230b4aed93a4_ActionId">
    <vt:lpwstr>413af617-c7ae-4ff4-ac18-1bed12501ea6</vt:lpwstr>
  </property>
  <property fmtid="{D5CDD505-2E9C-101B-9397-08002B2CF9AE}" pid="9" name="MSIP_Label_ea85aa8c-8496-45e6-88ef-230b4aed93a4_ContentBits">
    <vt:lpwstr>0</vt:lpwstr>
  </property>
</Properties>
</file>