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FFC91D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659" autoAdjust="0"/>
  </p:normalViewPr>
  <p:slideViewPr>
    <p:cSldViewPr snapToGrid="0" snapToObjects="1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14/02/2024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37" y="878032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93" y="433387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DC1ADDE3-FE38-4E01-9653-FC8CB76328CF}"/>
              </a:ext>
            </a:extLst>
          </p:cNvPr>
          <p:cNvSpPr txBox="1">
            <a:spLocks/>
          </p:cNvSpPr>
          <p:nvPr userDrawn="1"/>
        </p:nvSpPr>
        <p:spPr>
          <a:xfrm>
            <a:off x="211015" y="0"/>
            <a:ext cx="11980985" cy="532563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</a:rPr>
              <a:t>HiPo# 04, </a:t>
            </a:r>
            <a:r>
              <a:rPr lang="en-US" sz="3200" b="1" baseline="0" dirty="0">
                <a:solidFill>
                  <a:srgbClr val="00B050"/>
                </a:solidFill>
              </a:rPr>
              <a:t>11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 Jan 2022, Abraj Energy Services S.A.O.C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3" y="1024713"/>
            <a:ext cx="8409037" cy="53394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11</a:t>
            </a:r>
            <a:r>
              <a:rPr lang="en-US" sz="13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Jan 2022 @ 9:45 Am. During milling operation using  power swivel with high erratic torque (2000 ft.lb -4000 ft.lb). An abnormal sound heard by the Assistant driller. Operation stopped and while investigating, found  a Part of the  LED Light bracket holder (Approximate weight : 0.8 kg &amp; Height : 20 meter) at rig floor back side of the manual tong. Red zone was well managed at the time of incident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vibration due to erratic torque while milling operation caused bracket to shear.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mast light has the primary and secondary retentions in place.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bracket holding the lights didn’t have any secondary retentions (Welded Part)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 bracket is not part of yearly inspection, hence corrosion not identified.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Drop object survey (Weekly and two yearly) conducted and valid however hazards of brackets being drop object was not identified.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type of light holder grub screws used</a:t>
            </a:r>
          </a:p>
          <a:p>
            <a:pPr marL="114300" indent="-114300" algn="just">
              <a:defRPr/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ensure  brackets holding the lights provided with secondary retention.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light brackets are inspected yearly (MPI) and included in third party drops survey.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conduct visual inspection  during high vibration (interval of 6 hours or less)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ensure light holder grub screws are standardized and tight.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red zone is managed all time.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9375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noProof="0" dirty="0">
                <a:solidFill>
                  <a:srgbClr val="4472C4"/>
                </a:solidFill>
                <a:latin typeface="Tahoma" pitchFamily="34" charset="0"/>
              </a:rPr>
              <a:t>11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/01/2022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Drop light bracket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EQD.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noProof="0" dirty="0">
                <a:solidFill>
                  <a:srgbClr val="4472C4"/>
                </a:solidFill>
                <a:latin typeface="Tahoma" pitchFamily="34" charset="0"/>
              </a:rPr>
              <a:t>B4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382469" y="6526588"/>
            <a:ext cx="849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Workover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38B3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171451" y="0"/>
            <a:ext cx="12020550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35793" y="3485868"/>
            <a:ext cx="2507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Light of the bracket dropped.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91625" y="1085314"/>
            <a:ext cx="2851691" cy="2362735"/>
            <a:chOff x="8459777" y="1085315"/>
            <a:chExt cx="3583539" cy="22355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8301" y="1085315"/>
              <a:ext cx="1725015" cy="2235588"/>
            </a:xfrm>
            <a:prstGeom prst="rect">
              <a:avLst/>
            </a:prstGeom>
          </p:spPr>
        </p:pic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9777" y="1085315"/>
              <a:ext cx="2278902" cy="2235588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/>
        </p:nvSpPr>
        <p:spPr>
          <a:xfrm>
            <a:off x="10917770" y="1420487"/>
            <a:ext cx="987052" cy="15365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087100" y="2956987"/>
            <a:ext cx="133350" cy="523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66775" y="2910563"/>
            <a:ext cx="336550" cy="544513"/>
            <a:chOff x="3504" y="544"/>
            <a:chExt cx="2287" cy="1855"/>
          </a:xfrm>
        </p:grpSpPr>
        <p:sp>
          <p:nvSpPr>
            <p:cNvPr id="25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E4FF6C-A3A3-49BF-BEAB-BFB235F98256}"/>
              </a:ext>
            </a:extLst>
          </p:cNvPr>
          <p:cNvSpPr txBox="1"/>
          <p:nvPr/>
        </p:nvSpPr>
        <p:spPr>
          <a:xfrm>
            <a:off x="689548" y="6201658"/>
            <a:ext cx="634942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Ensure all potential drops are covered with secondary retention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626" y="3794341"/>
            <a:ext cx="2794188" cy="2076881"/>
          </a:xfrm>
          <a:prstGeom prst="rect">
            <a:avLst/>
          </a:prstGeom>
        </p:spPr>
      </p:pic>
      <p:sp>
        <p:nvSpPr>
          <p:cNvPr id="30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59075" y="5243804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1626" y="5878286"/>
            <a:ext cx="2863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Secondary retention covering light and bracket</a:t>
            </a: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preventive maintenance is adequately performed?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weekly drop inspection cover light brackets welded parts?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all possible potential DROP provided with secondary retentions?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your PSP include drop survey frequency during vibration/high torque?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3</a:t>
            </a:r>
            <a:r>
              <a:rPr lang="en-US" sz="1600" baseline="30000" dirty="0">
                <a:solidFill>
                  <a:srgbClr val="0000FF"/>
                </a:solidFill>
                <a:sym typeface="Wingdings" pitchFamily="2" charset="2"/>
              </a:rPr>
              <a:t>rd</a:t>
            </a: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 Party bi-yearly drop inspection cover all potential drop points?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50847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noProof="0" dirty="0">
                <a:solidFill>
                  <a:srgbClr val="4472C4"/>
                </a:solidFill>
                <a:latin typeface="Tahoma" pitchFamily="34" charset="0"/>
              </a:rPr>
              <a:t>11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/01/2022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Drop light bracket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EQD.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B4</a:t>
            </a:r>
            <a:r>
              <a:rPr lang="en-US" sz="1200" b="1" noProof="0" dirty="0">
                <a:solidFill>
                  <a:srgbClr val="4472C4"/>
                </a:solidFill>
                <a:latin typeface="Tahoma" pitchFamily="34" charset="0"/>
              </a:rPr>
              <a:t>P</a:t>
            </a:r>
            <a:endParaRPr lang="en-US" sz="1200" b="1" dirty="0">
              <a:solidFill>
                <a:srgbClr val="4472C4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92816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DA3F5-4154-4A9B-A8F5-D3201884F704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9d51eac6-a7d5-47f5-a119-63d146adb1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8400</TotalTime>
  <Words>662</Words>
  <Application>Microsoft Office PowerPoint</Application>
  <PresentationFormat>Widescreen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HiPo#04 Final Pack </dc:title>
  <dc:creator>nazar@umsoman.com</dc:creator>
  <cp:lastModifiedBy>Zakwani, Salim MSE36</cp:lastModifiedBy>
  <cp:revision>580</cp:revision>
  <dcterms:created xsi:type="dcterms:W3CDTF">2018-09-24T07:27:56Z</dcterms:created>
  <dcterms:modified xsi:type="dcterms:W3CDTF">2024-02-14T06:49:24Z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