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yyarov, Azat" initials="CA" lastIdx="1" clrIdx="0">
    <p:extLst>
      <p:ext uri="{19B8F6BF-5375-455C-9EA6-DF929625EA0E}">
        <p15:presenceInfo xmlns:p15="http://schemas.microsoft.com/office/powerpoint/2012/main" userId="S::azat.charyyarov@Weatherford.com::5276c22b-670d-46ec-acce-b27ac3a32d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CDE"/>
    <a:srgbClr val="E7F6EF"/>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56" y="11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4276" y="4415828"/>
            <a:ext cx="5141850" cy="41827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t>Ensure all dates and titles are input </a:t>
            </a:r>
          </a:p>
          <a:p>
            <a:endParaRPr lang="en-US">
              <a:solidFill>
                <a:srgbClr val="0033CC"/>
              </a:solidFill>
              <a:latin typeface="Arial" charset="0"/>
              <a:cs typeface="Arial" charset="0"/>
              <a:sym typeface="Wingdings" pitchFamily="2" charset="2"/>
            </a:endParaRPr>
          </a:p>
          <a:p>
            <a:r>
              <a:rPr lang="en-US">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a:solidFill>
                <a:srgbClr val="0033CC"/>
              </a:solidFill>
              <a:latin typeface="Arial" charset="0"/>
              <a:cs typeface="Arial" charset="0"/>
              <a:sym typeface="Wingdings" pitchFamily="2" charset="2"/>
            </a:endParaRPr>
          </a:p>
          <a:p>
            <a:r>
              <a:rPr lang="en-US">
                <a:solidFill>
                  <a:srgbClr val="0033CC"/>
                </a:solidFill>
                <a:latin typeface="Arial" charset="0"/>
                <a:cs typeface="Arial" charset="0"/>
                <a:sym typeface="Wingdings" pitchFamily="2" charset="2"/>
              </a:rPr>
              <a:t>Imagine you have to audit other companies to see if they could have the same issues.</a:t>
            </a:r>
          </a:p>
          <a:p>
            <a:endParaRPr lang="en-US">
              <a:solidFill>
                <a:srgbClr val="0033CC"/>
              </a:solidFill>
              <a:latin typeface="Arial" charset="0"/>
              <a:cs typeface="Arial" charset="0"/>
              <a:sym typeface="Wingdings" pitchFamily="2" charset="2"/>
            </a:endParaRPr>
          </a:p>
          <a:p>
            <a:r>
              <a:rPr lang="en-US">
                <a:solidFill>
                  <a:srgbClr val="0033CC"/>
                </a:solidFill>
                <a:latin typeface="Arial" charset="0"/>
                <a:cs typeface="Arial" charset="0"/>
                <a:sym typeface="Wingdings" pitchFamily="2" charset="2"/>
              </a:rPr>
              <a:t>These questions should start</a:t>
            </a:r>
            <a:r>
              <a:rPr lang="en-US" baseline="0">
                <a:solidFill>
                  <a:srgbClr val="0033CC"/>
                </a:solidFill>
                <a:latin typeface="Arial" charset="0"/>
                <a:cs typeface="Arial" charset="0"/>
                <a:sym typeface="Wingdings" pitchFamily="2" charset="2"/>
              </a:rPr>
              <a:t> with: Do you ensure…………………?</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a:solidFill>
                  <a:srgbClr val="CCCCFF"/>
                </a:solidFill>
                <a:latin typeface="Arial"/>
                <a:ea typeface="+mj-ea"/>
                <a:cs typeface="Arial"/>
              </a:rPr>
              <a:t>Main contractor name – LTI# - Date of incident</a:t>
            </a:r>
            <a:endParaRPr lang="en-US"/>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49225" y="937651"/>
            <a:ext cx="6143626" cy="4439677"/>
          </a:xfrm>
          <a:prstGeom prst="rect">
            <a:avLst/>
          </a:prstGeom>
          <a:noFill/>
          <a:ln w="19050">
            <a:noFill/>
            <a:miter lim="800000"/>
            <a:headEnd/>
            <a:tailEnd/>
          </a:ln>
        </p:spPr>
        <p:txBody>
          <a:bodyPr wrap="square" lIns="91440" tIns="45720" rIns="91440" bIns="45720" anchor="t">
            <a:spAutoFit/>
          </a:bodyPr>
          <a:lstStyle/>
          <a:p>
            <a:pPr marL="114300" indent="-114300" algn="just">
              <a:defRPr/>
            </a:pPr>
            <a:r>
              <a:rPr lang="en-GB" sz="1200" b="1" dirty="0">
                <a:solidFill>
                  <a:srgbClr val="333399"/>
                </a:solidFill>
                <a:latin typeface="Tahoma"/>
                <a:ea typeface="Tahoma"/>
                <a:cs typeface="Tahoma"/>
              </a:rPr>
              <a:t>Date: 08.01.2021                                       </a:t>
            </a:r>
            <a:r>
              <a:rPr lang="en-US" sz="1200" b="1" dirty="0">
                <a:solidFill>
                  <a:srgbClr val="333399"/>
                </a:solidFill>
                <a:latin typeface="Tahoma"/>
                <a:ea typeface="Tahoma"/>
                <a:cs typeface="Tahoma"/>
              </a:rPr>
              <a:t>  Incident: HiPo#04: Dropped object</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a:ea typeface="Tahoma"/>
                <a:cs typeface="Tahoma"/>
              </a:rPr>
              <a:t>What happened?</a:t>
            </a:r>
            <a:endParaRPr lang="en-US" sz="1600" dirty="0">
              <a:solidFill>
                <a:srgbClr val="FF0000"/>
              </a:solidFill>
              <a:latin typeface="Tahoma"/>
              <a:ea typeface="Tahoma"/>
              <a:cs typeface="Tahoma"/>
            </a:endParaRPr>
          </a:p>
          <a:p>
            <a:endParaRPr lang="en-US" sz="1150" dirty="0">
              <a:latin typeface="+mj-lt"/>
            </a:endParaRPr>
          </a:p>
          <a:p>
            <a:r>
              <a:rPr lang="en-US" sz="1150" dirty="0">
                <a:latin typeface="+mj-lt"/>
              </a:rPr>
              <a:t>While POOH the 4</a:t>
            </a:r>
            <a:r>
              <a:rPr lang="en-US" sz="1150" baseline="30000" dirty="0">
                <a:latin typeface="+mj-lt"/>
              </a:rPr>
              <a:t>th</a:t>
            </a:r>
            <a:r>
              <a:rPr lang="en-US" sz="1150" dirty="0">
                <a:latin typeface="+mj-lt"/>
              </a:rPr>
              <a:t> tubing joint and picking it up to cut the sucker rod, the tubing pushed the sucker rod clamp out of the string. The string was not secured anymore and slipped 0.5m down. The clamp was resting on the top of the tubing unsecured. While manipulating the joint, the sucker rod clamp slipped from the tubing, hit the elevator and bounced off towards Roustabout striking him on the right side of his helmet and then sliding and hitting him on his shoulder. </a:t>
            </a:r>
            <a:endParaRPr lang="en-US" sz="1150" dirty="0">
              <a:latin typeface="+mj-lt"/>
              <a:cs typeface="Arial"/>
            </a:endParaRPr>
          </a:p>
          <a:p>
            <a:pPr marL="342900" indent="-342900" eaLnBrk="1" hangingPunct="1">
              <a:defRPr/>
            </a:pPr>
            <a:endParaRPr lang="en-US" sz="1200" b="1" dirty="0">
              <a:solidFill>
                <a:srgbClr val="000000"/>
              </a:solidFill>
              <a:latin typeface="+mj-lt"/>
            </a:endParaRPr>
          </a:p>
          <a:p>
            <a:pPr marL="342900" indent="-342900" eaLnBrk="1" hangingPunct="1">
              <a:defRPr/>
            </a:pPr>
            <a:r>
              <a:rPr lang="en-US" sz="1600" b="1" dirty="0">
                <a:solidFill>
                  <a:srgbClr val="333399"/>
                </a:solidFill>
                <a:latin typeface="Tahoma"/>
                <a:ea typeface="Tahoma"/>
                <a:cs typeface="Tahoma"/>
              </a:rPr>
              <a:t>Your learning from this incident..</a:t>
            </a:r>
          </a:p>
          <a:p>
            <a:pPr marL="114300" indent="-114300" algn="just">
              <a:defRPr/>
            </a:pPr>
            <a:endParaRPr lang="en-US" sz="600" dirty="0">
              <a:solidFill>
                <a:srgbClr val="000000"/>
              </a:solidFill>
              <a:latin typeface="Arial" charset="0"/>
            </a:endParaRPr>
          </a:p>
          <a:p>
            <a:pPr marL="171450" indent="-171450">
              <a:spcBef>
                <a:spcPts val="600"/>
              </a:spcBef>
              <a:spcAft>
                <a:spcPts val="600"/>
              </a:spcAft>
              <a:buFontTx/>
              <a:buChar char="-"/>
              <a:defRPr/>
            </a:pPr>
            <a:r>
              <a:rPr lang="en-US" sz="1200" dirty="0">
                <a:latin typeface="+mj-lt"/>
              </a:rPr>
              <a:t>Always follow safe work practices</a:t>
            </a:r>
            <a:endParaRPr lang="en-US" sz="1200" dirty="0">
              <a:latin typeface="+mj-lt"/>
              <a:cs typeface="Arial"/>
            </a:endParaRPr>
          </a:p>
          <a:p>
            <a:pPr marL="171450" indent="-171450">
              <a:spcBef>
                <a:spcPts val="600"/>
              </a:spcBef>
              <a:spcAft>
                <a:spcPts val="600"/>
              </a:spcAft>
              <a:buFontTx/>
              <a:buChar char="-"/>
              <a:defRPr/>
            </a:pPr>
            <a:r>
              <a:rPr lang="en-US" sz="1200" dirty="0">
                <a:latin typeface="+mj-lt"/>
              </a:rPr>
              <a:t>Always ensure you have a SOP for the task in place, if not check with your supervisor</a:t>
            </a:r>
            <a:endParaRPr lang="en-US" sz="1200" dirty="0">
              <a:latin typeface="+mj-lt"/>
              <a:cs typeface="Arial"/>
            </a:endParaRPr>
          </a:p>
          <a:p>
            <a:pPr marL="171450" indent="-171450">
              <a:spcBef>
                <a:spcPts val="600"/>
              </a:spcBef>
              <a:spcAft>
                <a:spcPts val="600"/>
              </a:spcAft>
              <a:buFontTx/>
              <a:buChar char="-"/>
              <a:defRPr/>
            </a:pPr>
            <a:r>
              <a:rPr lang="en-US" sz="1200" dirty="0">
                <a:latin typeface="+mj-lt"/>
              </a:rPr>
              <a:t>Always use your STOP WORK AUTHORITY (SWA) if you are unsure of the task</a:t>
            </a:r>
            <a:endParaRPr lang="en-US" sz="1200" dirty="0">
              <a:latin typeface="+mj-lt"/>
              <a:cs typeface="Arial"/>
            </a:endParaRPr>
          </a:p>
          <a:p>
            <a:pPr marL="171450" indent="-171450">
              <a:spcBef>
                <a:spcPts val="600"/>
              </a:spcBef>
              <a:spcAft>
                <a:spcPts val="600"/>
              </a:spcAft>
              <a:buFontTx/>
              <a:buChar char="-"/>
              <a:defRPr/>
            </a:pPr>
            <a:r>
              <a:rPr lang="en-US" sz="1200" dirty="0">
                <a:latin typeface="+mj-lt"/>
                <a:cs typeface="Arial"/>
              </a:rPr>
              <a:t>Always ensure the AD is supervised while on the Brake</a:t>
            </a:r>
          </a:p>
          <a:p>
            <a:pPr marL="171450" indent="-171450">
              <a:spcBef>
                <a:spcPts val="600"/>
              </a:spcBef>
              <a:spcAft>
                <a:spcPts val="600"/>
              </a:spcAft>
              <a:buFontTx/>
              <a:buChar char="-"/>
              <a:defRPr/>
            </a:pPr>
            <a:r>
              <a:rPr lang="en-US" sz="1200" dirty="0">
                <a:latin typeface="+mj-lt"/>
                <a:cs typeface="Arial"/>
              </a:rPr>
              <a:t>Always ensure personnel follow Red Zone management</a:t>
            </a:r>
            <a:endParaRPr lang="en-US" dirty="0"/>
          </a:p>
          <a:p>
            <a:pPr marL="171450" indent="-171450">
              <a:spcBef>
                <a:spcPts val="600"/>
              </a:spcBef>
              <a:spcAft>
                <a:spcPts val="600"/>
              </a:spcAft>
              <a:buFontTx/>
              <a:buChar char="-"/>
              <a:defRPr/>
            </a:pPr>
            <a:r>
              <a:rPr lang="en-US" sz="1200" dirty="0">
                <a:latin typeface="+mj-lt"/>
              </a:rPr>
              <a:t>Always ensure the correct clamp is used when pulling sucker rods</a:t>
            </a:r>
            <a:endParaRPr lang="en-US" sz="1200" dirty="0">
              <a:latin typeface="+mj-lt"/>
              <a:cs typeface="Arial"/>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003536" y="5739225"/>
            <a:ext cx="4835289" cy="338554"/>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Always Stop Work if unsure of the task</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a:latin typeface="+mj-lt"/>
              </a:rPr>
              <a:t>PDO Second Alert</a:t>
            </a:r>
          </a:p>
        </p:txBody>
      </p:sp>
      <p:pic>
        <p:nvPicPr>
          <p:cNvPr id="15" name="Picture 14">
            <a:extLst>
              <a:ext uri="{FF2B5EF4-FFF2-40B4-BE49-F238E27FC236}">
                <a16:creationId xmlns:a16="http://schemas.microsoft.com/office/drawing/2014/main" id="{F2023390-6304-4E38-B546-7D0BFB7A4C78}"/>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 t="-430" r="1066"/>
          <a:stretch/>
        </p:blipFill>
        <p:spPr>
          <a:xfrm>
            <a:off x="6550028" y="1862032"/>
            <a:ext cx="1222374" cy="1764545"/>
          </a:xfrm>
          <a:prstGeom prst="rect">
            <a:avLst/>
          </a:prstGeom>
        </p:spPr>
      </p:pic>
      <p:pic>
        <p:nvPicPr>
          <p:cNvPr id="12" name="Picture 11">
            <a:extLst>
              <a:ext uri="{FF2B5EF4-FFF2-40B4-BE49-F238E27FC236}">
                <a16:creationId xmlns:a16="http://schemas.microsoft.com/office/drawing/2014/main" id="{19985F6E-1CF9-429F-8D09-59C39D808DC0}"/>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rot="16200000">
            <a:off x="7507024" y="2127410"/>
            <a:ext cx="1753129" cy="1222373"/>
          </a:xfrm>
          <a:prstGeom prst="rect">
            <a:avLst/>
          </a:prstGeom>
        </p:spPr>
      </p:pic>
      <p:pic>
        <p:nvPicPr>
          <p:cNvPr id="1026" name="Picture 2" descr="See the source image">
            <a:extLst>
              <a:ext uri="{FF2B5EF4-FFF2-40B4-BE49-F238E27FC236}">
                <a16:creationId xmlns:a16="http://schemas.microsoft.com/office/drawing/2014/main" id="{D3CA442E-1E6C-4471-81A8-C1E8EB59DDEA}"/>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4172" t="9898" r="22830"/>
          <a:stretch/>
        </p:blipFill>
        <p:spPr bwMode="auto">
          <a:xfrm>
            <a:off x="6550028" y="4125686"/>
            <a:ext cx="2418111" cy="1882035"/>
          </a:xfrm>
          <a:prstGeom prst="rect">
            <a:avLst/>
          </a:prstGeom>
          <a:noFill/>
          <a:extLst>
            <a:ext uri="{909E8E84-426E-40DD-AFC4-6F175D3DCCD1}">
              <a14:hiddenFill xmlns:a14="http://schemas.microsoft.com/office/drawing/2010/main">
                <a:solidFill>
                  <a:srgbClr val="FFFFFF"/>
                </a:solidFill>
              </a14:hiddenFill>
            </a:ext>
          </a:extLst>
        </p:spPr>
      </p:pic>
      <p:grpSp>
        <p:nvGrpSpPr>
          <p:cNvPr id="19" name="Group 131">
            <a:extLst>
              <a:ext uri="{FF2B5EF4-FFF2-40B4-BE49-F238E27FC236}">
                <a16:creationId xmlns:a16="http://schemas.microsoft.com/office/drawing/2014/main" id="{73BA7712-ED86-4342-AF78-41F0866BE4FB}"/>
              </a:ext>
            </a:extLst>
          </p:cNvPr>
          <p:cNvGrpSpPr>
            <a:grpSpLocks/>
          </p:cNvGrpSpPr>
          <p:nvPr/>
        </p:nvGrpSpPr>
        <p:grpSpPr bwMode="auto">
          <a:xfrm>
            <a:off x="8648513" y="3329814"/>
            <a:ext cx="346262" cy="537468"/>
            <a:chOff x="-19164" y="1427"/>
            <a:chExt cx="2353" cy="1831"/>
          </a:xfrm>
        </p:grpSpPr>
        <p:sp>
          <p:nvSpPr>
            <p:cNvPr id="20" name="Line 129">
              <a:extLst>
                <a:ext uri="{FF2B5EF4-FFF2-40B4-BE49-F238E27FC236}">
                  <a16:creationId xmlns:a16="http://schemas.microsoft.com/office/drawing/2014/main" id="{6283382E-217A-4EE5-B3B4-113E4D966DC8}"/>
                </a:ext>
              </a:extLst>
            </p:cNvPr>
            <p:cNvSpPr>
              <a:spLocks noChangeShapeType="1"/>
            </p:cNvSpPr>
            <p:nvPr/>
          </p:nvSpPr>
          <p:spPr bwMode="auto">
            <a:xfrm>
              <a:off x="-19164" y="1427"/>
              <a:ext cx="2287" cy="1831"/>
            </a:xfrm>
            <a:prstGeom prst="line">
              <a:avLst/>
            </a:prstGeom>
            <a:noFill/>
            <a:ln w="133350">
              <a:solidFill>
                <a:srgbClr val="FF0000"/>
              </a:solidFill>
              <a:round/>
              <a:headEnd/>
              <a:tailEnd/>
            </a:ln>
          </p:spPr>
          <p:txBody>
            <a:bodyPr/>
            <a:lstStyle/>
            <a:p>
              <a:endParaRPr lang="en-US"/>
            </a:p>
          </p:txBody>
        </p:sp>
        <p:sp>
          <p:nvSpPr>
            <p:cNvPr id="21" name="Line 130">
              <a:extLst>
                <a:ext uri="{FF2B5EF4-FFF2-40B4-BE49-F238E27FC236}">
                  <a16:creationId xmlns:a16="http://schemas.microsoft.com/office/drawing/2014/main" id="{6D5FA42A-D071-4ABC-BFC2-1C403048DA29}"/>
                </a:ext>
              </a:extLst>
            </p:cNvPr>
            <p:cNvSpPr>
              <a:spLocks noChangeShapeType="1"/>
            </p:cNvSpPr>
            <p:nvPr/>
          </p:nvSpPr>
          <p:spPr bwMode="auto">
            <a:xfrm flipV="1">
              <a:off x="-18955" y="1427"/>
              <a:ext cx="2144" cy="1807"/>
            </a:xfrm>
            <a:prstGeom prst="line">
              <a:avLst/>
            </a:prstGeom>
            <a:noFill/>
            <a:ln w="133350">
              <a:solidFill>
                <a:srgbClr val="FF0000"/>
              </a:solidFill>
              <a:round/>
              <a:headEnd/>
              <a:tailEnd/>
            </a:ln>
          </p:spPr>
          <p:txBody>
            <a:bodyPr/>
            <a:lstStyle/>
            <a:p>
              <a:endParaRPr lang="en-US"/>
            </a:p>
          </p:txBody>
        </p:sp>
      </p:grpSp>
      <p:sp>
        <p:nvSpPr>
          <p:cNvPr id="14" name="Freeform 132">
            <a:extLst>
              <a:ext uri="{FF2B5EF4-FFF2-40B4-BE49-F238E27FC236}">
                <a16:creationId xmlns:a16="http://schemas.microsoft.com/office/drawing/2014/main" id="{95E8F75C-8773-456C-80BE-9E9C3D789F94}"/>
              </a:ext>
            </a:extLst>
          </p:cNvPr>
          <p:cNvSpPr>
            <a:spLocks/>
          </p:cNvSpPr>
          <p:nvPr/>
        </p:nvSpPr>
        <p:spPr bwMode="auto">
          <a:xfrm>
            <a:off x="8659529" y="5715033"/>
            <a:ext cx="370971" cy="309413"/>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245393"/>
            <a:ext cx="8351838" cy="4154984"/>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learning from incidents are translated into actions and are implemented?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you have systems in place to verify the competency of the ADs &amp; a system of supervision while they are working at the brake?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the Site leadership team is competent to identify that MOC’s are required in case of changes to operations?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the wells handover process is being conducted properly?</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the CCTV is being properly used to identify safe &amp; at-risk behaviors?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you have a system for ensuring your subcontractors are properly managed &amp; inspected/audited to verify compliance to agreed process &amp; procedures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personnel on site are wearing the correct color of hard hat for their position or experience</a:t>
            </a: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0" y="900847"/>
            <a:ext cx="8129148" cy="338554"/>
          </a:xfrm>
          <a:prstGeom prst="rect">
            <a:avLst/>
          </a:prstGeom>
          <a:noFill/>
          <a:ln w="9525">
            <a:noFill/>
            <a:miter lim="800000"/>
            <a:headEnd/>
            <a:tailEnd/>
          </a:ln>
        </p:spPr>
        <p:txBody>
          <a:bodyPr wrap="none">
            <a:spAutoFit/>
          </a:bodyPr>
          <a:lstStyle/>
          <a:p>
            <a:pPr marL="114300" indent="-114300" algn="just">
              <a:defRPr/>
            </a:pPr>
            <a:r>
              <a:rPr lang="en-US" sz="1600" b="1" dirty="0">
                <a:solidFill>
                  <a:srgbClr val="333399"/>
                </a:solidFill>
                <a:latin typeface="Tahoma" pitchFamily="34" charset="0"/>
              </a:rPr>
              <a:t>Date: 08.01.2021                                         Incident: HiPo#04: Dropped object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age xmlns="4880e4f8-4b7d-4bdd-91e3-e10d47036eca">English</Language>
    <DocId xmlns="4880e4f8-4b7d-4bdd-91e3-e10d47036eca">92683</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7CDCFD-C2C6-4ECC-85D9-E8AEE3BFF834}">
  <ds:schemaRefs>
    <ds:schemaRef ds:uri="http://schemas.microsoft.com/office/infopath/2007/PartnerControls"/>
    <ds:schemaRef ds:uri="http://schemas.microsoft.com/office/2006/metadata/properties"/>
    <ds:schemaRef ds:uri="0c0756aa-d2c5-49d6-bda2-d525871845ea"/>
    <ds:schemaRef ds:uri="http://purl.org/dc/terms/"/>
    <ds:schemaRef ds:uri="http://purl.org/dc/dcmitype/"/>
    <ds:schemaRef ds:uri="http://www.w3.org/XML/1998/namespace"/>
    <ds:schemaRef ds:uri="http://schemas.openxmlformats.org/package/2006/metadata/core-properties"/>
    <ds:schemaRef ds:uri="http://schemas.microsoft.com/office/2006/documentManagement/types"/>
    <ds:schemaRef ds:uri="http://purl.org/dc/elements/1.1/"/>
  </ds:schemaRefs>
</ds:datastoreItem>
</file>

<file path=customXml/itemProps2.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3.xml><?xml version="1.0" encoding="utf-8"?>
<ds:datastoreItem xmlns:ds="http://schemas.openxmlformats.org/officeDocument/2006/customXml" ds:itemID="{0560A76D-F447-441D-A9AA-CF7C8ECAC396}"/>
</file>

<file path=docProps/app.xml><?xml version="1.0" encoding="utf-8"?>
<Properties xmlns="http://schemas.openxmlformats.org/officeDocument/2006/extended-properties" xmlns:vt="http://schemas.openxmlformats.org/officeDocument/2006/docPropsVTypes">
  <TotalTime>6</TotalTime>
  <Words>602</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HiPo#04 Weatherford MSE - Final (003)</dc:title>
  <dc:creator>Bahrani, Laila UWZ11</dc:creator>
  <cp:lastModifiedBy>Balushi, Sumaiya MSE36</cp:lastModifiedBy>
  <cp:revision>2</cp:revision>
  <dcterms:created xsi:type="dcterms:W3CDTF">2021-04-04T09:27:39Z</dcterms:created>
  <dcterms:modified xsi:type="dcterms:W3CDTF">2022-07-26T03:46:18Z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