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3" r:id="rId2"/>
    <p:sldId id="2147482454"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72"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12A8B-0DFF-4738-BD65-C2164728F099}"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D7D10-712A-4564-893C-FEB3B5799CC8}" type="slidenum">
              <a:rPr lang="en-US" smtClean="0"/>
              <a:t>‹#›</a:t>
            </a:fld>
            <a:endParaRPr lang="en-US"/>
          </a:p>
        </p:txBody>
      </p:sp>
    </p:spTree>
    <p:extLst>
      <p:ext uri="{BB962C8B-B14F-4D97-AF65-F5344CB8AC3E}">
        <p14:creationId xmlns:p14="http://schemas.microsoft.com/office/powerpoint/2010/main" val="325596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यह सुनिश्चित करें कि सभी तिथियाँ और शीर्षक इनपुट किए जाते हैं </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स्ट्रैप लाइन वह मुख्य स्थान होना चाहिए जिसके पार आप जाना चाहते हैं</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33237"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58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यह सुनिश्चित करें कि सभी तिथियाँ और शीर्षक इनपुट किए जाते हैं </a:t>
            </a:r>
          </a:p>
          <a:p>
            <a:pPr algn="l" defTabSz="933237" rtl="0" eaLnBrk="0" fontAlgn="base" hangingPunct="0">
              <a:spcBef>
                <a:spcPct val="30000"/>
              </a:spcBef>
              <a:spcAft>
                <a:spcPct val="0"/>
              </a:spcAft>
              <a:defRPr/>
            </a:pPr>
            <a:endParaRPr lang="hi" dirty="0">
              <a:solidFill>
                <a:srgbClr val="0033CC"/>
              </a:solidFill>
              <a:cs typeface="Calibri" panose="020F0502020204030204" pitchFamily="34" charset="0"/>
              <a:sym typeface="Wingdings" pitchFamily="2" charset="2"/>
            </a:endParaRPr>
          </a:p>
          <a:p>
            <a:pPr algn="l" defTabSz="933237" rtl="0" eaLnBrk="0" fontAlgn="base" hangingPunct="0">
              <a:spcBef>
                <a:spcPct val="30000"/>
              </a:spcBef>
              <a:spcAft>
                <a:spcPct val="0"/>
              </a:spcAft>
              <a:defRPr/>
            </a:pPr>
            <a:r>
              <a:rPr lang="hi" b="0" i="0" u="none" baseline="0">
                <a:solidFill>
                  <a:srgbClr val="0033CC"/>
                </a:solidFill>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algn="l" defTabSz="933237" rtl="0" eaLnBrk="0" fontAlgn="base" hangingPunct="0">
              <a:spcBef>
                <a:spcPct val="30000"/>
              </a:spcBef>
              <a:spcAft>
                <a:spcPct val="0"/>
              </a:spcAft>
              <a:defRPr/>
            </a:pPr>
            <a:endParaRPr lang="hi" dirty="0">
              <a:solidFill>
                <a:srgbClr val="0033CC"/>
              </a:solidFill>
              <a:cs typeface="Calibri" panose="020F0502020204030204" pitchFamily="34" charset="0"/>
              <a:sym typeface="Wingdings" pitchFamily="2" charset="2"/>
            </a:endParaRPr>
          </a:p>
          <a:p>
            <a:pPr algn="l" defTabSz="933237" rtl="0" eaLnBrk="0" fontAlgn="base" hangingPunct="0">
              <a:spcBef>
                <a:spcPct val="30000"/>
              </a:spcBef>
              <a:spcAft>
                <a:spcPct val="0"/>
              </a:spcAft>
              <a:defRPr/>
            </a:pPr>
            <a:r>
              <a:rPr lang="hi" b="0" i="0" u="none" baseline="0">
                <a:solidFill>
                  <a:srgbClr val="0033CC"/>
                </a:solidFill>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algn="l" defTabSz="933237" rtl="0" eaLnBrk="0" fontAlgn="base" hangingPunct="0">
              <a:spcBef>
                <a:spcPct val="30000"/>
              </a:spcBef>
              <a:spcAft>
                <a:spcPct val="0"/>
              </a:spcAft>
              <a:defRPr/>
            </a:pPr>
            <a:endParaRPr lang="hi" dirty="0">
              <a:solidFill>
                <a:srgbClr val="0033CC"/>
              </a:solidFill>
              <a:cs typeface="Calibri" panose="020F0502020204030204" pitchFamily="34" charset="0"/>
              <a:sym typeface="Wingdings" pitchFamily="2" charset="2"/>
            </a:endParaRPr>
          </a:p>
          <a:p>
            <a:pPr algn="l" defTabSz="933237" rtl="0" eaLnBrk="0" fontAlgn="base" hangingPunct="0">
              <a:spcBef>
                <a:spcPct val="30000"/>
              </a:spcBef>
              <a:spcAft>
                <a:spcPct val="0"/>
              </a:spcAft>
              <a:defRPr/>
            </a:pPr>
            <a:r>
              <a:rPr lang="hi" b="0" i="0" u="none" baseline="0">
                <a:solidFill>
                  <a:srgbClr val="0033CC"/>
                </a:solidFill>
                <a:cs typeface="Calibri" panose="020F0502020204030204" pitchFamily="34" charset="0"/>
                <a:sym typeface="Wingdings" pitchFamily="2" charset="2"/>
              </a:rPr>
              <a:t>ये प्रश्न ऐसे शुरू होने चाहिए: क्या आप सुनिश्चित करते हैं…………………?</a:t>
            </a:r>
            <a:endParaRPr lang="hi" dirty="0">
              <a:solidFill>
                <a:srgbClr val="000000"/>
              </a:solidFill>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434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068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1330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4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5" name="Rectangle 1" hidden="1">
            <a:extLst>
              <a:ext uri="{FF2B5EF4-FFF2-40B4-BE49-F238E27FC236}">
                <a16:creationId xmlns:a16="http://schemas.microsoft.com/office/drawing/2014/main" xmlns="" id="{FCC3A0E6-E630-4C26-B008-93BA0B5B1109}"/>
              </a:ext>
            </a:extLst>
          </p:cNvPr>
          <p:cNvSpPr/>
          <p:nvPr userDrawn="1">
            <p:custDataLst>
              <p:tags r:id="rId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xmlns="" id="{699FD2C4-82B5-475E-9235-DB128978B618}"/>
              </a:ext>
            </a:extLst>
          </p:cNvPr>
          <p:cNvSpPr>
            <a:spLocks noGrp="1"/>
          </p:cNvSpPr>
          <p:nvPr>
            <p:ph type="title"/>
            <p:custDataLst>
              <p:tags r:id="rId2"/>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xmlns="" id="{D4D36123-678D-4B6C-A648-186F85BE34AE}"/>
              </a:ext>
            </a:extLst>
          </p:cNvPr>
          <p:cNvSpPr>
            <a:spLocks noGrp="1"/>
          </p:cNvSpPr>
          <p:nvPr>
            <p:ph type="subTitle" idx="1"/>
            <p:custDataLst>
              <p:tags r:id="rId3"/>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xmlns=""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xmlns="" id="{9238B1D6-2095-4826-AA45-9A4E6F7D1A16}"/>
              </a:ext>
            </a:extLst>
          </p:cNvPr>
          <p:cNvSpPr txBox="1"/>
          <p:nvPr userDrawn="1">
            <p:custDataLst>
              <p:tags r:id="rId5"/>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xmlns=""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5349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71B9F12B-012B-511E-E1AF-940C15C48F38}"/>
              </a:ext>
            </a:extLst>
          </p:cNvPr>
          <p:cNvSpPr>
            <a:spLocks noGrp="1"/>
          </p:cNvSpPr>
          <p:nvPr>
            <p:ph type="dt" sz="half" idx="10"/>
          </p:nvPr>
        </p:nvSpPr>
        <p:spPr/>
        <p:txBody>
          <a:bodyPr/>
          <a:lstStyle/>
          <a:p>
            <a:fld id="{44F6AEF2-20D4-7547-BF78-1F3F36FB60DC}" type="datetimeFigureOut">
              <a:rPr lang="en-US" smtClean="0"/>
              <a:pPr/>
              <a:t>10/29/2024</a:t>
            </a:fld>
            <a:endParaRPr lang="en-US" dirty="0"/>
          </a:p>
        </p:txBody>
      </p:sp>
      <p:sp>
        <p:nvSpPr>
          <p:cNvPr id="8" name="Footer Placeholder 7">
            <a:extLst>
              <a:ext uri="{FF2B5EF4-FFF2-40B4-BE49-F238E27FC236}">
                <a16:creationId xmlns:a16="http://schemas.microsoft.com/office/drawing/2014/main" xmlns=""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xmlns=""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16600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17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8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552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5934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818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529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2600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xmlns=""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xmlns=""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xmlns="" id="{95D186BF-73E8-40E9-BF74-18F83D80215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xmlns=""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7415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016" y="929710"/>
            <a:ext cx="3383473" cy="25376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569" y="3529133"/>
            <a:ext cx="3384920" cy="2537605"/>
          </a:xfrm>
          <a:prstGeom prst="rect">
            <a:avLst/>
          </a:prstGeom>
        </p:spPr>
      </p:pic>
      <p:sp>
        <p:nvSpPr>
          <p:cNvPr id="4" name="Text Box 2">
            <a:extLst>
              <a:ext uri="{FF2B5EF4-FFF2-40B4-BE49-F238E27FC236}">
                <a16:creationId xmlns:a16="http://schemas.microsoft.com/office/drawing/2014/main" xmlns="" id="{B8F5D341-9478-460E-8ACF-8E2BF1B80AC6}"/>
              </a:ext>
            </a:extLst>
          </p:cNvPr>
          <p:cNvSpPr txBox="1">
            <a:spLocks noChangeArrowheads="1"/>
          </p:cNvSpPr>
          <p:nvPr/>
        </p:nvSpPr>
        <p:spPr bwMode="auto">
          <a:xfrm>
            <a:off x="433680" y="1294403"/>
            <a:ext cx="8060048" cy="443198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FF0000"/>
                </a:solidFill>
                <a:effectLst/>
                <a:uLnTx/>
                <a:uFillTx/>
                <a:latin typeface="Tahoma" pitchFamily="34" charset="0"/>
                <a:ea typeface="+mn-ea"/>
                <a:cs typeface="+mn-cs"/>
              </a:rPr>
              <a:t>क्या हुआ था?</a:t>
            </a:r>
            <a:endParaRPr kumimoji="0" lang="hi"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10 फरवरी 2024 को सुबह तकरीबन 7:40 बजे, 2 </a:t>
            </a: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MWD इंजीनियरों ने, डिरेक्शिनल ड्रिलर (DD) के साथ, MWD प्रोब (</a:t>
            </a:r>
            <a:r>
              <a:rPr kumimoji="0" lang="hi" sz="1200" b="0" i="0" u="none" strike="noStrike" kern="1200" cap="none" spc="0" normalizeH="0" baseline="0" dirty="0" smtClean="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जिसमें </a:t>
            </a: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एक पल्सर, 2 बैटरी सेट और डिरेक्शिनल मॉड्यूल शामिल हैं) की जांच और प्रोग्रामिंग पूरी करने के बाद, ज़मीन पर लकड़ी के फट्टों पर क्षैतिज रूप से रखे गए 6 ¾” नॉन-मैग्नेटिक ड्रिल कॉलर (NMDC) में प्रोब को लोड करना शुरू कर दिया।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NMDC शोल्डर तक प्रोब फिश हेड के पहुंचने के बाद, पुश टूल इस्तेमाल करके, DD &amp; MWD इंजीनियर # 2 ने प्रोब को उसके रुकने तक आगे धकेला। MWD इंजीनियर # 1 (IP) यह चेक करने के लिए NMDC के पिन एंड तक गया कि प्रोब म्यूलशू में ठीक से लग गया है या नहीं।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चूंकि प्रोब म्यूलशू में नहीं लगा था, इसलिए जब DD ने पुश टूल इस्तेमाल करके प्रोब पर चोट की तो अचानक विस्फोट हो गया।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effectLst/>
                <a:uLnTx/>
                <a:uFillTx/>
                <a:latin typeface="Calibri Light" panose="020F0302020204030204" pitchFamily="34" charset="0"/>
                <a:ea typeface="Calibri Light" panose="020F0302020204030204" pitchFamily="34" charset="0"/>
                <a:cs typeface="Calibri Light" panose="020F0302020204030204" pitchFamily="34" charset="0"/>
              </a:rPr>
              <a:t>विस्फोट होने पर </a:t>
            </a: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का</a:t>
            </a: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ला पाउडर जैसा धुआँ NMDC के दोनों सिरों से निकला, जो घायल व्यक्ति के चेहरे और दाईं आंख में चला गया। घटना के समय, घायल MWD इंजीनियर ने अपना सुरक्षा चश्मा पहना हुआ था।</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हुआ/निष्कर्ष: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MWD प्रोब को ज़मीन पर लोड करना (पाइप रैक पर नहीं) इसलिए प्रोब को NMDC के अंदर सरकाने के लिए पर्याप्त बल नहीं मिल पाता।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प्रोब सेंट्रलाइज़र पर लूब्रिकेंट इस्तेमाल न करने से घर्षण पैदा होता है, जिससे प्रोब को NMDC के अंदर सरकाना मुश्किल हो जाता 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पुश टूल इस्तेमाल करके प्रोब पर हथौड़ा मारने से बैटरियों को अचानक झटका लगता 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घायल व्यक्ति NMDC के पिन एंड पर, यानि सीधे खतरे के सामने, खड़ा 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इस काम को कवर करने वाला SOP MWD प्रोब की ऊंचाई की स्थिति के संबंध में अस्पष्ट था।</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9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हमेशा सीधे खतरे से बाहर रहें</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कॉलर में लोड करते समय हमेशा प्रोब पर लूब्रिकेंट इस्तेमाल करना सुनिश्चित करें</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बैटरियों पर अचानक झटका न लगने दें</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NMDC को हमेशा पाइप रैक पर क्षैतिज रूप से रखें</a:t>
            </a:r>
            <a:endParaRPr kumimoji="0" lang="h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Rectangle 8">
            <a:extLst>
              <a:ext uri="{FF2B5EF4-FFF2-40B4-BE49-F238E27FC236}">
                <a16:creationId xmlns:a16="http://schemas.microsoft.com/office/drawing/2014/main" xmlns="" id="{59D43B35-686F-4F9F-AEB7-36497BC783E8}"/>
              </a:ext>
            </a:extLst>
          </p:cNvPr>
          <p:cNvSpPr>
            <a:spLocks noChangeArrowheads="1"/>
          </p:cNvSpPr>
          <p:nvPr/>
        </p:nvSpPr>
        <p:spPr bwMode="auto">
          <a:xfrm>
            <a:off x="416361" y="560085"/>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400" b="1" i="0" u="none" strike="noStrike" kern="1200" cap="none" spc="0" normalizeH="0" baseline="0">
                <a:ln>
                  <a:noFill/>
                </a:ln>
                <a:solidFill>
                  <a:srgbClr val="0000FF"/>
                </a:solidFill>
                <a:effectLst/>
                <a:uLnTx/>
                <a:uFillTx/>
                <a:latin typeface="Tahoma" pitchFamily="34" charset="0"/>
                <a:ea typeface="+mn-ea"/>
                <a:cs typeface="+mn-cs"/>
              </a:rPr>
              <a:t>10/02/2024</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ड्रिल कॉलर के अंदर MWD बैटरी का फटना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आग और विस्फोट</a:t>
            </a:r>
            <a:r>
              <a:rPr kumimoji="0" lang="hi" sz="1200" b="1" i="0" u="none" strike="noStrike" kern="1200" cap="none" spc="0" normalizeH="0" baseline="0">
                <a:ln>
                  <a:noFill/>
                </a:ln>
                <a:solidFill>
                  <a:srgbClr val="0000FF"/>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0000FF"/>
                </a:solidFill>
                <a:effectLst/>
                <a:uLnTx/>
                <a:uFillTx/>
                <a:latin typeface="Tahoma" pitchFamily="34" charset="0"/>
                <a:ea typeface="+mn-ea"/>
                <a:cs typeface="+mn-cs"/>
              </a:rPr>
              <a:t>C4P</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xmlns="" id="{27AC772E-6015-4076-A0DC-005445BF4556}"/>
              </a:ext>
            </a:extLst>
          </p:cNvPr>
          <p:cNvSpPr/>
          <p:nvPr/>
        </p:nvSpPr>
        <p:spPr>
          <a:xfrm>
            <a:off x="416362" y="887928"/>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MWD इंजीनियर, डिरेक्शिनल ड्रिलर, रिग क्रू</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xmlns="" id="{8C774F04-A5A4-4EBD-93B5-DF1F74CE87CA}"/>
              </a:ext>
            </a:extLst>
          </p:cNvPr>
          <p:cNvSpPr txBox="1">
            <a:spLocks/>
          </p:cNvSpPr>
          <p:nvPr/>
        </p:nvSpPr>
        <p:spPr>
          <a:xfrm>
            <a:off x="197825" y="-680"/>
            <a:ext cx="11994175"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दूसरा अलर्ट</a:t>
            </a:r>
            <a:r>
              <a:rPr kumimoji="0" lang="hi" sz="3200" b="0"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xmlns="" id="{79534F91-FFF5-4BE2-969F-08BDA81C29D8}"/>
              </a:ext>
            </a:extLst>
          </p:cNvPr>
          <p:cNvSpPr txBox="1"/>
          <p:nvPr/>
        </p:nvSpPr>
        <p:spPr>
          <a:xfrm>
            <a:off x="416361" y="6285813"/>
            <a:ext cx="8613339" cy="584775"/>
          </a:xfrm>
          <a:prstGeom prst="rect">
            <a:avLst/>
          </a:prstGeom>
          <a:solidFill>
            <a:schemeClr val="accent1"/>
          </a:solid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mj-lt"/>
              <a:buAutoNum type="arabicPeriod"/>
              <a:tabLst/>
              <a:defRPr/>
            </a:pPr>
            <a:r>
              <a:rPr kumimoji="0" lang="hi" sz="1600" b="1" i="0" u="none" strike="noStrike" kern="1200" cap="none" spc="0" normalizeH="0" baseline="0">
                <a:ln>
                  <a:noFill/>
                </a:ln>
                <a:solidFill>
                  <a:srgbClr val="FFFF00"/>
                </a:solidFill>
                <a:effectLst/>
                <a:uLnTx/>
                <a:uFillTx/>
                <a:latin typeface="Tahoma" pitchFamily="34" charset="0"/>
                <a:ea typeface="MS PGothic" pitchFamily="34" charset="-128"/>
                <a:cs typeface="+mn-cs"/>
              </a:rPr>
              <a:t>हमेशा यह सुनिश्चित करें कि MWD उपकरणों को पाइप रैक पर NMDC के साथ लोड किया जाए</a:t>
            </a:r>
          </a:p>
          <a:p>
            <a:pPr marL="342900" marR="0" lvl="0" indent="-342900" algn="ctr" defTabSz="914400" rtl="0" eaLnBrk="1" fontAlgn="base" latinLnBrk="0" hangingPunct="1">
              <a:lnSpc>
                <a:spcPct val="100000"/>
              </a:lnSpc>
              <a:spcBef>
                <a:spcPct val="0"/>
              </a:spcBef>
              <a:spcAft>
                <a:spcPct val="0"/>
              </a:spcAft>
              <a:buClrTx/>
              <a:buSzTx/>
              <a:buFont typeface="+mj-lt"/>
              <a:buAutoNum type="arabicPeriod"/>
              <a:tabLst/>
              <a:defRPr/>
            </a:pPr>
            <a:r>
              <a:rPr kumimoji="0" lang="hi" sz="1600" b="1" i="0" u="none" strike="noStrike" kern="1200" cap="none" spc="0" normalizeH="0" baseline="0">
                <a:ln>
                  <a:noFill/>
                </a:ln>
                <a:solidFill>
                  <a:srgbClr val="FFFF00"/>
                </a:solidFill>
                <a:effectLst/>
                <a:uLnTx/>
                <a:uFillTx/>
                <a:latin typeface="Tahoma" pitchFamily="34" charset="0"/>
                <a:ea typeface="MS PGothic" pitchFamily="34" charset="-128"/>
                <a:cs typeface="+mn-cs"/>
              </a:rPr>
              <a:t>बैटरियों पर कभी भी अचानक झटका न लगने दें</a:t>
            </a:r>
          </a:p>
        </p:txBody>
      </p:sp>
      <p:grpSp>
        <p:nvGrpSpPr>
          <p:cNvPr id="10" name="Group 131">
            <a:extLst>
              <a:ext uri="{FF2B5EF4-FFF2-40B4-BE49-F238E27FC236}">
                <a16:creationId xmlns:a16="http://schemas.microsoft.com/office/drawing/2014/main" xmlns="" id="{AB7F76C3-B921-4139-99D6-E25E2E64024C}"/>
              </a:ext>
            </a:extLst>
          </p:cNvPr>
          <p:cNvGrpSpPr>
            <a:grpSpLocks/>
          </p:cNvGrpSpPr>
          <p:nvPr/>
        </p:nvGrpSpPr>
        <p:grpSpPr bwMode="auto">
          <a:xfrm>
            <a:off x="11304127" y="2760786"/>
            <a:ext cx="606056" cy="670584"/>
            <a:chOff x="3504" y="544"/>
            <a:chExt cx="2287" cy="1855"/>
          </a:xfrm>
        </p:grpSpPr>
        <p:sp>
          <p:nvSpPr>
            <p:cNvPr id="12" name="Line 130">
              <a:extLst>
                <a:ext uri="{FF2B5EF4-FFF2-40B4-BE49-F238E27FC236}">
                  <a16:creationId xmlns:a16="http://schemas.microsoft.com/office/drawing/2014/main" xmlns=""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29">
              <a:extLst>
                <a:ext uri="{FF2B5EF4-FFF2-40B4-BE49-F238E27FC236}">
                  <a16:creationId xmlns:a16="http://schemas.microsoft.com/office/drawing/2014/main" xmlns=""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52255" y="5407346"/>
            <a:ext cx="573074" cy="585267"/>
          </a:xfrm>
          <a:prstGeom prst="rect">
            <a:avLst/>
          </a:prstGeom>
        </p:spPr>
      </p:pic>
    </p:spTree>
    <p:extLst>
      <p:ext uri="{BB962C8B-B14F-4D97-AF65-F5344CB8AC3E}">
        <p14:creationId xmlns:p14="http://schemas.microsoft.com/office/powerpoint/2010/main" val="129810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r>
              <a:rPr lang="hi" sz="2200" b="1">
                <a:solidFill>
                  <a:srgbClr val="00B050"/>
                </a:solidFill>
                <a:ea typeface="MS PGothic" pitchFamily="34" charset="-128"/>
              </a:rPr>
              <a:t/>
            </a:r>
            <a:br>
              <a:rPr lang="hi" sz="2200" b="1">
                <a:solidFill>
                  <a:srgbClr val="00B050"/>
                </a:solidFill>
                <a:ea typeface="MS PGothic" pitchFamily="34" charset="-128"/>
              </a:rPr>
            </a:br>
            <a:r>
              <a:rPr lang="hi" sz="2200" b="1">
                <a:solidFill>
                  <a:srgbClr val="00B050"/>
                </a:solidFill>
                <a:ea typeface="MS PGothic" pitchFamily="34" charset="-128"/>
              </a:rPr>
              <a:t/>
            </a:r>
            <a:br>
              <a:rPr lang="hi" sz="2200" b="1">
                <a:solidFill>
                  <a:srgbClr val="00B050"/>
                </a:solidFill>
                <a:ea typeface="MS PGothic" pitchFamily="34" charset="-128"/>
              </a:rPr>
            </a:br>
            <a:r>
              <a:rPr lang="hi" sz="2200" b="1">
                <a:solidFill>
                  <a:srgbClr val="00B050"/>
                </a:solidFill>
                <a:ea typeface="MS PGothic" pitchFamily="34" charset="-128"/>
              </a:rPr>
              <a:t/>
            </a:r>
            <a:br>
              <a:rPr lang="hi" sz="2200" b="1">
                <a:solidFill>
                  <a:srgbClr val="00B050"/>
                </a:solidFill>
                <a:ea typeface="MS PGothic" pitchFamily="34" charset="-128"/>
              </a:rPr>
            </a:br>
            <a:r>
              <a:rPr lang="hi" sz="2700" b="1" i="0" u="none" baseline="0">
                <a:solidFill>
                  <a:srgbClr val="00B050"/>
                </a:solidFill>
                <a:ea typeface="MS PGothic" pitchFamily="34" charset="-128"/>
              </a:rPr>
              <a:t>प्रबंधन का सेल्फ ऑडिट </a:t>
            </a:r>
            <a:r>
              <a:rPr lang="hi" sz="2700" b="1">
                <a:solidFill>
                  <a:srgbClr val="00B050"/>
                </a:solidFill>
                <a:ea typeface="MS PGothic" pitchFamily="34" charset="-128"/>
              </a:rPr>
              <a:t/>
            </a:r>
            <a:br>
              <a:rPr lang="hi" sz="2700" b="1">
                <a:solidFill>
                  <a:srgbClr val="00B050"/>
                </a:solidFill>
                <a:ea typeface="MS PGothic" pitchFamily="34" charset="-128"/>
              </a:rPr>
            </a:br>
            <a:r>
              <a:rPr lang="hi" sz="2200" b="1">
                <a:solidFill>
                  <a:srgbClr val="00B050"/>
                </a:solidFill>
                <a:ea typeface="MS PGothic" pitchFamily="34" charset="-128"/>
              </a:rPr>
              <a:t/>
            </a:r>
            <a:br>
              <a:rPr lang="hi" sz="2200" b="1">
                <a:solidFill>
                  <a:srgbClr val="00B050"/>
                </a:solidFill>
                <a:ea typeface="MS PGothic" pitchFamily="34" charset="-128"/>
              </a:rPr>
            </a:br>
            <a:endParaRPr lang="hi" dirty="0"/>
          </a:p>
        </p:txBody>
      </p:sp>
      <p:sp>
        <p:nvSpPr>
          <p:cNvPr id="6" name="Rectangle 5">
            <a:extLst>
              <a:ext uri="{FF2B5EF4-FFF2-40B4-BE49-F238E27FC236}">
                <a16:creationId xmlns:a16="http://schemas.microsoft.com/office/drawing/2014/main" xmlns=""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srgbClr val="FF0000"/>
                </a:solidFill>
                <a:effectLst/>
                <a:uLnTx/>
                <a:uFillTx/>
                <a:latin typeface="Tahoma"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a:extLst>
              <a:ext uri="{FF2B5EF4-FFF2-40B4-BE49-F238E27FC236}">
                <a16:creationId xmlns:a16="http://schemas.microsoft.com/office/drawing/2014/main" xmlns="" id="{4D883F2B-B3CE-4AB4-AB99-0AA90A5717A9}"/>
              </a:ext>
            </a:extLst>
          </p:cNvPr>
          <p:cNvSpPr/>
          <p:nvPr/>
        </p:nvSpPr>
        <p:spPr>
          <a:xfrm>
            <a:off x="609133" y="2079315"/>
            <a:ext cx="10928195" cy="303159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पाइप रैक पर MWD प्रोब की लोडिंग NMDC के साथ की जाती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कर्मचारी सीधे खतरों को समझते और पहचानते हैं?</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घर्षण को कम करने के लिए टूल्स पर लूब्रिकेंट इस्तेमाल किया जाता है?</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बैटरियों पर अचानक कोई प्रभाव न पड़े?</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आप अपने SOP की प्रभावशीलता कैसे चेक करते हैं ताकि यह सुनिश्चित हो सके कि कोई विरोधाभासी जानकारी नहीं 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2" name="Rectangle 8">
            <a:extLst>
              <a:ext uri="{FF2B5EF4-FFF2-40B4-BE49-F238E27FC236}">
                <a16:creationId xmlns:a16="http://schemas.microsoft.com/office/drawing/2014/main" xmlns="" id="{A35F56E6-B685-A3A4-29B2-F6BC836E3309}"/>
              </a:ext>
            </a:extLst>
          </p:cNvPr>
          <p:cNvSpPr>
            <a:spLocks noChangeArrowheads="1"/>
          </p:cNvSpPr>
          <p:nvPr/>
        </p:nvSpPr>
        <p:spPr bwMode="auto">
          <a:xfrm>
            <a:off x="416361" y="560085"/>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400" b="1" i="0" u="none" strike="noStrike" kern="1200" cap="none" spc="0" normalizeH="0" baseline="0">
                <a:ln>
                  <a:noFill/>
                </a:ln>
                <a:solidFill>
                  <a:srgbClr val="0000FF"/>
                </a:solidFill>
                <a:effectLst/>
                <a:uLnTx/>
                <a:uFillTx/>
                <a:latin typeface="Tahoma" pitchFamily="34" charset="0"/>
                <a:ea typeface="+mn-ea"/>
                <a:cs typeface="+mn-cs"/>
              </a:rPr>
              <a:t>10/02/2024</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ड्रिल कॉलर के अंदर MWD बैटरी का फटना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आग और विस्फोट</a:t>
            </a:r>
            <a:r>
              <a:rPr kumimoji="0" lang="hi" sz="1200" b="1" i="0" u="none" strike="noStrike" kern="1200" cap="none" spc="0" normalizeH="0" baseline="0">
                <a:ln>
                  <a:noFill/>
                </a:ln>
                <a:solidFill>
                  <a:srgbClr val="0000FF"/>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0000FF"/>
                </a:solidFill>
                <a:effectLst/>
                <a:uLnTx/>
                <a:uFillTx/>
                <a:latin typeface="Tahoma" pitchFamily="34" charset="0"/>
                <a:ea typeface="+mn-ea"/>
                <a:cs typeface="+mn-cs"/>
              </a:rPr>
              <a:t>C4P</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306384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92895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066E6C1-787B-49B4-B811-E085BEA8585E}"/>
</file>

<file path=customXml/itemProps2.xml><?xml version="1.0" encoding="utf-8"?>
<ds:datastoreItem xmlns:ds="http://schemas.openxmlformats.org/officeDocument/2006/customXml" ds:itemID="{756FEDF9-5150-48FE-A682-0423F7DA18F9}"/>
</file>

<file path=customXml/itemProps3.xml><?xml version="1.0" encoding="utf-8"?>
<ds:datastoreItem xmlns:ds="http://schemas.openxmlformats.org/officeDocument/2006/customXml" ds:itemID="{0020E65C-7FA4-4A2C-8DE4-D9C198E243F5}"/>
</file>

<file path=docProps/app.xml><?xml version="1.0" encoding="utf-8"?>
<Properties xmlns="http://schemas.openxmlformats.org/officeDocument/2006/extended-properties" xmlns:vt="http://schemas.openxmlformats.org/officeDocument/2006/docPropsVTypes">
  <TotalTime>28</TotalTime>
  <Words>878</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宋体</vt:lpstr>
      <vt:lpstr>Arial</vt:lpstr>
      <vt:lpstr>Calibri</vt:lpstr>
      <vt:lpstr>Calibri Light</vt:lpstr>
      <vt:lpstr>Segoe UI</vt:lpstr>
      <vt:lpstr>Tahoma</vt:lpstr>
      <vt:lpstr>Times New Roman</vt:lpstr>
      <vt:lpstr>Wingdings</vt:lpstr>
      <vt:lpstr>1_Office Theme</vt:lpstr>
      <vt:lpstr>PowerPoint Presentation</vt:lpstr>
      <vt:lpstr>   प्रबंधन का सेल्फ ऑडिट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HiPo#05 2nd Alert  MWD ENG Fire &amp; Explosion HI</dc:title>
  <dc:creator>Rawahi, Ahmed MSE34</dc:creator>
  <cp:lastModifiedBy>DELL</cp:lastModifiedBy>
  <cp:revision>3</cp:revision>
  <dcterms:created xsi:type="dcterms:W3CDTF">2024-10-02T11:08:37Z</dcterms:created>
  <dcterms:modified xsi:type="dcterms:W3CDTF">2024-10-29T08:41:01Z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