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3" r:id="rId2"/>
    <p:sldId id="2147482454"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0" d="100"/>
          <a:sy n="120" d="100"/>
        </p:scale>
        <p:origin x="17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12A8B-0DFF-4738-BD65-C2164728F099}" type="datetimeFigureOut">
              <a:rPr lang="en-US" smtClean="0"/>
              <a:t>05/11/2024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D7D10-712A-4564-893C-FEB3B5799CC8}" type="slidenum">
              <a:rPr lang="en-US" smtClean="0"/>
              <a:t>‹#›</a:t>
            </a:fld>
            <a:endParaRPr lang="en-US"/>
          </a:p>
        </p:txBody>
      </p:sp>
    </p:spTree>
    <p:extLst>
      <p:ext uri="{BB962C8B-B14F-4D97-AF65-F5344CB8AC3E}">
        <p14:creationId xmlns:p14="http://schemas.microsoft.com/office/powerpoint/2010/main" val="325596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3237" rtl="1" eaLnBrk="0" fontAlgn="base" hangingPunct="0">
              <a:spcBef>
                <a:spcPct val="30000"/>
              </a:spcBef>
              <a:spcAft>
                <a:spcPct val="0"/>
              </a:spcAft>
              <a:defRPr/>
            </a:pPr>
            <a:r>
              <a:rPr lang="ar" b="0" i="0" u="none" baseline="0">
                <a:solidFill>
                  <a:srgbClr val="000000"/>
                </a:solidFill>
                <a:latin typeface="Times New Roman" pitchFamily="18" charset="0"/>
                <a:ea typeface="Times New Roman" pitchFamily="18" charset="0"/>
                <a:cs typeface="Times New Roman" pitchFamily="18" charset="0"/>
              </a:rPr>
              <a:t>احرص على إدخال جميع التواريخ والبيانات. </a:t>
            </a:r>
          </a:p>
          <a:p>
            <a:pPr algn="r" defTabSz="933237" rtl="1" eaLnBrk="0" fontAlgn="base" hangingPunct="0">
              <a:spcBef>
                <a:spcPct val="30000"/>
              </a:spcBef>
              <a:spcAft>
                <a:spcPct val="0"/>
              </a:spcAft>
              <a:defRPr/>
            </a:pPr>
            <a:endParaRPr lang="ar" dirty="0">
              <a:solidFill>
                <a:srgbClr val="000000"/>
              </a:solidFill>
              <a:latin typeface="Times New Roman" pitchFamily="18" charset="0"/>
            </a:endParaRPr>
          </a:p>
          <a:p>
            <a:pPr algn="r" defTabSz="933237" rtl="1" eaLnBrk="0" fontAlgn="base" hangingPunct="0">
              <a:spcBef>
                <a:spcPct val="30000"/>
              </a:spcBef>
              <a:spcAft>
                <a:spcPct val="0"/>
              </a:spcAft>
              <a:defRPr/>
            </a:pPr>
            <a:r>
              <a:rPr lang="ar" b="0" i="0" u="none" baseline="0">
                <a:solidFill>
                  <a:srgbClr val="000000"/>
                </a:solidFill>
                <a:latin typeface="Times New Roman" pitchFamily="18" charset="0"/>
                <a:ea typeface="Times New Roman" pitchFamily="18" charset="0"/>
                <a:cs typeface="Times New Roman" pitchFamily="18" charset="0"/>
              </a:rPr>
              <a:t>وينبغي وضع وصف مختصر دون ذكر أسماء الشركات المتعاقدة أو الأفراد.  اذكر ما حدث والشخص المتضرر من الحادث (باستخدام المسمى الوظيفي) والإصابات التي حدثت نتيجة لذلك،  ويمكن الاكتفاء بهذا القدر.</a:t>
            </a:r>
          </a:p>
          <a:p>
            <a:pPr algn="r" defTabSz="933237" rtl="1" eaLnBrk="0" fontAlgn="base" hangingPunct="0">
              <a:spcBef>
                <a:spcPct val="30000"/>
              </a:spcBef>
              <a:spcAft>
                <a:spcPct val="0"/>
              </a:spcAft>
              <a:defRPr/>
            </a:pPr>
            <a:endParaRPr lang="ar" dirty="0">
              <a:solidFill>
                <a:srgbClr val="000000"/>
              </a:solidFill>
              <a:latin typeface="Times New Roman" pitchFamily="18" charset="0"/>
            </a:endParaRPr>
          </a:p>
          <a:p>
            <a:pPr algn="r" defTabSz="933237" rtl="1" eaLnBrk="0" fontAlgn="base" hangingPunct="0">
              <a:spcBef>
                <a:spcPct val="30000"/>
              </a:spcBef>
              <a:spcAft>
                <a:spcPct val="0"/>
              </a:spcAft>
              <a:defRPr/>
            </a:pPr>
            <a:r>
              <a:rPr lang="ar" b="0" i="0" u="none" baseline="0">
                <a:solidFill>
                  <a:srgbClr val="000000"/>
                </a:solidFill>
                <a:latin typeface="Times New Roman" pitchFamily="18" charset="0"/>
                <a:ea typeface="Times New Roman" pitchFamily="18" charset="0"/>
                <a:cs typeface="Times New Roman" pitchFamily="18" charset="0"/>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وبطريقة يمكن أن يفهمها الجميع.</a:t>
            </a:r>
          </a:p>
          <a:p>
            <a:pPr algn="r" defTabSz="933237" rtl="1" eaLnBrk="0" fontAlgn="base" hangingPunct="0">
              <a:spcBef>
                <a:spcPct val="30000"/>
              </a:spcBef>
              <a:spcAft>
                <a:spcPct val="0"/>
              </a:spcAft>
              <a:defRPr/>
            </a:pPr>
            <a:endParaRPr lang="ar" dirty="0">
              <a:solidFill>
                <a:srgbClr val="000000"/>
              </a:solidFill>
              <a:latin typeface="Times New Roman" pitchFamily="18" charset="0"/>
            </a:endParaRPr>
          </a:p>
          <a:p>
            <a:pPr algn="r" defTabSz="933237" rtl="1" eaLnBrk="0" fontAlgn="base" hangingPunct="0">
              <a:spcBef>
                <a:spcPct val="30000"/>
              </a:spcBef>
              <a:spcAft>
                <a:spcPct val="0"/>
              </a:spcAft>
              <a:defRPr/>
            </a:pPr>
            <a:r>
              <a:rPr lang="ar" b="0" i="0" u="none" baseline="0">
                <a:solidFill>
                  <a:srgbClr val="000000"/>
                </a:solidFill>
                <a:latin typeface="Times New Roman" pitchFamily="18" charset="0"/>
                <a:ea typeface="Times New Roman" pitchFamily="18" charset="0"/>
                <a:cs typeface="Times New Roman" pitchFamily="18" charset="0"/>
              </a:rPr>
              <a:t>يجب صياغة النقطة الرئيسية بطريقة جذّابة لتثبت في الذهن.</a:t>
            </a:r>
          </a:p>
          <a:p>
            <a:pPr algn="r" defTabSz="933237" rtl="1" eaLnBrk="0" fontAlgn="base" hangingPunct="0">
              <a:spcBef>
                <a:spcPct val="30000"/>
              </a:spcBef>
              <a:spcAft>
                <a:spcPct val="0"/>
              </a:spcAft>
              <a:defRPr/>
            </a:pPr>
            <a:endParaRPr lang="ar" dirty="0">
              <a:solidFill>
                <a:srgbClr val="000000"/>
              </a:solidFill>
              <a:latin typeface="Times New Roman" pitchFamily="18" charset="0"/>
            </a:endParaRPr>
          </a:p>
          <a:p>
            <a:pPr algn="r" defTabSz="933237" rtl="1" eaLnBrk="0" fontAlgn="base" hangingPunct="0">
              <a:spcBef>
                <a:spcPct val="30000"/>
              </a:spcBef>
              <a:spcAft>
                <a:spcPct val="0"/>
              </a:spcAft>
              <a:defRPr/>
            </a:pPr>
            <a:r>
              <a:rPr lang="ar" b="0" i="0" u="none" baseline="0">
                <a:solidFill>
                  <a:srgbClr val="000000"/>
                </a:solidFill>
                <a:latin typeface="Times New Roman" pitchFamily="18" charset="0"/>
                <a:ea typeface="Times New Roman" pitchFamily="18" charset="0"/>
                <a:cs typeface="Times New Roman" pitchFamily="18" charset="0"/>
              </a:rPr>
              <a:t>يجب أن تُعبِّر الصور عن الفكرة بطريقة واضحة، وكذلك عن الخطأ الذي حدث (في حالة إعادة التشييد،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33237"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33237"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33237"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589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3237" rtl="1" eaLnBrk="0" fontAlgn="base" hangingPunct="0">
              <a:spcBef>
                <a:spcPct val="30000"/>
              </a:spcBef>
              <a:spcAft>
                <a:spcPct val="0"/>
              </a:spcAft>
              <a:defRPr/>
            </a:pPr>
            <a:r>
              <a:rPr lang="ar" b="0" i="0" u="none" baseline="0">
                <a:solidFill>
                  <a:srgbClr val="000000"/>
                </a:solidFill>
                <a:latin typeface="Times New Roman" pitchFamily="18" charset="0"/>
                <a:ea typeface="Times New Roman" pitchFamily="18" charset="0"/>
                <a:cs typeface="Times New Roman" pitchFamily="18" charset="0"/>
              </a:rPr>
              <a:t>احرص على إدخال جميع التواريخ والبيانات. </a:t>
            </a:r>
          </a:p>
          <a:p>
            <a:pPr algn="r" defTabSz="933237" rtl="1" eaLnBrk="0" fontAlgn="base" hangingPunct="0">
              <a:spcBef>
                <a:spcPct val="30000"/>
              </a:spcBef>
              <a:spcAft>
                <a:spcPct val="0"/>
              </a:spcAft>
              <a:defRPr/>
            </a:pPr>
            <a:endParaRPr lang="ar" dirty="0">
              <a:solidFill>
                <a:srgbClr val="0033CC"/>
              </a:solidFill>
              <a:cs typeface="Calibri" panose="020F0502020204030204" pitchFamily="34" charset="0"/>
              <a:sym typeface="Wingdings" pitchFamily="2" charset="2"/>
            </a:endParaRPr>
          </a:p>
          <a:p>
            <a:pPr algn="r" defTabSz="933237" rtl="1" eaLnBrk="0" fontAlgn="base" hangingPunct="0">
              <a:spcBef>
                <a:spcPct val="30000"/>
              </a:spcBef>
              <a:spcAft>
                <a:spcPct val="0"/>
              </a:spcAft>
              <a:defRPr/>
            </a:pPr>
            <a:r>
              <a:rPr lang="ar" b="0" i="0" u="none" baseline="0">
                <a:solidFill>
                  <a:srgbClr val="0033CC"/>
                </a:solidFill>
                <a:cs typeface="Calibri" panose="020F0502020204030204" pitchFamily="34" charset="0"/>
                <a:sym typeface="Wingdings"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algn="r" defTabSz="933237" rtl="1" eaLnBrk="0" fontAlgn="base" hangingPunct="0">
              <a:spcBef>
                <a:spcPct val="30000"/>
              </a:spcBef>
              <a:spcAft>
                <a:spcPct val="0"/>
              </a:spcAft>
              <a:defRPr/>
            </a:pPr>
            <a:endParaRPr lang="ar" dirty="0">
              <a:solidFill>
                <a:srgbClr val="0033CC"/>
              </a:solidFill>
              <a:cs typeface="Calibri" panose="020F0502020204030204" pitchFamily="34" charset="0"/>
              <a:sym typeface="Wingdings" pitchFamily="2" charset="2"/>
            </a:endParaRPr>
          </a:p>
          <a:p>
            <a:pPr algn="r" defTabSz="933237" rtl="1" eaLnBrk="0" fontAlgn="base" hangingPunct="0">
              <a:spcBef>
                <a:spcPct val="30000"/>
              </a:spcBef>
              <a:spcAft>
                <a:spcPct val="0"/>
              </a:spcAft>
              <a:defRPr/>
            </a:pPr>
            <a:r>
              <a:rPr lang="ar" b="0" i="0" u="none" baseline="0">
                <a:solidFill>
                  <a:srgbClr val="0033CC"/>
                </a:solidFill>
                <a:cs typeface="Calibri" panose="020F0502020204030204" pitchFamily="34" charset="0"/>
                <a:sym typeface="Wingdings" pitchFamily="2" charset="2"/>
              </a:rPr>
              <a:t>تخيل أنه يتعين عليك مراجعة أنظمة الشركات الأخرى لمعرفة ما إذا كانت ستواجه المشكلات نفسها أم لا.</a:t>
            </a:r>
          </a:p>
          <a:p>
            <a:pPr algn="r" defTabSz="933237" rtl="1" eaLnBrk="0" fontAlgn="base" hangingPunct="0">
              <a:spcBef>
                <a:spcPct val="30000"/>
              </a:spcBef>
              <a:spcAft>
                <a:spcPct val="0"/>
              </a:spcAft>
              <a:defRPr/>
            </a:pPr>
            <a:endParaRPr lang="ar" dirty="0">
              <a:solidFill>
                <a:srgbClr val="0033CC"/>
              </a:solidFill>
              <a:cs typeface="Calibri" panose="020F0502020204030204" pitchFamily="34" charset="0"/>
              <a:sym typeface="Wingdings" pitchFamily="2" charset="2"/>
            </a:endParaRPr>
          </a:p>
          <a:p>
            <a:pPr algn="r" defTabSz="933237" rtl="1" eaLnBrk="0" fontAlgn="base" hangingPunct="0">
              <a:spcBef>
                <a:spcPct val="30000"/>
              </a:spcBef>
              <a:spcAft>
                <a:spcPct val="0"/>
              </a:spcAft>
              <a:defRPr/>
            </a:pPr>
            <a:r>
              <a:rPr lang="ar" b="0" i="0" u="none" baseline="0">
                <a:solidFill>
                  <a:srgbClr val="0033CC"/>
                </a:solidFill>
                <a:cs typeface="Calibri" panose="020F0502020204030204" pitchFamily="34" charset="0"/>
                <a:sym typeface="Wingdings" pitchFamily="2" charset="2"/>
              </a:rPr>
              <a:t>يجب أن تبدأ هذه الأسئلة بما يلي:  هل تحرص على……………؟"</a:t>
            </a:r>
            <a:endParaRPr lang="ar" dirty="0">
              <a:solidFill>
                <a:srgbClr val="000000"/>
              </a:solidFill>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434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068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1330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49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5" name="Rectangle 1" hidden="1">
            <a:extLst>
              <a:ext uri="{FF2B5EF4-FFF2-40B4-BE49-F238E27FC236}">
                <a16:creationId xmlns:a16="http://schemas.microsoft.com/office/drawing/2014/main" id="{FCC3A0E6-E630-4C26-B008-93BA0B5B1109}"/>
              </a:ext>
            </a:extLst>
          </p:cNvPr>
          <p:cNvSpPr/>
          <p:nvPr userDrawn="1">
            <p:custDataLst>
              <p:tags r:id="rId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2"/>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5349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05/11/2024</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16600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4174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88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552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5934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8180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5292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2600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57415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016" y="888764"/>
            <a:ext cx="3383473" cy="25376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569" y="3488187"/>
            <a:ext cx="3384920" cy="2537605"/>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485475"/>
            <a:ext cx="8060048" cy="4062651"/>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ماذا حدث؟</a:t>
            </a:r>
            <a:endParaRPr kumimoji="0" lang="ar" sz="16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في يوم 10 فبراير 2024 في حوالي الساعة 7:40 صباحًا،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أكمل اثنان </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من مهندسي القياس أثناء الحفر</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فحص وبرمجة مجس القياس أثناء الحفر (والذي يتكون من النبّاض الإشعاعي ومجموعتي بطاريات ووحدة توجيهية) </a:t>
            </a:r>
            <a:r>
              <a:rPr kumimoji="0" lang="ar-OM"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ثم </a:t>
            </a: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بالتعاون مع أخصائي الحفر </a:t>
            </a:r>
            <a:r>
              <a:rPr kumimoji="0" lang="ar-OM"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الموجّه قاما بتحميل </a:t>
            </a: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المجس على أنبوب الحفر الثقيل غير المغناطيسي بمقاس 6 ¾ بوصة المُثبت بشكل أفقي على قطع خشبية على الأرض.</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وبمجرد وصول رأس المجس إلى حافة الأنبوب باستخدام أداة الدفع، قام أخصائي الحفر </a:t>
            </a:r>
            <a:r>
              <a:rPr kumimoji="0" lang="ar-OM"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الموجه</a:t>
            </a: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والمهندس رقم 2 بدفع المجس بشكل أكبر حتى توقف. اتجه المهندس الأول إلى نهاية الأنبوب للتأكد مما إذا كان المجس مثبتًا بشكل مُحكم في أداة حذاء البغ</a:t>
            </a:r>
            <a:r>
              <a:rPr kumimoji="0" lang="ar-OM"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ل (</a:t>
            </a: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Mule shoe</a:t>
            </a:r>
            <a:r>
              <a:rPr kumimoji="0" lang="ar-OM" sz="1200" b="0" i="0"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a:t>
            </a:r>
            <a:endParaRPr kumimoji="0" lang="ar"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وبحكم أن المجس لم يكن مثبتًا في أداة حذاء البغل، قام أخصائي الحفر </a:t>
            </a:r>
            <a:r>
              <a:rPr kumimoji="0" lang="ar-OM"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الموجه</a:t>
            </a: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بطرق المجس باستخدام أداة دفع عندما وقع الانفجار بشكل مفاجئ.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تصاعد دخان أسود من طرفي الأنبوب وغطى وجه الشخص المصاب وعينه اليمنى. كان المهندس المصاب مرتديًا لنظارات السلامة وقت وقوع الحادث.</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سبب الحادث/النتيجة: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تحميل</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مجس القياس أثناء الحفر على الأرض (وليس على حامل الأنبوب) ما حال دون إطلاق القوة اللازمة لانزلاق المجس داخل الأنبوب.</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عدم استخدام مادة تشحيم على حلقة تمركز المجس أدّى إلى حدوث احتكاك، وبالتالي كان من الصعب </a:t>
            </a:r>
            <a:r>
              <a:rPr lang="ar-OM" sz="1200" dirty="0">
                <a:solidFill>
                  <a:prstClr val="black"/>
                </a:solidFill>
                <a:latin typeface="Calibri" panose="020F0502020204030204" pitchFamily="34" charset="0"/>
                <a:ea typeface="Calibri" panose="020F0502020204030204" pitchFamily="34" charset="0"/>
                <a:cs typeface="Calibri" panose="020F0502020204030204" pitchFamily="34" charset="0"/>
              </a:rPr>
              <a:t>دفع</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المجس داخل الأنبوب.</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الطرق على المجس باستخدام أداة دفع أدّى إلى صدمة مفاجئة للبطاريات.</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كان الشخص المصاب يقف أمام طرف الأنبوب، أي في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مجال</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الخطر.</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تحديد الإجراء التشغيلي القياسي الذي ينظم هذه المهمة، وخصوصًا فيما يتعلق بموضع وارتفاع المجس.</a:t>
            </a: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9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الدروس المستفادة من هذا الحادث:</a:t>
            </a: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احرص على الابتعاد عن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مجال</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الخطر.</a:t>
            </a: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تأكد دائمًا من استخدام مادة التشحيم على المجس أثناء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تحميله</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في الأنبوب.</a:t>
            </a: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لا تتسبب في أي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تأثير</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أو </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صدمة مفاجئة للبطاريات.</a:t>
            </a: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احرص دائمًا على وضع الأنبوب في وضع أفقي على حامل الأنابيب.</a:t>
            </a:r>
            <a:endParaRPr kumimoji="0" lang="ar"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32789"/>
            <a:ext cx="11775639" cy="523220"/>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10/02/2024</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انفجار بطارية جهاز القياس أثناء الحفر داخل أنبوب الحفر الثقيل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النمط: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الحرائق والانفجارات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الخطورة المحتملة: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إصابة شديدة للأشخاص (</a:t>
            </a:r>
            <a:r>
              <a:rPr kumimoji="0" lang="en-GB"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C4P</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07280" y="1092648"/>
            <a:ext cx="7453831" cy="369332"/>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b="1" i="0" u="none" strike="noStrike" kern="1200" cap="none" spc="0" normalizeH="0" baseline="0" dirty="0">
                <a:ln>
                  <a:noFill/>
                </a:ln>
                <a:solidFill>
                  <a:srgbClr val="0D38B3"/>
                </a:solidFill>
                <a:effectLst/>
                <a:uLnTx/>
                <a:uFillTx/>
                <a:latin typeface="Calibri" panose="020F0502020204030204" pitchFamily="34" charset="0"/>
                <a:ea typeface="Calibri" panose="020F0502020204030204" pitchFamily="34" charset="0"/>
                <a:cs typeface="Calibri" panose="020F0502020204030204" pitchFamily="34" charset="0"/>
              </a:rPr>
              <a:t>الجمهور المستهدف: </a:t>
            </a:r>
            <a:r>
              <a:rPr kumimoji="0" lang="ar"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مهندسو القياس أثناء الحفر وأخصائي</a:t>
            </a:r>
            <a:r>
              <a:rPr lang="ar-OM" b="1" dirty="0">
                <a:solidFill>
                  <a:srgbClr val="FF0000"/>
                </a:solidFill>
                <a:latin typeface="Calibri" panose="020F0502020204030204" pitchFamily="34" charset="0"/>
                <a:ea typeface="Calibri" panose="020F0502020204030204" pitchFamily="34" charset="0"/>
                <a:cs typeface="Calibri" panose="020F0502020204030204" pitchFamily="34" charset="0"/>
              </a:rPr>
              <a:t>و</a:t>
            </a:r>
            <a:r>
              <a:rPr kumimoji="0" lang="ar"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الحفر </a:t>
            </a:r>
            <a:r>
              <a:rPr kumimoji="0" lang="ar-OM"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المُوجّه</a:t>
            </a:r>
            <a:r>
              <a:rPr kumimoji="0" lang="ar"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وأطقم أجهزة الحفر</a:t>
            </a:r>
            <a:endParaRPr kumimoji="0" lang="ar"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197825" y="-680"/>
            <a:ext cx="11994175"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2800" b="1" i="0" u="none" strike="noStrike" kern="120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تنبيه السلامة الثاني لشركة تنمية نفط عُمان</a:t>
            </a:r>
            <a:r>
              <a:rPr kumimoji="0" lang="ar" sz="24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ar" sz="2400" b="0"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00251" y="6285813"/>
            <a:ext cx="8966579" cy="830997"/>
          </a:xfrm>
          <a:prstGeom prst="rect">
            <a:avLst/>
          </a:prstGeom>
          <a:solidFill>
            <a:schemeClr val="accent1"/>
          </a:solidFill>
        </p:spPr>
        <p:txBody>
          <a:bodyPr wrap="square" rtlCol="0">
            <a:spAutoFit/>
          </a:bodyPr>
          <a:lstStyle/>
          <a:p>
            <a:pPr marL="342900" marR="0" lvl="0" indent="-342900" algn="ctr" defTabSz="914400" rtl="1" eaLnBrk="1" fontAlgn="base" latinLnBrk="0" hangingPunct="1">
              <a:lnSpc>
                <a:spcPct val="100000"/>
              </a:lnSpc>
              <a:spcBef>
                <a:spcPct val="0"/>
              </a:spcBef>
              <a:spcAft>
                <a:spcPct val="0"/>
              </a:spcAft>
              <a:buClrTx/>
              <a:buSzTx/>
              <a:buFont typeface="+mj-lt"/>
              <a:buAutoNum type="arabicPeriod"/>
              <a:tabLst/>
              <a:defRPr/>
            </a:pPr>
            <a:r>
              <a:rPr kumimoji="0" lang="ar" sz="1600" b="1" i="0" u="none" strike="noStrike" kern="1200" cap="none" spc="0" normalizeH="0" baseline="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احرص دائمًا على </a:t>
            </a:r>
            <a:r>
              <a:rPr kumimoji="0" lang="ar-OM" sz="1600" b="1" i="0" u="none" strike="noStrike" kern="1200" cap="none" spc="0" normalizeH="0" baseline="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تحميل</a:t>
            </a:r>
            <a:r>
              <a:rPr kumimoji="0" lang="ar" sz="1600" b="1" i="0" u="none" strike="noStrike" kern="1200" cap="none" spc="0" normalizeH="0" baseline="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 أدوات القياس أثناء الحفر مع أنبوب الحفر الثقيل على حامل الأنابيب</a:t>
            </a:r>
          </a:p>
          <a:p>
            <a:pPr marL="342900" marR="0" lvl="0" indent="-342900" algn="ctr" defTabSz="914400" rtl="1" eaLnBrk="1" fontAlgn="base" latinLnBrk="0" hangingPunct="1">
              <a:lnSpc>
                <a:spcPct val="100000"/>
              </a:lnSpc>
              <a:spcBef>
                <a:spcPct val="0"/>
              </a:spcBef>
              <a:spcAft>
                <a:spcPct val="0"/>
              </a:spcAft>
              <a:buClrTx/>
              <a:buSzTx/>
              <a:buFont typeface="+mj-lt"/>
              <a:buAutoNum type="arabicPeriod"/>
              <a:tabLst/>
              <a:defRPr/>
            </a:pPr>
            <a:r>
              <a:rPr kumimoji="0" lang="ar" sz="1600" b="1" i="0" u="none" strike="noStrike" kern="1200" cap="none" spc="0" normalizeH="0" baseline="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لا تنفذ أي إجراء قد يصدم البطاريات بشكلٍ مفاجئ</a:t>
            </a: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304127" y="2760786"/>
            <a:ext cx="606056" cy="670584"/>
            <a:chOff x="3504" y="544"/>
            <a:chExt cx="2287" cy="1855"/>
          </a:xfrm>
        </p:grpSpPr>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52255" y="5407346"/>
            <a:ext cx="573074" cy="585267"/>
          </a:xfrm>
          <a:prstGeom prst="rect">
            <a:avLst/>
          </a:prstGeom>
        </p:spPr>
      </p:pic>
    </p:spTree>
    <p:extLst>
      <p:ext uri="{BB962C8B-B14F-4D97-AF65-F5344CB8AC3E}">
        <p14:creationId xmlns:p14="http://schemas.microsoft.com/office/powerpoint/2010/main" val="129810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1"/>
            <a:br>
              <a:rPr lang="ar" sz="2200" b="1" dirty="0">
                <a:solidFill>
                  <a:srgbClr val="00B050"/>
                </a:solidFill>
                <a:ea typeface="MS PGothic" pitchFamily="34" charset="-128"/>
              </a:rPr>
            </a:br>
            <a:br>
              <a:rPr lang="ar" sz="2200" b="1" dirty="0">
                <a:solidFill>
                  <a:srgbClr val="00B050"/>
                </a:solidFill>
                <a:ea typeface="MS PGothic" pitchFamily="34" charset="-128"/>
              </a:rPr>
            </a:br>
            <a:br>
              <a:rPr lang="ar" sz="2200" b="1" dirty="0">
                <a:solidFill>
                  <a:srgbClr val="00B050"/>
                </a:solidFill>
                <a:ea typeface="MS PGothic" pitchFamily="34" charset="-128"/>
              </a:rPr>
            </a:br>
            <a:r>
              <a:rPr lang="ar" sz="2700" b="1" i="0" u="none" baseline="0" dirty="0">
                <a:solidFill>
                  <a:srgbClr val="00B050"/>
                </a:solidFill>
                <a:ea typeface="MS PGothic" pitchFamily="34" charset="-128"/>
              </a:rPr>
              <a:t>التدقيق الذاتي للإدارة </a:t>
            </a:r>
            <a:br>
              <a:rPr lang="ar" sz="2700" b="1" dirty="0">
                <a:solidFill>
                  <a:srgbClr val="00B050"/>
                </a:solidFill>
                <a:ea typeface="MS PGothic" pitchFamily="34" charset="-128"/>
              </a:rPr>
            </a:br>
            <a:br>
              <a:rPr lang="ar" sz="2200" b="1" dirty="0">
                <a:solidFill>
                  <a:srgbClr val="00B050"/>
                </a:solidFill>
                <a:ea typeface="MS PGothic" pitchFamily="34" charset="-128"/>
              </a:rPr>
            </a:br>
            <a:endParaRPr lang="ar"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162038"/>
            <a:ext cx="10928195" cy="523220"/>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للاستفادة من هذا الحادث وضمان إجراء التحسينات باستمرار، يجب على جميع المديرين المتعاقدين مراجعة إدارة مخاطر الصحة والسلامة والبيئة ذات الصلة من خلال الاستعانة بالأسئلة المطروحة أدناه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079315"/>
            <a:ext cx="10928195" cy="3031599"/>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ينبغي تأكيد ما يلي:</a:t>
            </a:r>
            <a:endParaRPr kumimoji="0" lang="ar"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ح</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رص على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إدخال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مجس القياس أثناء الحفر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في</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أنبوب الحفر الثقيل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باستخدام</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حامل الأنابيب؟</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تتأكد من أن الموظفين يدركون المخاطر التي قد يتعرضو</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ن</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لها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في أثناء وجودهم في مجال الخطر</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a:t>
            </a:r>
          </a:p>
          <a:p>
            <a:pPr marL="342900" marR="0" lvl="0" indent="-342900" algn="r" defTabSz="914400" rtl="1" eaLnBrk="1" fontAlgn="auto" latinLnBrk="0" hangingPunct="1">
              <a:lnSpc>
                <a:spcPct val="100000"/>
              </a:lnSpc>
              <a:spcBef>
                <a:spcPts val="0"/>
              </a:spcBef>
              <a:spcAft>
                <a:spcPts val="0"/>
              </a:spcAft>
              <a:buClrTx/>
              <a:buSzTx/>
              <a:buFontTx/>
              <a:buAutoNum type="arabicPeriod" startAt="3"/>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على وضع مادة تشحيم على الأدوات لتقليل الاحتكاك؟</a:t>
            </a:r>
          </a:p>
          <a:p>
            <a:pPr marL="342900" marR="0" lvl="0" indent="-342900" algn="r" defTabSz="914400" rtl="1" eaLnBrk="1" fontAlgn="auto" latinLnBrk="0" hangingPunct="1">
              <a:lnSpc>
                <a:spcPct val="100000"/>
              </a:lnSpc>
              <a:spcBef>
                <a:spcPts val="0"/>
              </a:spcBef>
              <a:spcAft>
                <a:spcPts val="0"/>
              </a:spcAft>
              <a:buClrTx/>
              <a:buSzTx/>
              <a:buFontTx/>
              <a:buAutoNum type="arabicPeriod" startAt="3"/>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على عدم تنفيذ أي إجراء قد يصدم البطاريات بشكلٍ مفاجئ؟</a:t>
            </a:r>
          </a:p>
          <a:p>
            <a:pPr marL="342900" marR="0" lvl="0" indent="-342900" algn="r" defTabSz="914400" rtl="1" eaLnBrk="1" fontAlgn="auto" latinLnBrk="0" hangingPunct="1">
              <a:lnSpc>
                <a:spcPct val="100000"/>
              </a:lnSpc>
              <a:spcBef>
                <a:spcPts val="0"/>
              </a:spcBef>
              <a:spcAft>
                <a:spcPts val="0"/>
              </a:spcAft>
              <a:buClrTx/>
              <a:buSzTx/>
              <a:buFontTx/>
              <a:buAutoNum type="arabicPeriod" startAt="3"/>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كيف تتأكد من فعالية الإجراءات التشغيلية القياسية التي تطبقها لضمان عدم تعارض المعلومات؟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1"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إذا أجبت عن أي من الأسئلة المذكورة أعلاه بـ "لا"، </a:t>
            </a:r>
            <a:r>
              <a:rPr kumimoji="0" lang="ar-OM" sz="1100" b="0" i="1"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ف</a:t>
            </a:r>
            <a:r>
              <a:rPr kumimoji="0" lang="ar" sz="1100" b="0" i="1"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يُرجى اتخاذ الإجراءات اللازمة لمعالجة هذا الأمر</a:t>
            </a:r>
            <a:endParaRPr kumimoji="0" lang="ar" sz="1100" b="0"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p:txBody>
      </p:sp>
      <p:sp>
        <p:nvSpPr>
          <p:cNvPr id="2" name="Rectangle 8">
            <a:extLst>
              <a:ext uri="{FF2B5EF4-FFF2-40B4-BE49-F238E27FC236}">
                <a16:creationId xmlns:a16="http://schemas.microsoft.com/office/drawing/2014/main" id="{A35F56E6-B685-A3A4-29B2-F6BC836E3309}"/>
              </a:ext>
            </a:extLst>
          </p:cNvPr>
          <p:cNvSpPr>
            <a:spLocks noChangeArrowheads="1"/>
          </p:cNvSpPr>
          <p:nvPr/>
        </p:nvSpPr>
        <p:spPr bwMode="auto">
          <a:xfrm>
            <a:off x="416361" y="560085"/>
            <a:ext cx="11626955" cy="523220"/>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10/02/2024</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انفجار بطارية جهاز القياس أثناء الحفر داخل أنبوب الحفر الثقيل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النمط: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الحرائق والانفجارات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الخطورة المحتملة: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إصابة شديدة للأشخاص (</a:t>
            </a:r>
            <a:r>
              <a:rPr kumimoji="0" lang="en-GB"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C4P</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06384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92895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831259C-2784-436B-A9BF-16BB63203691}"/>
</file>

<file path=customXml/itemProps2.xml><?xml version="1.0" encoding="utf-8"?>
<ds:datastoreItem xmlns:ds="http://schemas.openxmlformats.org/officeDocument/2006/customXml" ds:itemID="{E5405281-AC65-489B-820A-69B7D5441839}"/>
</file>

<file path=customXml/itemProps3.xml><?xml version="1.0" encoding="utf-8"?>
<ds:datastoreItem xmlns:ds="http://schemas.openxmlformats.org/officeDocument/2006/customXml" ds:itemID="{D555C7C3-D396-496B-8081-4986B2F48B2F}"/>
</file>

<file path=docProps/app.xml><?xml version="1.0" encoding="utf-8"?>
<Properties xmlns="http://schemas.openxmlformats.org/officeDocument/2006/extended-properties" xmlns:vt="http://schemas.openxmlformats.org/officeDocument/2006/docPropsVTypes">
  <TotalTime>72</TotalTime>
  <Words>781</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Calibri Light</vt:lpstr>
      <vt:lpstr>Tahoma</vt:lpstr>
      <vt:lpstr>Times New Roman</vt:lpstr>
      <vt:lpstr>1_Office Theme</vt:lpstr>
      <vt:lpstr>PowerPoint Presentation</vt:lpstr>
      <vt:lpstr>   التدقيق الذاتي للإدارة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HiPo#05 2nd Alert MWD ENG Fire &amp; Explosion AR</dc:title>
  <dc:creator>Rawahi, Ahmed MSE34</dc:creator>
  <cp:lastModifiedBy>Al Shehhi, Issa EVX142</cp:lastModifiedBy>
  <cp:revision>10</cp:revision>
  <dcterms:created xsi:type="dcterms:W3CDTF">2024-10-02T11:08:37Z</dcterms:created>
  <dcterms:modified xsi:type="dcterms:W3CDTF">2024-11-05T07:58:55Z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