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53" r:id="rId2"/>
    <p:sldId id="2147482454"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12A8B-0DFF-4738-BD65-C2164728F099}" type="datetimeFigureOut">
              <a:rPr lang="en-US" smtClean="0"/>
              <a:t>19/11/2024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D7D10-712A-4564-893C-FEB3B5799CC8}" type="slidenum">
              <a:rPr lang="en-US" smtClean="0"/>
              <a:t>‹#›</a:t>
            </a:fld>
            <a:endParaRPr lang="en-US"/>
          </a:p>
        </p:txBody>
      </p:sp>
    </p:spTree>
    <p:extLst>
      <p:ext uri="{BB962C8B-B14F-4D97-AF65-F5344CB8AC3E}">
        <p14:creationId xmlns:p14="http://schemas.microsoft.com/office/powerpoint/2010/main" val="325596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3323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6589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2434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068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1330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49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54042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100584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53494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19/11/2024</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16600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4174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88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552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95934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8180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5292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2600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19/11/2024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574152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016" y="929710"/>
            <a:ext cx="3383473" cy="25376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569" y="3529133"/>
            <a:ext cx="3384920" cy="2537605"/>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294403"/>
            <a:ext cx="8060048" cy="4616648"/>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Light" panose="020F0302020204030204" pitchFamily="34" charset="0"/>
                <a:cs typeface="Calibri Light" panose="020F0302020204030204" pitchFamily="34" charset="0"/>
              </a:rPr>
              <a:t>On 10th February 2024 at approx. 7:40 AM, after the 2 </a:t>
            </a:r>
            <a:r>
              <a:rPr lang="en-US" sz="1200" dirty="0">
                <a:solidFill>
                  <a:prstClr val="black"/>
                </a:solidFill>
                <a:latin typeface="Calibri Light" panose="020F0302020204030204" pitchFamily="34" charset="0"/>
                <a:cs typeface="Calibri Light" panose="020F0302020204030204" pitchFamily="34" charset="0"/>
              </a:rPr>
              <a:t>MWD Engineers have completed checking and programming the MWD probe (consisted of a pulsar, 2 set of batteries &amp; directional module), together with the Directional Driller (DD) they began to load the probe into the 6 ¾” Non-Magnetic Drill Collar (NMDC) which was placed horizontally on the strip woods on the ground.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Light" panose="020F0302020204030204" pitchFamily="34" charset="0"/>
                <a:cs typeface="Calibri Light" panose="020F0302020204030204" pitchFamily="34" charset="0"/>
              </a:rPr>
              <a:t>Once the probe fish head reached the NMDC shoulder, using the push tool, the DD &amp; MWD Engineer # 2 pushed the probe further until it stopped. MWD Engineer # 1 (IP) went to the pin end of the NMDC to check if the probe seated correctly on the muleshoe. As the probe did not seat inside the muleshoe, the DD started hammering the probe using the push tool when suddenly an explosion occurred. Black powdery smoke from the explosion blew out from both ends of the NMDC, coming in contact with the injured person’s face and right eye. At the time of the incident, the injured MWD Engineer was wearing his safety glasses.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Light" panose="020F0302020204030204" pitchFamily="34" charset="0"/>
                <a:cs typeface="Calibri Light" panose="020F0302020204030204" pitchFamily="34" charset="0"/>
              </a:rPr>
              <a:t>Loading the MWD probe on the ground (not on the pipe rack) therefore not giving enough force for sliding the probe inside the NMDC.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Light" panose="020F0302020204030204" pitchFamily="34" charset="0"/>
                <a:cs typeface="Calibri Light" panose="020F0302020204030204" pitchFamily="34" charset="0"/>
              </a:rPr>
              <a:t>Not using lubricant on the probe centralizer therefore creating a friction, making it hard to slide the probe inside the NMDC.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Light" panose="020F0302020204030204" pitchFamily="34" charset="0"/>
                <a:cs typeface="Calibri Light" panose="020F0302020204030204" pitchFamily="34" charset="0"/>
              </a:rPr>
              <a:t>Hammering on the probe using the push tool causing sudden shock on the batteries.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Light" panose="020F0302020204030204" pitchFamily="34" charset="0"/>
                <a:cs typeface="Calibri Light" panose="020F0302020204030204" pitchFamily="34" charset="0"/>
              </a:rPr>
              <a:t>The injured person was standing in front of the pin end of the NMDC i.e. in the line of fire.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Light" panose="020F0302020204030204" pitchFamily="34" charset="0"/>
                <a:cs typeface="Calibri Light" panose="020F0302020204030204" pitchFamily="34" charset="0"/>
              </a:rPr>
              <a:t>The SOP covering this task was non-specific regarding the positioning of the MWD probe height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Always stay away from the line of fire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Always ensure to use lubricant on the probe while loading into the collar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Do not create sudden impact on the batteries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Always place the NMDC horizontally on the pipe rack</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560085"/>
            <a:ext cx="11508968" cy="276999"/>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0000FF"/>
                </a:solidFill>
                <a:effectLst/>
                <a:uLnTx/>
                <a:uFillTx/>
                <a:latin typeface="Tahoma" pitchFamily="34" charset="0"/>
                <a:ea typeface="+mn-ea"/>
                <a:cs typeface="+mn-cs"/>
              </a:rPr>
              <a:t>10/02/2024</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US" sz="1200" b="1" dirty="0">
                <a:solidFill>
                  <a:srgbClr val="0000FF"/>
                </a:solidFill>
                <a:latin typeface="Tahoma" pitchFamily="34" charset="0"/>
              </a:rPr>
              <a:t>HiPo#05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200" b="1" i="0" u="none" strike="noStrike" kern="1200" cap="none" spc="0" normalizeH="0" baseline="0" noProof="0" dirty="0">
                <a:ln>
                  <a:noFill/>
                </a:ln>
                <a:solidFill>
                  <a:srgbClr val="0000FF"/>
                </a:solidFill>
                <a:effectLst/>
                <a:uLnTx/>
                <a:uFillTx/>
                <a:latin typeface="Tahoma" pitchFamily="34" charset="0"/>
                <a:ea typeface="+mn-ea"/>
                <a:cs typeface="+mn-cs"/>
              </a:rPr>
              <a:t>Fire &amp; Explosion</a:t>
            </a:r>
            <a:r>
              <a:rPr kumimoji="0" lang="en-US" sz="1100" b="1" i="0" u="none" strike="noStrike" kern="1200" cap="none" spc="0" normalizeH="0" baseline="0" noProof="0" dirty="0">
                <a:ln>
                  <a:noFill/>
                </a:ln>
                <a:solidFill>
                  <a:srgbClr val="0000FF"/>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100" b="1" i="0" u="none" strike="noStrike" kern="1200" cap="none" spc="0" normalizeH="0" baseline="0" noProof="0" dirty="0">
                <a:ln>
                  <a:noFill/>
                </a:ln>
                <a:solidFill>
                  <a:srgbClr val="0000FF"/>
                </a:solidFill>
                <a:effectLst/>
                <a:uLnTx/>
                <a:uFillTx/>
                <a:latin typeface="Tahoma" pitchFamily="34" charset="0"/>
                <a:ea typeface="+mn-ea"/>
                <a:cs typeface="+mn-cs"/>
              </a:rPr>
              <a:t>C4P   </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100" b="1" i="0" u="none" strike="noStrike" kern="1200" cap="none" spc="0" normalizeH="0" baseline="0" noProof="0" dirty="0">
                <a:ln>
                  <a:noFill/>
                </a:ln>
                <a:solidFill>
                  <a:prstClr val="black"/>
                </a:solidFill>
                <a:effectLst/>
                <a:uLnTx/>
                <a:uFillTx/>
                <a:latin typeface="Tahoma"/>
                <a:ea typeface="Tahoma"/>
                <a:cs typeface="Tahoma"/>
              </a:rPr>
              <a:t>Activity:</a:t>
            </a:r>
            <a:r>
              <a:rPr kumimoji="0" lang="en-US" sz="1100" b="1" i="0" u="none" strike="noStrike" kern="1200" cap="none" spc="0" normalizeH="0" baseline="0" noProof="0" dirty="0">
                <a:ln>
                  <a:noFill/>
                </a:ln>
                <a:solidFill>
                  <a:srgbClr val="0000FF"/>
                </a:solidFill>
                <a:effectLst/>
                <a:uLnTx/>
                <a:uFillTx/>
                <a:latin typeface="Tahoma" pitchFamily="34" charset="0"/>
                <a:ea typeface="+mn-ea"/>
                <a:cs typeface="+mn-cs"/>
              </a:rPr>
              <a:t> </a:t>
            </a:r>
            <a:r>
              <a:rPr lang="en-US" sz="1100" b="1" dirty="0">
                <a:solidFill>
                  <a:srgbClr val="0000FF"/>
                </a:solidFill>
                <a:latin typeface="Tahoma" pitchFamily="34" charset="0"/>
              </a:rPr>
              <a:t>MWD battery exploded inside drill collar</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887928"/>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MWD Engineers, Directional Driller, Rig Crews</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197825" y="-680"/>
            <a:ext cx="11994175"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16361" y="6285813"/>
            <a:ext cx="8613339" cy="338554"/>
          </a:xfrm>
          <a:prstGeom prst="rect">
            <a:avLst/>
          </a:prstGeom>
          <a:solidFill>
            <a:schemeClr val="accent1"/>
          </a:solidFill>
        </p:spPr>
        <p:txBody>
          <a:bodyPr wrap="square" rtlCol="0">
            <a:spAutoFit/>
          </a:bodyPr>
          <a:lstStyle/>
          <a:p>
            <a:pPr marR="0" lvl="0" algn="ctr" defTabSz="914400" rtl="0" eaLnBrk="1" fontAlgn="base" latinLnBrk="0" hangingPunct="1">
              <a:lnSpc>
                <a:spcPct val="100000"/>
              </a:lnSpc>
              <a:spcBef>
                <a:spcPct val="0"/>
              </a:spcBef>
              <a:spcAft>
                <a:spcPct val="0"/>
              </a:spcAft>
              <a:buClrTx/>
              <a:buSzTx/>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Always ensure to load the MWD tools with the NMDC on the pipe rack</a:t>
            </a: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304127" y="2760786"/>
            <a:ext cx="606056" cy="670584"/>
            <a:chOff x="3504" y="544"/>
            <a:chExt cx="2287" cy="1855"/>
          </a:xfrm>
        </p:grpSpPr>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52255" y="5407346"/>
            <a:ext cx="573074" cy="585267"/>
          </a:xfrm>
          <a:prstGeom prst="rect">
            <a:avLst/>
          </a:prstGeom>
        </p:spPr>
      </p:pic>
    </p:spTree>
    <p:extLst>
      <p:ext uri="{BB962C8B-B14F-4D97-AF65-F5344CB8AC3E}">
        <p14:creationId xmlns:p14="http://schemas.microsoft.com/office/powerpoint/2010/main" val="129810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pitchFamily="34" charset="0"/>
                <a:ea typeface="+mn-ea"/>
                <a:cs typeface="+mn-cs"/>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2079315"/>
            <a:ext cx="10928195" cy="303159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that loading of the MWD probe is done with the NMDC on the pipe rack?</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that employees understand and recognize the line of fire hazards?</a:t>
            </a: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that lubricant is used on tools to reduce the friction?</a:t>
            </a: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that no sudden impact apply on the batteries?</a:t>
            </a: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How do you check the effectiveness of your SOP’s to ensure there is no conflicting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 If the answer is NO to any of the above questions please ensure you take action to correct this finding</a:t>
            </a: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2" name="Rectangle 8">
            <a:extLst>
              <a:ext uri="{FF2B5EF4-FFF2-40B4-BE49-F238E27FC236}">
                <a16:creationId xmlns:a16="http://schemas.microsoft.com/office/drawing/2014/main" id="{A35F56E6-B685-A3A4-29B2-F6BC836E3309}"/>
              </a:ext>
            </a:extLst>
          </p:cNvPr>
          <p:cNvSpPr>
            <a:spLocks noChangeArrowheads="1"/>
          </p:cNvSpPr>
          <p:nvPr/>
        </p:nvSpPr>
        <p:spPr bwMode="auto">
          <a:xfrm>
            <a:off x="416361" y="560085"/>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400" b="1" i="0" u="none" strike="noStrike" kern="1200" cap="none" spc="0" normalizeH="0" baseline="0" noProof="0" dirty="0">
                <a:ln>
                  <a:noFill/>
                </a:ln>
                <a:solidFill>
                  <a:srgbClr val="0000FF"/>
                </a:solidFill>
                <a:effectLst/>
                <a:uLnTx/>
                <a:uFillTx/>
                <a:latin typeface="Tahoma" pitchFamily="34" charset="0"/>
                <a:ea typeface="+mn-ea"/>
                <a:cs typeface="+mn-cs"/>
              </a:rPr>
              <a:t>10/02/2024</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a:ln>
                  <a:noFill/>
                </a:ln>
                <a:solidFill>
                  <a:srgbClr val="0000FF"/>
                </a:solidFill>
                <a:effectLst/>
                <a:uLnTx/>
                <a:uFillTx/>
                <a:latin typeface="Tahoma" pitchFamily="34" charset="0"/>
                <a:ea typeface="+mn-ea"/>
                <a:cs typeface="+mn-cs"/>
              </a:rPr>
              <a:t>MWD battery exploded inside drill collar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400" b="1" i="0" u="none" strike="noStrike" kern="1200" cap="none" spc="0" normalizeH="0" baseline="0" noProof="0" dirty="0">
                <a:ln>
                  <a:noFill/>
                </a:ln>
                <a:solidFill>
                  <a:srgbClr val="0000FF"/>
                </a:solidFill>
                <a:effectLst/>
                <a:uLnTx/>
                <a:uFillTx/>
                <a:latin typeface="Tahoma" pitchFamily="34" charset="0"/>
                <a:ea typeface="+mn-ea"/>
                <a:cs typeface="+mn-cs"/>
              </a:rPr>
              <a:t>Fire &amp; Explosion</a:t>
            </a:r>
            <a:r>
              <a:rPr kumimoji="0" lang="en-US" sz="1200" b="1" i="0" u="none" strike="noStrike" kern="1200" cap="none" spc="0" normalizeH="0" baseline="0" noProof="0" dirty="0">
                <a:ln>
                  <a:noFill/>
                </a:ln>
                <a:solidFill>
                  <a:srgbClr val="0000FF"/>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rgbClr val="0000FF"/>
                </a:solidFill>
                <a:effectLst/>
                <a:uLnTx/>
                <a:uFillTx/>
                <a:latin typeface="Tahoma" pitchFamily="34" charset="0"/>
                <a:ea typeface="+mn-ea"/>
                <a:cs typeface="+mn-cs"/>
              </a:rPr>
              <a:t>C4P</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3063845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92895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BE0BEE98-E594-42DD-9A4C-A7C978C39592}"/>
</file>

<file path=customXml/itemProps2.xml><?xml version="1.0" encoding="utf-8"?>
<ds:datastoreItem xmlns:ds="http://schemas.openxmlformats.org/officeDocument/2006/customXml" ds:itemID="{D04F2795-C5B5-442A-8FED-BBC003A41D44}"/>
</file>

<file path=customXml/itemProps3.xml><?xml version="1.0" encoding="utf-8"?>
<ds:datastoreItem xmlns:ds="http://schemas.openxmlformats.org/officeDocument/2006/customXml" ds:itemID="{82F3B3D3-984C-4B03-B1EE-6A7CC6504352}"/>
</file>

<file path=docProps/app.xml><?xml version="1.0" encoding="utf-8"?>
<Properties xmlns="http://schemas.openxmlformats.org/officeDocument/2006/extended-properties" xmlns:vt="http://schemas.openxmlformats.org/officeDocument/2006/docPropsVTypes">
  <TotalTime>16</TotalTime>
  <Words>800</Words>
  <Application>Microsoft Office PowerPoint</Application>
  <PresentationFormat>Widescreen</PresentationFormat>
  <Paragraphs>55</Paragraphs>
  <Slides>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0" baseType="lpstr">
      <vt:lpstr>MS PGothic</vt:lpstr>
      <vt:lpstr>Arial</vt:lpstr>
      <vt:lpstr>Calibri</vt:lpstr>
      <vt:lpstr>Calibri Light</vt:lpstr>
      <vt:lpstr>Tahoma</vt:lpstr>
      <vt:lpstr>Times New Roman</vt:lpstr>
      <vt:lpstr>1_Office Theme</vt:lpstr>
      <vt:lpstr>think-cell Slide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HiPo#05 2nd Alert MWD ENG Fire &amp; Explosion EN</dc:title>
  <dc:creator>Rawahi, Ahmed MSE34</dc:creator>
  <cp:lastModifiedBy>Rawahi, Ahmed MSE34</cp:lastModifiedBy>
  <cp:revision>4</cp:revision>
  <dcterms:created xsi:type="dcterms:W3CDTF">2024-10-02T11:08:37Z</dcterms:created>
  <dcterms:modified xsi:type="dcterms:W3CDTF">2024-11-19T05:23:04Z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