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2" r:id="rId5"/>
    <p:sldId id="275"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Haysom (DHL ZA)" initials="JH(Z" lastIdx="1" clrIdx="0"/>
  <p:cmAuthor id="1" name="Steven McGarry" initials="SM"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6EF"/>
    <a:srgbClr val="5DD5FF"/>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5" autoAdjust="0"/>
    <p:restoredTop sz="95441" autoAdjust="0"/>
  </p:normalViewPr>
  <p:slideViewPr>
    <p:cSldViewPr>
      <p:cViewPr varScale="1">
        <p:scale>
          <a:sx n="93" d="100"/>
          <a:sy n="93" d="100"/>
        </p:scale>
        <p:origin x="99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2"/>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9535" y="2"/>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43722"/>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9535" y="8843722"/>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910384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2"/>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9535" y="2"/>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5970" y="4421862"/>
            <a:ext cx="5151165" cy="4188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3722"/>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9535" y="8843722"/>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23141285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333205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143529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3" cstate="email">
            <a:extLst>
              <a:ext uri="{28A0092B-C50C-407E-A947-70E740481C1C}">
                <a14:useLocalDpi xmlns:a14="http://schemas.microsoft.com/office/drawing/2010/main"/>
              </a:ext>
            </a:extLst>
          </a:blip>
          <a:srcRect l="14218"/>
          <a:stretch/>
        </p:blipFill>
        <p:spPr>
          <a:xfrm>
            <a:off x="6705600" y="2170447"/>
            <a:ext cx="2214081" cy="1613826"/>
          </a:xfrm>
          <a:prstGeom prst="rect">
            <a:avLst/>
          </a:prstGeom>
        </p:spPr>
      </p:pic>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51443" y="4281122"/>
            <a:ext cx="2214080" cy="1696155"/>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165941" y="2186651"/>
            <a:ext cx="708846" cy="652389"/>
          </a:xfrm>
          <a:prstGeom prst="rect">
            <a:avLst/>
          </a:prstGeom>
        </p:spPr>
      </p:pic>
      <p:sp>
        <p:nvSpPr>
          <p:cNvPr id="14339" name="Text Box 2"/>
          <p:cNvSpPr txBox="1">
            <a:spLocks noChangeArrowheads="1"/>
          </p:cNvSpPr>
          <p:nvPr/>
        </p:nvSpPr>
        <p:spPr bwMode="auto">
          <a:xfrm>
            <a:off x="84956" y="1100493"/>
            <a:ext cx="6468244" cy="4816703"/>
          </a:xfrm>
          <a:prstGeom prst="rect">
            <a:avLst/>
          </a:prstGeom>
          <a:noFill/>
          <a:ln w="19050">
            <a:noFill/>
            <a:miter lim="800000"/>
            <a:headEnd/>
            <a:tailEnd/>
          </a:ln>
        </p:spPr>
        <p:txBody>
          <a:bodyPr wrap="square">
            <a:spAutoFit/>
          </a:bodyPr>
          <a:lstStyle/>
          <a:p>
            <a:pPr marL="114300" indent="-114300">
              <a:defRPr/>
            </a:pPr>
            <a:r>
              <a:rPr lang="en-GB" sz="1400" b="1" dirty="0">
                <a:solidFill>
                  <a:srgbClr val="333399"/>
                </a:solidFill>
                <a:latin typeface="Tahoma" pitchFamily="34" charset="0"/>
              </a:rPr>
              <a:t>Date:</a:t>
            </a:r>
            <a:r>
              <a:rPr lang="en-US" sz="1400" b="1" dirty="0">
                <a:solidFill>
                  <a:srgbClr val="333399"/>
                </a:solidFill>
                <a:latin typeface="Tahoma" pitchFamily="34" charset="0"/>
              </a:rPr>
              <a:t> 23.01.2021                                           Incident title: HiPo</a:t>
            </a:r>
            <a:r>
              <a:rPr lang="en-US" sz="1400" b="1" dirty="0">
                <a:solidFill>
                  <a:schemeClr val="accent2">
                    <a:lumMod val="75000"/>
                  </a:schemeClr>
                </a:solidFill>
                <a:latin typeface="Tahoma" pitchFamily="34" charset="0"/>
              </a:rPr>
              <a:t>#05</a:t>
            </a:r>
            <a:r>
              <a:rPr lang="en-US" sz="1400" b="1" dirty="0">
                <a:solidFill>
                  <a:srgbClr val="FF0000"/>
                </a:solidFill>
                <a:latin typeface="Tahoma" pitchFamily="34" charset="0"/>
              </a:rPr>
              <a:t> </a:t>
            </a:r>
          </a:p>
          <a:p>
            <a:pPr marL="114300" indent="-114300">
              <a:defRPr/>
            </a:pPr>
            <a:endParaRPr lang="en-US" sz="1400" b="1" dirty="0">
              <a:solidFill>
                <a:srgbClr val="FF0000"/>
              </a:solidFill>
              <a:latin typeface="Tahoma" pitchFamily="34" charset="0"/>
            </a:endParaRPr>
          </a:p>
          <a:p>
            <a:pPr marL="114300" indent="-114300">
              <a:defRPr/>
            </a:pPr>
            <a:r>
              <a:rPr lang="en-US" sz="1400" b="1" dirty="0">
                <a:solidFill>
                  <a:srgbClr val="FF0000"/>
                </a:solidFill>
                <a:latin typeface="Tahoma" pitchFamily="34" charset="0"/>
              </a:rPr>
              <a:t>What happened?</a:t>
            </a:r>
          </a:p>
          <a:p>
            <a:pPr marL="114300" indent="-114300" algn="just">
              <a:defRPr/>
            </a:pPr>
            <a:endParaRPr lang="en-US" sz="1100" dirty="0">
              <a:latin typeface="Tahoma" pitchFamily="34" charset="0"/>
            </a:endParaRPr>
          </a:p>
          <a:p>
            <a:pPr>
              <a:defRPr/>
            </a:pPr>
            <a:r>
              <a:rPr lang="en-GB" sz="1400" dirty="0">
                <a:latin typeface="Calibri" panose="020F0502020204030204" pitchFamily="34" charset="0"/>
                <a:cs typeface="Calibri" panose="020F0502020204030204" pitchFamily="34" charset="0"/>
              </a:rPr>
              <a:t>A man lost was initiated when a driver failed to contact his journey manager. The journey manager was not able to contact the driver or identify his location on IVMS due to no GSM or GPS coverage and not able to contact the delivery location as it did not have a telephone connection. PDO emergency team and ROP were mobilised to search for the driver. Driver was identified the following morning near a Rig (which had not been his planned rest stop) where he had spent the night.</a:t>
            </a:r>
            <a:endParaRPr lang="en-GB" sz="1400" dirty="0">
              <a:solidFill>
                <a:srgbClr val="7030A0"/>
              </a:solidFill>
              <a:latin typeface="Calibri" panose="020F0502020204030204" pitchFamily="34" charset="0"/>
              <a:cs typeface="Calibri" panose="020F0502020204030204" pitchFamily="34" charset="0"/>
            </a:endParaRPr>
          </a:p>
          <a:p>
            <a:pPr lvl="0"/>
            <a:endParaRPr lang="en-US" sz="1200" dirty="0">
              <a:solidFill>
                <a:srgbClr val="333399"/>
              </a:solidFill>
              <a:latin typeface="Tahoma" pitchFamily="34" charset="0"/>
            </a:endParaRPr>
          </a:p>
          <a:p>
            <a:pPr lvl="0"/>
            <a:r>
              <a:rPr lang="en-US" sz="1600" b="1" dirty="0">
                <a:solidFill>
                  <a:srgbClr val="333399"/>
                </a:solidFill>
                <a:latin typeface="Tahoma" pitchFamily="34" charset="0"/>
              </a:rPr>
              <a:t>Your learning from this incident..</a:t>
            </a:r>
          </a:p>
          <a:p>
            <a:pPr lvl="0"/>
            <a:endParaRPr lang="en-US" sz="1600" b="1" dirty="0">
              <a:solidFill>
                <a:srgbClr val="333399"/>
              </a:solidFill>
              <a:latin typeface="Tahoma" pitchFamily="34" charset="0"/>
            </a:endParaRPr>
          </a:p>
          <a:p>
            <a:pPr lvl="0" eaLnBrk="1" hangingPunct="1">
              <a:defRPr/>
            </a:pPr>
            <a:r>
              <a:rPr lang="en-US" sz="1400" b="1" dirty="0">
                <a:latin typeface="Calibri" panose="020F0502020204030204" pitchFamily="34" charset="0"/>
                <a:cs typeface="Calibri" panose="020F0502020204030204" pitchFamily="34" charset="0"/>
              </a:rPr>
              <a:t>Drivers</a:t>
            </a:r>
            <a:r>
              <a:rPr lang="en-US" sz="1400" dirty="0">
                <a:latin typeface="Calibri" panose="020F0502020204030204" pitchFamily="34" charset="0"/>
                <a:cs typeface="Calibri" panose="020F0502020204030204" pitchFamily="34" charset="0"/>
              </a:rPr>
              <a:t> </a:t>
            </a:r>
          </a:p>
          <a:p>
            <a:pPr marL="182563" lvl="0" indent="-182563" eaLnBrk="1" hangingPunct="1">
              <a:buFont typeface="Arial" pitchFamily="34" charset="0"/>
              <a:buChar char="•"/>
              <a:defRPr/>
            </a:pPr>
            <a:r>
              <a:rPr lang="en-US" sz="1400" dirty="0">
                <a:latin typeface="Calibri" panose="020F0502020204030204" pitchFamily="34" charset="0"/>
                <a:cs typeface="Calibri" panose="020F0502020204030204" pitchFamily="34" charset="0"/>
              </a:rPr>
              <a:t>Always ensure you follow your journey plan</a:t>
            </a:r>
          </a:p>
          <a:p>
            <a:pPr marL="182563" lvl="0" indent="-182563" eaLnBrk="1" hangingPunct="1">
              <a:buFont typeface="Arial" pitchFamily="34" charset="0"/>
              <a:buChar char="•"/>
              <a:defRPr/>
            </a:pPr>
            <a:r>
              <a:rPr lang="en-US" sz="1400" dirty="0">
                <a:latin typeface="Calibri" panose="020F0502020204030204" pitchFamily="34" charset="0"/>
                <a:cs typeface="Calibri" panose="020F0502020204030204" pitchFamily="34" charset="0"/>
              </a:rPr>
              <a:t>Always ensure you use the landline, sat phone </a:t>
            </a:r>
            <a:r>
              <a:rPr lang="en-US" sz="1400" dirty="0" err="1">
                <a:latin typeface="Calibri" panose="020F0502020204030204" pitchFamily="34" charset="0"/>
                <a:cs typeface="Calibri" panose="020F0502020204030204" pitchFamily="34" charset="0"/>
              </a:rPr>
              <a:t>etc</a:t>
            </a:r>
            <a:r>
              <a:rPr lang="en-US" sz="1400" dirty="0">
                <a:latin typeface="Calibri" panose="020F0502020204030204" pitchFamily="34" charset="0"/>
                <a:cs typeface="Calibri" panose="020F0502020204030204" pitchFamily="34" charset="0"/>
              </a:rPr>
              <a:t> when delivering to sites with no GSM coverage</a:t>
            </a:r>
          </a:p>
          <a:p>
            <a:pPr marL="182563" lvl="0" indent="-182563" eaLnBrk="1" hangingPunct="1">
              <a:buFont typeface="Arial" pitchFamily="34" charset="0"/>
              <a:buChar char="•"/>
              <a:defRPr/>
            </a:pPr>
            <a:r>
              <a:rPr lang="en-GB" sz="1400" dirty="0">
                <a:latin typeface="Calibri" panose="020F0502020204030204" pitchFamily="34" charset="0"/>
                <a:cs typeface="Calibri" panose="020F0502020204030204" pitchFamily="34" charset="0"/>
              </a:rPr>
              <a:t>Always ensure you ask for help at any local facility when lost</a:t>
            </a:r>
            <a:endParaRPr lang="en-US" sz="1400" dirty="0">
              <a:latin typeface="Calibri" panose="020F0502020204030204" pitchFamily="34" charset="0"/>
              <a:cs typeface="Calibri" panose="020F0502020204030204" pitchFamily="34" charset="0"/>
            </a:endParaRPr>
          </a:p>
          <a:p>
            <a:pPr lvl="0" eaLnBrk="1" hangingPunct="1">
              <a:defRPr/>
            </a:pPr>
            <a:r>
              <a:rPr lang="en-GB" sz="1400" b="1" dirty="0">
                <a:latin typeface="Calibri" panose="020F0502020204030204" pitchFamily="34" charset="0"/>
                <a:cs typeface="Calibri" panose="020F0502020204030204" pitchFamily="34" charset="0"/>
              </a:rPr>
              <a:t>Journey Managers</a:t>
            </a:r>
          </a:p>
          <a:p>
            <a:pPr marL="171450" lvl="0" indent="-171450" eaLnBrk="1" hangingPunct="1">
              <a:buFont typeface="Arial" panose="020B0604020202020204" pitchFamily="34" charset="0"/>
              <a:buChar char="•"/>
              <a:defRPr/>
            </a:pPr>
            <a:r>
              <a:rPr lang="en-GB" sz="1400" dirty="0">
                <a:latin typeface="Calibri" panose="020F0502020204030204" pitchFamily="34" charset="0"/>
                <a:cs typeface="Calibri" panose="020F0502020204030204" pitchFamily="34" charset="0"/>
              </a:rPr>
              <a:t>Always ensure you initiate the man lost procedure as per SP2000</a:t>
            </a:r>
          </a:p>
          <a:p>
            <a:pPr marL="171450" lvl="0" indent="-171450" eaLnBrk="1" hangingPunct="1">
              <a:buFont typeface="Arial" panose="020B0604020202020204" pitchFamily="34" charset="0"/>
              <a:buChar char="•"/>
              <a:defRPr/>
            </a:pPr>
            <a:r>
              <a:rPr lang="en-GB" sz="1400" dirty="0">
                <a:latin typeface="Calibri" panose="020F0502020204030204" pitchFamily="34" charset="0"/>
                <a:cs typeface="Calibri" panose="020F0502020204030204" pitchFamily="34" charset="0"/>
              </a:rPr>
              <a:t>Always ensure drivers are aware of how to contact you when travelling to areas with no GSM coverage</a:t>
            </a:r>
            <a:endParaRPr lang="en-US" sz="1100" dirty="0">
              <a:solidFill>
                <a:schemeClr val="accent2"/>
              </a:solidFill>
              <a:latin typeface="Calibri" panose="020F0502020204030204" pitchFamily="34" charset="0"/>
              <a:ea typeface="Times New Roman"/>
              <a:cs typeface="Times New Roman"/>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628973" y="3500589"/>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714450" y="5713332"/>
            <a:ext cx="320675" cy="397839"/>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
        <p:nvSpPr>
          <p:cNvPr id="17" name="TextBox 16"/>
          <p:cNvSpPr txBox="1">
            <a:spLocks noChangeArrowheads="1"/>
          </p:cNvSpPr>
          <p:nvPr/>
        </p:nvSpPr>
        <p:spPr bwMode="auto">
          <a:xfrm>
            <a:off x="787596" y="5894523"/>
            <a:ext cx="4982344"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Make every effort to contact JM when required</a:t>
            </a:r>
          </a:p>
        </p:txBody>
      </p:sp>
    </p:spTree>
    <p:extLst>
      <p:ext uri="{BB962C8B-B14F-4D97-AF65-F5344CB8AC3E}">
        <p14:creationId xmlns:p14="http://schemas.microsoft.com/office/powerpoint/2010/main" val="143509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1352248"/>
            <a:ext cx="8351838" cy="375487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lvl="0" indent="-342900" eaLnBrk="1" hangingPunct="1">
              <a:buFont typeface="+mj-lt"/>
              <a:buAutoNum type="arabicPeriod"/>
              <a:defRPr/>
            </a:pPr>
            <a:r>
              <a:rPr lang="en-US" sz="1400" dirty="0">
                <a:solidFill>
                  <a:schemeClr val="accent2"/>
                </a:solidFill>
                <a:latin typeface="Arial"/>
                <a:ea typeface="Arial"/>
                <a:cs typeface="Arial"/>
                <a:sym typeface="Arial"/>
              </a:rPr>
              <a:t>Do you ensure drivers have been briefed to use delivery location landline phone / sat phone </a:t>
            </a:r>
            <a:r>
              <a:rPr lang="en-US" sz="1400" dirty="0" err="1">
                <a:solidFill>
                  <a:schemeClr val="accent2"/>
                </a:solidFill>
                <a:latin typeface="Arial"/>
                <a:ea typeface="Arial"/>
                <a:cs typeface="Arial"/>
                <a:sym typeface="Arial"/>
              </a:rPr>
              <a:t>etc</a:t>
            </a:r>
            <a:r>
              <a:rPr lang="en-US" sz="1400" dirty="0">
                <a:solidFill>
                  <a:schemeClr val="accent2"/>
                </a:solidFill>
                <a:latin typeface="Arial"/>
                <a:ea typeface="Arial"/>
                <a:cs typeface="Arial"/>
                <a:sym typeface="Arial"/>
              </a:rPr>
              <a:t> if delivering to location without GSM coverage?</a:t>
            </a:r>
          </a:p>
          <a:p>
            <a:pPr marL="342900" lvl="0" indent="-342900" eaLnBrk="1" hangingPunct="1">
              <a:buFont typeface="+mj-lt"/>
              <a:buAutoNum type="arabicPeriod"/>
              <a:defRPr/>
            </a:pPr>
            <a:r>
              <a:rPr lang="en-GB" sz="1400" dirty="0">
                <a:solidFill>
                  <a:schemeClr val="accent2"/>
                </a:solidFill>
                <a:latin typeface="Arial"/>
                <a:ea typeface="Arial"/>
                <a:cs typeface="Arial"/>
                <a:sym typeface="Arial"/>
              </a:rPr>
              <a:t>Do your Journey Managers know locations which do not have GSM / GPS coverage?</a:t>
            </a:r>
          </a:p>
          <a:p>
            <a:pPr marL="342900" lvl="0" indent="-342900" eaLnBrk="1" hangingPunct="1">
              <a:buFont typeface="+mj-lt"/>
              <a:buAutoNum type="arabicPeriod"/>
              <a:defRPr/>
            </a:pPr>
            <a:r>
              <a:rPr lang="en-GB" sz="1400" dirty="0">
                <a:solidFill>
                  <a:schemeClr val="accent2"/>
                </a:solidFill>
                <a:latin typeface="Arial"/>
                <a:ea typeface="Arial"/>
                <a:cs typeface="Arial"/>
                <a:sym typeface="Arial"/>
              </a:rPr>
              <a:t>Do your Journey Managers brief known GSM / GPS dead locations to drivers?</a:t>
            </a:r>
          </a:p>
          <a:p>
            <a:pPr marL="342900" lvl="0" indent="-342900" eaLnBrk="1" hangingPunct="1">
              <a:buFont typeface="+mj-lt"/>
              <a:buAutoNum type="arabicPeriod"/>
              <a:defRPr/>
            </a:pPr>
            <a:r>
              <a:rPr lang="en-US" sz="1400" dirty="0">
                <a:solidFill>
                  <a:schemeClr val="accent2"/>
                </a:solidFill>
                <a:latin typeface="Arial"/>
                <a:ea typeface="Arial"/>
                <a:cs typeface="Arial"/>
                <a:sym typeface="Arial"/>
              </a:rPr>
              <a:t>Do you ensure man lost procedures are understood and followed by Journey Managers?</a:t>
            </a:r>
          </a:p>
          <a:p>
            <a:pPr marL="342900" lvl="0" indent="-342900" eaLnBrk="1" hangingPunct="1">
              <a:buFont typeface="+mj-lt"/>
              <a:buAutoNum type="arabicPeriod"/>
              <a:defRPr/>
            </a:pPr>
            <a:r>
              <a:rPr lang="en-GB" sz="1400" dirty="0">
                <a:solidFill>
                  <a:schemeClr val="accent2"/>
                </a:solidFill>
                <a:latin typeface="Arial"/>
                <a:ea typeface="Arial"/>
                <a:cs typeface="Arial"/>
                <a:sym typeface="Arial"/>
              </a:rPr>
              <a:t>Do you ensure all visitors to your site are signed in and accounted for at Rigs and Camps? </a:t>
            </a:r>
          </a:p>
          <a:p>
            <a:pPr marL="342900" lvl="0" indent="-342900" eaLnBrk="1" hangingPunct="1">
              <a:buFont typeface="+mj-lt"/>
              <a:buAutoNum type="arabicPeriod"/>
              <a:defRPr/>
            </a:pPr>
            <a:r>
              <a:rPr lang="en-GB" sz="1400" dirty="0">
                <a:solidFill>
                  <a:schemeClr val="accent2"/>
                </a:solidFill>
                <a:latin typeface="Arial"/>
                <a:ea typeface="Arial"/>
                <a:cs typeface="Arial"/>
                <a:sym typeface="Arial"/>
              </a:rPr>
              <a:t>Do you ensure drivers are aware of the route to their destination? </a:t>
            </a:r>
            <a:endParaRPr lang="en-US" sz="1400" dirty="0">
              <a:solidFill>
                <a:schemeClr val="accent2"/>
              </a:solidFill>
              <a:latin typeface="Arial"/>
              <a:ea typeface="Arial"/>
              <a:cs typeface="Arial"/>
              <a:sym typeface="Arial"/>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04800" y="868478"/>
            <a:ext cx="6176691" cy="307777"/>
          </a:xfrm>
          <a:prstGeom prst="rect">
            <a:avLst/>
          </a:prstGeom>
          <a:noFill/>
          <a:ln w="9525">
            <a:noFill/>
            <a:miter lim="800000"/>
            <a:headEnd/>
            <a:tailEnd/>
          </a:ln>
        </p:spPr>
        <p:txBody>
          <a:bodyPr wrap="none">
            <a:spAutoFit/>
          </a:bodyPr>
          <a:lstStyle/>
          <a:p>
            <a:pPr marL="114300" indent="-114300">
              <a:defRPr/>
            </a:pPr>
            <a:r>
              <a:rPr lang="en-US" sz="1400" b="1" dirty="0">
                <a:solidFill>
                  <a:srgbClr val="333399"/>
                </a:solidFill>
                <a:latin typeface="Tahoma" pitchFamily="34" charset="0"/>
              </a:rPr>
              <a:t>Date: 23.01.2021                                           Incident title: HiPo#05 </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92684</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CC9DE2-58C3-4826-BDE6-3069D556792A}"/>
</file>

<file path=customXml/itemProps2.xml><?xml version="1.0" encoding="utf-8"?>
<ds:datastoreItem xmlns:ds="http://schemas.openxmlformats.org/officeDocument/2006/customXml" ds:itemID="{417CDCFD-C2C6-4ECC-85D9-E8AEE3BFF834}">
  <ds:schemaRefs>
    <ds:schemaRef ds:uri="http://schemas.microsoft.com/office/infopath/2007/PartnerControls"/>
    <ds:schemaRef ds:uri="http://schemas.microsoft.com/office/2006/metadata/properties"/>
    <ds:schemaRef ds:uri="http://www.w3.org/XML/1998/namespace"/>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4037</TotalTime>
  <Words>433</Words>
  <Application>Microsoft Office PowerPoint</Application>
  <PresentationFormat>On-screen Show (4:3)</PresentationFormat>
  <Paragraphs>48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HiPo#05 BE_ Final Post UID IRC</dc:title>
  <dc:creator>MU93647</dc:creator>
  <cp:lastModifiedBy>Balushi, Sumaiya MSE36</cp:lastModifiedBy>
  <cp:revision>1506</cp:revision>
  <cp:lastPrinted>2021-01-31T09:42:22Z</cp:lastPrinted>
  <dcterms:created xsi:type="dcterms:W3CDTF">2001-05-03T06:07:08Z</dcterms:created>
  <dcterms:modified xsi:type="dcterms:W3CDTF">2022-07-26T03:48:40Z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