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0000FF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692" autoAdjust="0"/>
  </p:normalViewPr>
  <p:slideViewPr>
    <p:cSldViewPr snapToGrid="0" snapToObjects="1">
      <p:cViewPr varScale="1">
        <p:scale>
          <a:sx n="62" d="100"/>
          <a:sy n="62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37" y="878032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93" y="433387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DC1ADDE3-FE38-4E01-9653-FC8CB76328CF}"/>
              </a:ext>
            </a:extLst>
          </p:cNvPr>
          <p:cNvSpPr txBox="1">
            <a:spLocks/>
          </p:cNvSpPr>
          <p:nvPr userDrawn="1"/>
        </p:nvSpPr>
        <p:spPr>
          <a:xfrm>
            <a:off x="211015" y="0"/>
            <a:ext cx="11980985" cy="532563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B050"/>
                </a:solidFill>
              </a:rPr>
              <a:t>HiPo #</a:t>
            </a:r>
            <a:r>
              <a:rPr lang="en-US" sz="2800" b="1" baseline="0" dirty="0">
                <a:solidFill>
                  <a:srgbClr val="00B050"/>
                </a:solidFill>
              </a:rPr>
              <a:t> 05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baseline="0" dirty="0">
                <a:solidFill>
                  <a:srgbClr val="00B050"/>
                </a:solidFill>
              </a:rPr>
              <a:t>15</a:t>
            </a:r>
            <a:r>
              <a:rPr lang="en-US" sz="2800" b="1" baseline="30000" dirty="0">
                <a:solidFill>
                  <a:srgbClr val="00B050"/>
                </a:solidFill>
              </a:rPr>
              <a:t>th</a:t>
            </a:r>
            <a:r>
              <a:rPr lang="en-US" sz="2800" b="1" dirty="0">
                <a:solidFill>
                  <a:srgbClr val="00B050"/>
                </a:solidFill>
              </a:rPr>
              <a:t> Jan 2022, Abraj Energy Services S.A.O.C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64" y="1029766"/>
            <a:ext cx="8311390" cy="45704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algn="just"/>
            <a:r>
              <a:rPr lang="en-US" sz="1600" dirty="0"/>
              <a:t>On 15th January 2022 at 9:03 AM. While pulling out fishing assembly and at the last joint of 4.3/4" drill collar, Driller picked the traveling block to approximately 3 meters height and activated the parking brake. Floor hands were tie-back manual tong and prepare for next operation, the traveling block start to descend until the elevator reached the rig floor and floor saver activated. No injuries or equipment damage.</a:t>
            </a:r>
            <a:r>
              <a:rPr lang="en-US" sz="1200" b="1" dirty="0">
                <a:cs typeface="Arial" charset="0"/>
              </a:rPr>
              <a:t> </a:t>
            </a:r>
          </a:p>
          <a:p>
            <a:r>
              <a:rPr lang="en-US" sz="16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Driller applied parking brake and confirmed pressure was zero then moved away from drillers panel.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Driller and floor hands did not notice that the traveling block descending.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Internal leak on the directional valve resulted to release the parking brake.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Floor saver activated with delay.</a:t>
            </a:r>
          </a:p>
          <a:p>
            <a:pPr marL="114300" indent="-114300" algn="just">
              <a:defRPr/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宋体" panose="02010600030101010101" pitchFamily="2" charset="-122"/>
              </a:rPr>
              <a:t>You're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Operator shall apply emergency brake any time operation is stopped.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Operator should focus on crew and equipment while people working in red zone.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PMS (Work order) should cover the servicing/change out of air operated braking system directional valve on driller consol.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9375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15-01-2022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Travelling Block descend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NM.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C4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1" y="6227983"/>
            <a:ext cx="849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Workover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38B3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171451" y="0"/>
            <a:ext cx="12020550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266" y="5727972"/>
            <a:ext cx="2507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Apply both parking &amp; emergency break together</a:t>
            </a:r>
          </a:p>
          <a:p>
            <a:pPr algn="ctr"/>
            <a:r>
              <a:rPr lang="en-US" sz="1100" i="1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834" y="693757"/>
            <a:ext cx="3064389" cy="2552198"/>
          </a:xfrm>
          <a:prstGeom prst="rect">
            <a:avLst/>
          </a:prstGeom>
        </p:spPr>
      </p:pic>
      <p:grpSp>
        <p:nvGrpSpPr>
          <p:cNvPr id="19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9394317" y="2548378"/>
            <a:ext cx="336550" cy="544513"/>
            <a:chOff x="3504" y="544"/>
            <a:chExt cx="2287" cy="1855"/>
          </a:xfrm>
        </p:grpSpPr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97544" y="3028234"/>
            <a:ext cx="2438400" cy="29878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14179" y="5304887"/>
            <a:ext cx="14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Parking brake</a:t>
            </a:r>
          </a:p>
        </p:txBody>
      </p:sp>
      <p:sp>
        <p:nvSpPr>
          <p:cNvPr id="24" name="Oval 23"/>
          <p:cNvSpPr/>
          <p:nvPr/>
        </p:nvSpPr>
        <p:spPr>
          <a:xfrm>
            <a:off x="10750055" y="4948226"/>
            <a:ext cx="387597" cy="37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306168" y="4485214"/>
            <a:ext cx="387597" cy="37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19619" y="3813830"/>
            <a:ext cx="180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Emergency brake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1117838" y="5240649"/>
            <a:ext cx="466590" cy="128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616446" y="4180823"/>
            <a:ext cx="689722" cy="3755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9152763" y="5206032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13295-E836-4B55-8EF1-892D2A1C429B}"/>
              </a:ext>
            </a:extLst>
          </p:cNvPr>
          <p:cNvSpPr txBox="1"/>
          <p:nvPr/>
        </p:nvSpPr>
        <p:spPr>
          <a:xfrm>
            <a:off x="778879" y="5858651"/>
            <a:ext cx="776636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C00"/>
                </a:solidFill>
              </a:rPr>
              <a:t>Operator shall apply emergency brake any time operation is stopped.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70C0"/>
                </a:solidFill>
                <a:sym typeface="Wingdings" pitchFamily="2" charset="2"/>
              </a:rPr>
              <a:t>Do you ensured parking brake / emergency brake  are engaged?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70C0"/>
                </a:solidFill>
                <a:sym typeface="Wingdings" pitchFamily="2" charset="2"/>
              </a:rPr>
              <a:t>Do you ensure proper adjusting of floor saver in different scenarios?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70C0"/>
                </a:solidFill>
                <a:sym typeface="Wingdings" pitchFamily="2" charset="2"/>
              </a:rPr>
              <a:t>Do you ensure your operators have clear run-away procedure?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70C0"/>
                </a:solidFill>
                <a:sym typeface="Wingdings" pitchFamily="2" charset="2"/>
              </a:rPr>
              <a:t>Do you ensure unit manager is available at rig floor during BHA operation?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70C0"/>
                </a:solidFill>
              </a:rPr>
              <a:t>Do you ensure floor saver is set properly and tested at start of each shift?</a:t>
            </a:r>
          </a:p>
          <a:p>
            <a:pPr>
              <a:defRPr/>
            </a:pPr>
            <a:endParaRPr lang="en-US" sz="1600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50847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noProof="0" dirty="0">
                <a:solidFill>
                  <a:srgbClr val="4472C4"/>
                </a:solidFill>
                <a:latin typeface="Tahoma" pitchFamily="34" charset="0"/>
              </a:rPr>
              <a:t>15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-01-2022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Uncontrolled descend                 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NM.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P</a:t>
            </a:r>
            <a:endParaRPr lang="en-US" sz="1200" b="1" dirty="0">
              <a:solidFill>
                <a:srgbClr val="4472C4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92826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d51eac6-a7d5-47f5-a119-63d146adb13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182405-5E4A-420F-BBCB-40002B4EF04A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9778</TotalTime>
  <Words>605</Words>
  <Application>Microsoft Office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HiPo#05 Final Pack</dc:title>
  <dc:creator>nazar@umsoman.com</dc:creator>
  <cp:lastModifiedBy>Zakwani, Salim MSE36</cp:lastModifiedBy>
  <cp:revision>591</cp:revision>
  <dcterms:created xsi:type="dcterms:W3CDTF">2018-09-24T07:27:56Z</dcterms:created>
  <dcterms:modified xsi:type="dcterms:W3CDTF">2024-02-14T11:38:03Z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