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6670675" cy="98758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93898" autoAdjust="0"/>
  </p:normalViewPr>
  <p:slideViewPr>
    <p:cSldViewPr>
      <p:cViewPr varScale="1">
        <p:scale>
          <a:sx n="87" d="100"/>
          <a:sy n="87" d="100"/>
        </p:scale>
        <p:origin x="90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11"/>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779838" y="0"/>
            <a:ext cx="2890837"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868363" y="741363"/>
            <a:ext cx="4933950" cy="370205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691063"/>
            <a:ext cx="4892675" cy="4443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382125"/>
            <a:ext cx="2890838"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779838" y="9382125"/>
            <a:ext cx="2890837"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7298" y="990872"/>
            <a:ext cx="5795084" cy="4785926"/>
          </a:xfrm>
          <a:prstGeom prst="rect">
            <a:avLst/>
          </a:prstGeom>
          <a:noFill/>
          <a:ln w="19050">
            <a:noFill/>
            <a:miter lim="800000"/>
            <a:headEnd/>
            <a:tailEnd/>
          </a:ln>
        </p:spPr>
        <p:txBody>
          <a:bodyPr wrap="square">
            <a:spAutoFit/>
          </a:bodyPr>
          <a:lstStyle/>
          <a:p>
            <a:pPr marL="114300" indent="-114300">
              <a:defRPr/>
            </a:pPr>
            <a:r>
              <a:rPr lang="en-GB" sz="1200" b="1" dirty="0">
                <a:solidFill>
                  <a:srgbClr val="333399"/>
                </a:solidFill>
                <a:latin typeface="Tahoma" pitchFamily="34" charset="0"/>
              </a:rPr>
              <a:t>Date:</a:t>
            </a:r>
            <a:r>
              <a:rPr lang="en-US" sz="1200" b="1" dirty="0">
                <a:solidFill>
                  <a:srgbClr val="333399"/>
                </a:solidFill>
                <a:latin typeface="Tahoma" pitchFamily="34" charset="0"/>
              </a:rPr>
              <a:t>   24.01.2021                                   Incident title-HIPO#6</a:t>
            </a:r>
          </a:p>
          <a:p>
            <a:pPr marL="114300" indent="-114300">
              <a:defRPr/>
            </a:pPr>
            <a:endParaRPr lang="en-US" sz="1300" b="1" dirty="0">
              <a:solidFill>
                <a:srgbClr val="FF0000"/>
              </a:solidFill>
              <a:latin typeface="Tahoma" pitchFamily="34" charset="0"/>
            </a:endParaRPr>
          </a:p>
          <a:p>
            <a:pPr marL="114300" indent="-114300">
              <a:defRPr/>
            </a:pPr>
            <a:r>
              <a:rPr lang="en-US" sz="1600" b="1" dirty="0">
                <a:solidFill>
                  <a:srgbClr val="FF0000"/>
                </a:solidFill>
                <a:latin typeface="Tahoma" pitchFamily="34" charset="0"/>
              </a:rPr>
              <a:t>What happened?</a:t>
            </a:r>
          </a:p>
          <a:p>
            <a:pPr marL="114300" indent="-114300">
              <a:defRPr/>
            </a:pPr>
            <a:endParaRPr lang="en-US" sz="1600" dirty="0">
              <a:solidFill>
                <a:srgbClr val="FF0000"/>
              </a:solidFill>
              <a:latin typeface="Tahoma" pitchFamily="34" charset="0"/>
            </a:endParaRPr>
          </a:p>
          <a:p>
            <a:pPr algn="just"/>
            <a:r>
              <a:rPr lang="en-US" sz="1400" dirty="0">
                <a:latin typeface="+mj-lt"/>
                <a:cs typeface="Calibri" panose="020F0502020204030204" pitchFamily="34" charset="0"/>
              </a:rPr>
              <a:t>At around 13:30hrs, assistant cook heard fire alarm and immediately informed his roommate and  went out of the room to check the alarm source. He noticed some smoke and Immediately raised the alarm which was placed outside the kitchen and reported the situation to his supervisor. Mechanical permit holder rushed to the incident location and called PDO emergency number and the HSEA called ROP and the camp boss called electrician to shut off the power from main DB. </a:t>
            </a:r>
          </a:p>
          <a:p>
            <a:endParaRPr lang="en-US" sz="1400" dirty="0">
              <a:latin typeface="Calibri" panose="020F0502020204030204" pitchFamily="34" charset="0"/>
              <a:cs typeface="Calibri" panose="020F0502020204030204" pitchFamily="34" charset="0"/>
            </a:endParaRPr>
          </a:p>
          <a:p>
            <a:pPr marL="342900" indent="-342900" eaLnBrk="1" hangingPunct="1">
              <a:defRPr/>
            </a:pPr>
            <a:endParaRPr lang="en-US" sz="600" dirty="0">
              <a:solidFill>
                <a:srgbClr val="000000"/>
              </a:solidFill>
              <a:latin typeface="Arial" charset="0"/>
            </a:endParaRPr>
          </a:p>
          <a:p>
            <a:pPr marL="114300" indent="-114300">
              <a:defRPr/>
            </a:pPr>
            <a:r>
              <a:rPr lang="en-US" sz="1600" b="1" dirty="0">
                <a:solidFill>
                  <a:srgbClr val="333399"/>
                </a:solidFill>
                <a:latin typeface="Tahoma" pitchFamily="34" charset="0"/>
              </a:rPr>
              <a:t>Your learning from this incident..</a:t>
            </a:r>
          </a:p>
          <a:p>
            <a:pPr marL="114300" indent="-114300">
              <a:defRPr/>
            </a:pPr>
            <a:endParaRPr lang="en-US" sz="1600" b="1" dirty="0">
              <a:solidFill>
                <a:srgbClr val="333399"/>
              </a:solidFill>
              <a:latin typeface="Tahoma" pitchFamily="34" charset="0"/>
            </a:endParaRPr>
          </a:p>
          <a:p>
            <a:pPr marL="171450" indent="-285750" algn="just">
              <a:spcBef>
                <a:spcPts val="0"/>
              </a:spcBef>
              <a:buFont typeface="Arial" panose="020B0604020202020204" pitchFamily="34" charset="0"/>
              <a:buChar char="•"/>
              <a:defRPr/>
            </a:pPr>
            <a:r>
              <a:rPr lang="en-US" sz="1400" dirty="0">
                <a:latin typeface="+mj-lt"/>
                <a:cs typeface="Calibri" panose="020F0502020204030204" pitchFamily="34" charset="0"/>
              </a:rPr>
              <a:t>Always ensure the responsibilities are clear by your line manager.</a:t>
            </a:r>
          </a:p>
          <a:p>
            <a:pPr marL="171450" indent="-285750" algn="just">
              <a:spcBef>
                <a:spcPts val="0"/>
              </a:spcBef>
              <a:buFont typeface="Arial" panose="020B0604020202020204" pitchFamily="34" charset="0"/>
              <a:buChar char="•"/>
              <a:defRPr/>
            </a:pPr>
            <a:r>
              <a:rPr lang="en-US" sz="1400" dirty="0">
                <a:latin typeface="+mj-lt"/>
                <a:cs typeface="Calibri" panose="020F0502020204030204" pitchFamily="34" charset="0"/>
              </a:rPr>
              <a:t>Always ensure electrical connections and switches are inspected regularly.</a:t>
            </a:r>
          </a:p>
          <a:p>
            <a:pPr marL="171450" indent="-285750" algn="just">
              <a:spcBef>
                <a:spcPts val="0"/>
              </a:spcBef>
              <a:buFont typeface="Arial" panose="020B0604020202020204" pitchFamily="34" charset="0"/>
              <a:buChar char="•"/>
              <a:defRPr/>
            </a:pPr>
            <a:r>
              <a:rPr lang="en-US" sz="1400" dirty="0">
                <a:latin typeface="+mj-lt"/>
                <a:cs typeface="Calibri" panose="020F0502020204030204" pitchFamily="34" charset="0"/>
              </a:rPr>
              <a:t>Always ensure all hazards and controls are identified in Risk Assessment.</a:t>
            </a:r>
          </a:p>
          <a:p>
            <a:pPr marL="171450" indent="-285750" algn="just">
              <a:spcBef>
                <a:spcPts val="0"/>
              </a:spcBef>
              <a:buFont typeface="Arial" panose="020B0604020202020204" pitchFamily="34" charset="0"/>
              <a:buChar char="•"/>
              <a:defRPr/>
            </a:pPr>
            <a:r>
              <a:rPr lang="en-US" sz="1400" dirty="0">
                <a:latin typeface="+mj-lt"/>
                <a:cs typeface="Calibri" panose="020F0502020204030204" pitchFamily="34" charset="0"/>
              </a:rPr>
              <a:t>Always ensure electrical inspections are carried out regularly. </a:t>
            </a:r>
          </a:p>
          <a:p>
            <a:pPr marL="171450" indent="-285750" algn="just">
              <a:spcBef>
                <a:spcPts val="0"/>
              </a:spcBef>
              <a:buFont typeface="Arial" panose="020B0604020202020204" pitchFamily="34" charset="0"/>
              <a:buChar char="•"/>
              <a:defRPr/>
            </a:pPr>
            <a:r>
              <a:rPr lang="en-US" sz="1400" dirty="0">
                <a:latin typeface="+mj-lt"/>
                <a:cs typeface="Calibri" panose="020F0502020204030204" pitchFamily="34" charset="0"/>
              </a:rPr>
              <a:t>Always ensure compliance with SP 1232 &amp; 1277 requirements. </a:t>
            </a: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633102" y="5952280"/>
            <a:ext cx="5181600" cy="338554"/>
          </a:xfrm>
          <a:prstGeom prst="rect">
            <a:avLst/>
          </a:prstGeom>
          <a:solidFill>
            <a:schemeClr val="accent2"/>
          </a:solidFill>
          <a:ln w="9525">
            <a:noFill/>
            <a:miter lim="800000"/>
            <a:headEnd/>
            <a:tailEnd/>
          </a:ln>
        </p:spPr>
        <p:txBody>
          <a:bodyPr>
            <a:spAutoFit/>
          </a:bodyPr>
          <a:lstStyle/>
          <a:p>
            <a:pPr eaLnBrk="1" hangingPunct="1"/>
            <a:r>
              <a:rPr lang="en-US" sz="1600" b="1" dirty="0">
                <a:solidFill>
                  <a:srgbClr val="FFFF00"/>
                </a:solidFill>
                <a:latin typeface="Tahoma" pitchFamily="34" charset="0"/>
              </a:rPr>
              <a:t>Switch Off electrical appliances before you leave</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026" name="Picture 2" descr="Image result for switch off electrical appliances when not in use">
            <a:extLst>
              <a:ext uri="{FF2B5EF4-FFF2-40B4-BE49-F238E27FC236}">
                <a16:creationId xmlns:a16="http://schemas.microsoft.com/office/drawing/2014/main" id="{B9A4CE86-9913-4341-B605-97FCD59B0640}"/>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072876" y="3905989"/>
            <a:ext cx="2884698" cy="1873739"/>
          </a:xfrm>
          <a:prstGeom prst="rect">
            <a:avLst/>
          </a:prstGeom>
          <a:noFill/>
          <a:extLst>
            <a:ext uri="{909E8E84-426E-40DD-AFC4-6F175D3DCCD1}">
              <a14:hiddenFill xmlns:a14="http://schemas.microsoft.com/office/drawing/2010/main">
                <a:solidFill>
                  <a:srgbClr val="FFFFFF"/>
                </a:solidFill>
              </a14:hiddenFill>
            </a:ext>
          </a:extLst>
        </p:spPr>
      </p:pic>
      <p:sp>
        <p:nvSpPr>
          <p:cNvPr id="17" name="Freeform 132">
            <a:extLst>
              <a:ext uri="{FF2B5EF4-FFF2-40B4-BE49-F238E27FC236}">
                <a16:creationId xmlns:a16="http://schemas.microsoft.com/office/drawing/2014/main" id="{B05699C5-6F91-45BA-AAB9-1B9467E9DAD6}"/>
              </a:ext>
            </a:extLst>
          </p:cNvPr>
          <p:cNvSpPr>
            <a:spLocks/>
          </p:cNvSpPr>
          <p:nvPr/>
        </p:nvSpPr>
        <p:spPr bwMode="auto">
          <a:xfrm>
            <a:off x="8563596" y="5491805"/>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18" name="Picture 17">
            <a:extLst>
              <a:ext uri="{FF2B5EF4-FFF2-40B4-BE49-F238E27FC236}">
                <a16:creationId xmlns:a16="http://schemas.microsoft.com/office/drawing/2014/main" id="{6777E629-DD8D-4D71-9EED-3883F86FC38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19800" y="1247775"/>
            <a:ext cx="2895600" cy="2012949"/>
          </a:xfrm>
          <a:prstGeom prst="rect">
            <a:avLst/>
          </a:prstGeom>
        </p:spPr>
      </p:pic>
      <p:grpSp>
        <p:nvGrpSpPr>
          <p:cNvPr id="19" name="Group 131">
            <a:extLst>
              <a:ext uri="{FF2B5EF4-FFF2-40B4-BE49-F238E27FC236}">
                <a16:creationId xmlns:a16="http://schemas.microsoft.com/office/drawing/2014/main" id="{8283EA18-C020-47C4-89E8-5D2BDD835ADB}"/>
              </a:ext>
            </a:extLst>
          </p:cNvPr>
          <p:cNvGrpSpPr>
            <a:grpSpLocks/>
          </p:cNvGrpSpPr>
          <p:nvPr/>
        </p:nvGrpSpPr>
        <p:grpSpPr bwMode="auto">
          <a:xfrm>
            <a:off x="8623921" y="2952756"/>
            <a:ext cx="336550" cy="544513"/>
            <a:chOff x="3504" y="544"/>
            <a:chExt cx="2287" cy="1855"/>
          </a:xfrm>
        </p:grpSpPr>
        <p:sp>
          <p:nvSpPr>
            <p:cNvPr id="20" name="Line 129">
              <a:extLst>
                <a:ext uri="{FF2B5EF4-FFF2-40B4-BE49-F238E27FC236}">
                  <a16:creationId xmlns:a16="http://schemas.microsoft.com/office/drawing/2014/main" id="{4B732625-05EF-45F8-B18B-52049EBE97C1}"/>
                </a:ext>
              </a:extLst>
            </p:cNvPr>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1" name="Line 130">
              <a:extLst>
                <a:ext uri="{FF2B5EF4-FFF2-40B4-BE49-F238E27FC236}">
                  <a16:creationId xmlns:a16="http://schemas.microsoft.com/office/drawing/2014/main" id="{61997FE0-E8BB-4C8D-9D65-81C547AFC041}"/>
                </a:ext>
              </a:extLst>
            </p:cNvPr>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 name="TextBox 1">
            <a:extLst>
              <a:ext uri="{FF2B5EF4-FFF2-40B4-BE49-F238E27FC236}">
                <a16:creationId xmlns:a16="http://schemas.microsoft.com/office/drawing/2014/main" id="{F90400F3-5DBB-4ABB-8A67-96C2A0D1006F}"/>
              </a:ext>
            </a:extLst>
          </p:cNvPr>
          <p:cNvSpPr txBox="1"/>
          <p:nvPr/>
        </p:nvSpPr>
        <p:spPr>
          <a:xfrm>
            <a:off x="6030702" y="3297147"/>
            <a:ext cx="3552825" cy="276999"/>
          </a:xfrm>
          <a:prstGeom prst="rect">
            <a:avLst/>
          </a:prstGeom>
          <a:noFill/>
        </p:spPr>
        <p:txBody>
          <a:bodyPr wrap="square" rtlCol="0">
            <a:spAutoFit/>
          </a:bodyPr>
          <a:lstStyle/>
          <a:p>
            <a:r>
              <a:rPr lang="en-US" sz="1200" b="1" dirty="0"/>
              <a:t>Do not leave any electrical appliances on</a:t>
            </a:r>
            <a:r>
              <a:rPr lang="en-US" sz="1200"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4647426"/>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endParaRPr lang="en-US" sz="1600" dirty="0">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camp audit conducted effectively?</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HEMP/Risk Assessment reviewed and updated regular basis?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roles and responsibilities are clear and communicated to all employees?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electrical safety checks and certificates of conformity are carried out regularly? </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emergency drills and (fire drill) are conducted  on regular basis effectively?</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regular inspections and fire checks are carried out by competent person?</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your camp is build as per SP 1277 &amp; 1232  and civil defense legal requirements? </a:t>
            </a: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52400" y="960120"/>
            <a:ext cx="6781800"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24.01.2021                                                 Incident title: HIPO#6</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anguage xmlns="4880e4f8-4b7d-4bdd-91e3-e10d47036eca">English</Language>
    <DocId xmlns="4880e4f8-4b7d-4bdd-91e3-e10d47036eca">92685</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C44741-5D09-45E2-97D3-AED7E1211C25}"/>
</file>

<file path=customXml/itemProps2.xml><?xml version="1.0" encoding="utf-8"?>
<ds:datastoreItem xmlns:ds="http://schemas.openxmlformats.org/officeDocument/2006/customXml" ds:itemID="{417CDCFD-C2C6-4ECC-85D9-E8AEE3BFF834}">
  <ds:schemaRefs>
    <ds:schemaRef ds:uri="http://purl.org/dc/terms/"/>
    <ds:schemaRef ds:uri="http://schemas.openxmlformats.org/package/2006/metadata/core-properties"/>
    <ds:schemaRef ds:uri="http://purl.org/dc/elements/1.1/"/>
    <ds:schemaRef ds:uri="http://schemas.microsoft.com/office/2006/documentManagement/types"/>
    <ds:schemaRef ds:uri="http://schemas.microsoft.com/office/2006/metadata/properties"/>
    <ds:schemaRef ds:uri="http://purl.org/dc/dcmitype/"/>
    <ds:schemaRef ds:uri="http://www.w3.org/XML/1998/namespace"/>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ACF46C6F-070D-40A4-B21F-D63FE5060A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10738</TotalTime>
  <Words>538</Words>
  <Application>Microsoft Office PowerPoint</Application>
  <PresentationFormat>On-screen Show (4:3)</PresentationFormat>
  <Paragraphs>58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HiPo#06 AHPS Final Post DPIRC</dc:title>
  <dc:creator>MU93647</dc:creator>
  <cp:lastModifiedBy>Balushi, Sumaiya MSE36</cp:lastModifiedBy>
  <cp:revision>622</cp:revision>
  <dcterms:created xsi:type="dcterms:W3CDTF">2001-05-03T06:07:08Z</dcterms:created>
  <dcterms:modified xsi:type="dcterms:W3CDTF">2022-07-26T03:51:53Z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