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81" r:id="rId5"/>
    <p:sldId id="365"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Hinai, Faisal UWOHN1" initials="HFU" lastIdx="3" clrIdx="1">
    <p:extLst>
      <p:ext uri="{19B8F6BF-5375-455C-9EA6-DF929625EA0E}">
        <p15:presenceInfo xmlns:p15="http://schemas.microsoft.com/office/powerpoint/2012/main" userId="S::Faisal.FH.Hinai@pdo.co.om::46e2613d-88de-40eb-8586-99df2d698c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249" autoAdjust="0"/>
  </p:normalViewPr>
  <p:slideViewPr>
    <p:cSldViewPr snapToGrid="0" snapToObjects="1">
      <p:cViewPr varScale="1">
        <p:scale>
          <a:sx n="67" d="100"/>
          <a:sy n="67" d="100"/>
        </p:scale>
        <p:origin x="620"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22/02/2024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22/02/2024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4841550" cy="498055"/>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306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405816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22/02/2024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22/02/2024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22/02/2024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22/02/2024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22/02/2024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22/02/2024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22/02/2024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22/02/2024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22/02/2024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22/02/2024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22/02/2024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22/02/2024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575268" y="1505411"/>
            <a:ext cx="8305408" cy="4755148"/>
          </a:xfrm>
          <a:prstGeom prst="rect">
            <a:avLst/>
          </a:prstGeom>
          <a:noFill/>
          <a:ln w="349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On 12</a:t>
            </a:r>
            <a:r>
              <a:rPr kumimoji="0" lang="en-US" sz="1200" b="0" i="0" u="none" strike="noStrike" kern="1200" cap="none" spc="0" normalizeH="0" baseline="30000" noProof="0" dirty="0">
                <a:ln>
                  <a:noFill/>
                </a:ln>
                <a:solidFill>
                  <a:prstClr val="black"/>
                </a:solidFill>
                <a:effectLst/>
                <a:uLnTx/>
                <a:uFillTx/>
                <a:latin typeface="Calibri"/>
                <a:ea typeface="+mn-ea"/>
                <a:cs typeface="+mn-cs"/>
              </a:rPr>
              <a:t>th</a:t>
            </a:r>
            <a:r>
              <a:rPr kumimoji="0" lang="en-US" sz="1200" b="0" i="0" u="none" strike="noStrike" kern="1200" cap="none" spc="0" normalizeH="0" baseline="0" noProof="0" dirty="0">
                <a:ln>
                  <a:noFill/>
                </a:ln>
                <a:solidFill>
                  <a:prstClr val="black"/>
                </a:solidFill>
                <a:effectLst/>
                <a:uLnTx/>
                <a:uFillTx/>
                <a:latin typeface="Calibri"/>
                <a:ea typeface="+mn-ea"/>
                <a:cs typeface="+mn-cs"/>
              </a:rPr>
              <a:t> February 2023 at 22:30 hours, operation was shifting completion barriers by Hadco slick line. While preparing for fifth slick line run and while attempting to connect  the lubricator to slick line BOP stack, suddenly the complete slick line BOP tilted toward V-door side. This has resulted in disconnection of 2”3/8 NU coupling and causing the complete slickline BOP to drop from rig floor and to rest on V-door frame from a height of 3m. At the same time, the slickline wire got parted resulting in the fall of slickline tool which penetrated through driller cabin top roof window. No injury was reported and minor equipment damage</a:t>
            </a:r>
            <a:r>
              <a:rPr kumimoji="0" lang="en-US" sz="11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happened/Findings:</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TBT,PTW and generic JSA in place but without task-based risk assessment for the lubricator lift</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SL BOP was pulled sideways with 1,000lbs  unintended tension on the slickline during the lubricator lifting because SL Operator did not follow SOP to slack the wire before the lift</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BOP assembly subsequently got disconnected from the threaded 2 3/8” tubing end due to the sideways wire tension </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BOP fell to the V-door and the slickline tool dropped from the lubricator, landing on the roof of the driller cabin</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SL Operator was not focused on his job, taking a meal break inside cabin while lifting was in progress</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Slickline assistant who was on the BOP work platform at the time of incident was saved by the safety harness from falling from height</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No further harm due to well managed No-Go zone with rigid barriers </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Driller &amp; AD were in driller’s cabin at the time of incident</a:t>
            </a: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400" b="0" i="0" u="none" strike="noStrike" kern="1200" cap="none" spc="0" normalizeH="0" baseline="0" noProof="0" dirty="0">
                <a:ln>
                  <a:noFill/>
                </a:ln>
                <a:effectLst/>
                <a:uLnTx/>
                <a:uFillTx/>
                <a:latin typeface="Calibri"/>
                <a:ea typeface="+mn-ea"/>
                <a:cs typeface="+mn-cs"/>
              </a:rPr>
              <a:t>Always use the correct size/capacity of equipment.</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effectLst/>
                <a:uLnTx/>
                <a:uFillTx/>
                <a:latin typeface="Calibri"/>
                <a:ea typeface="+mn-ea"/>
                <a:cs typeface="+mn-cs"/>
              </a:rPr>
              <a:t>Always stay away from the line of fire.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effectLst/>
                <a:uLnTx/>
                <a:uFillTx/>
                <a:latin typeface="Calibri"/>
                <a:ea typeface="+mn-ea"/>
                <a:cs typeface="+mn-cs"/>
              </a:rPr>
              <a:t>Always follow SOP and maintain focus on the job at hand.</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effectLst/>
                <a:uLnTx/>
                <a:uFillTx/>
                <a:latin typeface="Calibri"/>
                <a:ea typeface="+mn-ea"/>
                <a:cs typeface="+mn-cs"/>
              </a:rPr>
              <a:t>Always execute SWA for any unsafe act or unsafe condition.</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282522" y="589760"/>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ahoma" pitchFamily="34" charset="0"/>
                <a:ea typeface="+mn-ea"/>
                <a:cs typeface="+mn-cs"/>
              </a:rPr>
              <a:t>       Date: </a:t>
            </a:r>
            <a:r>
              <a:rPr kumimoji="0" lang="en-GB" sz="1100" b="1" i="0" u="none" strike="noStrike" kern="1200" cap="none" spc="0" normalizeH="0" baseline="0" noProof="0" dirty="0">
                <a:ln>
                  <a:noFill/>
                </a:ln>
                <a:solidFill>
                  <a:srgbClr val="4472C4"/>
                </a:solidFill>
                <a:effectLst/>
                <a:uLnTx/>
                <a:uFillTx/>
                <a:latin typeface="Tahoma" pitchFamily="34" charset="0"/>
                <a:ea typeface="+mn-ea"/>
                <a:cs typeface="+mn-cs"/>
              </a:rPr>
              <a:t>12.02.2023</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100" b="1" i="0" u="none" strike="noStrike" kern="1200" cap="none" spc="0" normalizeH="0" baseline="0" noProof="0" dirty="0" err="1">
                <a:ln>
                  <a:noFill/>
                </a:ln>
                <a:solidFill>
                  <a:srgbClr val="4472C4"/>
                </a:solidFill>
                <a:effectLst/>
                <a:uLnTx/>
                <a:uFillTx/>
                <a:latin typeface="Tahoma" pitchFamily="34" charset="0"/>
                <a:ea typeface="+mn-ea"/>
                <a:cs typeface="+mn-cs"/>
              </a:rPr>
              <a:t>HiPo</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a:t>
            </a:r>
            <a:r>
              <a:rPr kumimoji="0" lang="en-US" sz="11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06</a:t>
            </a:r>
            <a:r>
              <a:rPr kumimoji="0" lang="en-US" sz="11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1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100" b="1" i="0" u="none" strike="noStrike" kern="1200" cap="none" spc="0" normalizeH="0" baseline="0" noProof="0" dirty="0">
                <a:ln>
                  <a:noFill/>
                </a:ln>
                <a:solidFill>
                  <a:srgbClr val="0070C0"/>
                </a:solidFill>
                <a:effectLst/>
                <a:uLnTx/>
                <a:uFillTx/>
                <a:latin typeface="Tahoma" pitchFamily="34" charset="0"/>
                <a:ea typeface="+mn-ea"/>
                <a:cs typeface="+mn-cs"/>
              </a:rPr>
              <a:t>LOF/</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Drops</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C4P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Activity</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0070C0"/>
                </a:solidFill>
                <a:latin typeface="Tahoma" pitchFamily="34" charset="0"/>
              </a:rPr>
              <a:t>Slickline </a:t>
            </a:r>
            <a:endPar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8386374"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a:t>
            </a: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Rigs &amp; Hoists – Slick line contractors</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4472C4"/>
              </a:solidFill>
              <a:effectLst/>
              <a:uLnTx/>
              <a:uFillTx/>
              <a:latin typeface="Tahoma" pitchFamily="34" charset="0"/>
              <a:ea typeface="+mj-ea"/>
              <a:cs typeface="+mj-cs"/>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456853"/>
            <a:ext cx="8131822" cy="3139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Calibri"/>
                <a:ea typeface="+mn-ea"/>
                <a:cs typeface="+mn-cs"/>
              </a:rPr>
              <a:t>Always stay away from the line of fire and stay focused on the job at hand.</a:t>
            </a:r>
          </a:p>
        </p:txBody>
      </p:sp>
      <p:pic>
        <p:nvPicPr>
          <p:cNvPr id="10" name="Picture 9"/>
          <p:cNvPicPr>
            <a:picLocks noChangeAspect="1"/>
          </p:cNvPicPr>
          <p:nvPr/>
        </p:nvPicPr>
        <p:blipFill>
          <a:blip r:embed="rId3"/>
          <a:stretch>
            <a:fillRect/>
          </a:stretch>
        </p:blipFill>
        <p:spPr>
          <a:xfrm>
            <a:off x="8650532" y="998135"/>
            <a:ext cx="411852" cy="596102"/>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5968" y="5682755"/>
            <a:ext cx="829128" cy="762066"/>
          </a:xfrm>
          <a:prstGeom prst="rect">
            <a:avLst/>
          </a:prstGeom>
        </p:spPr>
      </p:pic>
      <p:pic>
        <p:nvPicPr>
          <p:cNvPr id="3" name="Picture 2">
            <a:extLst>
              <a:ext uri="{FF2B5EF4-FFF2-40B4-BE49-F238E27FC236}">
                <a16:creationId xmlns:a16="http://schemas.microsoft.com/office/drawing/2014/main" id="{6027332B-A373-1D52-FF6C-516A54DDC5FE}"/>
              </a:ext>
            </a:extLst>
          </p:cNvPr>
          <p:cNvPicPr>
            <a:picLocks noChangeAspect="1"/>
          </p:cNvPicPr>
          <p:nvPr/>
        </p:nvPicPr>
        <p:blipFill>
          <a:blip r:embed="rId5">
            <a:alphaModFix/>
          </a:blip>
          <a:stretch>
            <a:fillRect/>
          </a:stretch>
        </p:blipFill>
        <p:spPr>
          <a:xfrm>
            <a:off x="9233684" y="1383252"/>
            <a:ext cx="2786321" cy="2210075"/>
          </a:xfrm>
          <a:prstGeom prst="rect">
            <a:avLst/>
          </a:prstGeom>
        </p:spPr>
      </p:pic>
      <p:pic>
        <p:nvPicPr>
          <p:cNvPr id="6" name="Picture 5">
            <a:extLst>
              <a:ext uri="{FF2B5EF4-FFF2-40B4-BE49-F238E27FC236}">
                <a16:creationId xmlns:a16="http://schemas.microsoft.com/office/drawing/2014/main" id="{CA189975-CDE9-2842-E96A-1F60792CE370}"/>
              </a:ext>
            </a:extLst>
          </p:cNvPr>
          <p:cNvPicPr>
            <a:picLocks noChangeAspect="1"/>
          </p:cNvPicPr>
          <p:nvPr/>
        </p:nvPicPr>
        <p:blipFill>
          <a:blip r:embed="rId6"/>
          <a:stretch>
            <a:fillRect/>
          </a:stretch>
        </p:blipFill>
        <p:spPr>
          <a:xfrm>
            <a:off x="9246804" y="3551348"/>
            <a:ext cx="2773201" cy="2416823"/>
          </a:xfrm>
          <a:prstGeom prst="rect">
            <a:avLst/>
          </a:prstGeom>
        </p:spPr>
      </p:pic>
      <p:sp>
        <p:nvSpPr>
          <p:cNvPr id="7" name="Rectangle 6">
            <a:extLst>
              <a:ext uri="{FF2B5EF4-FFF2-40B4-BE49-F238E27FC236}">
                <a16:creationId xmlns:a16="http://schemas.microsoft.com/office/drawing/2014/main" id="{6A18D33E-A8B6-EA52-C189-DF7F9D3CA6BB}"/>
              </a:ext>
            </a:extLst>
          </p:cNvPr>
          <p:cNvSpPr/>
          <p:nvPr/>
        </p:nvSpPr>
        <p:spPr>
          <a:xfrm>
            <a:off x="9008283" y="6168470"/>
            <a:ext cx="1595549" cy="55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14D08D24-FC17-4E7F-41B9-954E01455354}"/>
              </a:ext>
            </a:extLst>
          </p:cNvPr>
          <p:cNvSpPr/>
          <p:nvPr/>
        </p:nvSpPr>
        <p:spPr>
          <a:xfrm>
            <a:off x="9062384" y="5682755"/>
            <a:ext cx="1723156" cy="484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Safe Condition </a:t>
            </a:r>
            <a:endParaRPr kumimoji="0" lang="en-A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Rounded Corners 18">
            <a:extLst>
              <a:ext uri="{FF2B5EF4-FFF2-40B4-BE49-F238E27FC236}">
                <a16:creationId xmlns:a16="http://schemas.microsoft.com/office/drawing/2014/main" id="{31028B44-9351-0B36-06F6-B022B1A11425}"/>
              </a:ext>
            </a:extLst>
          </p:cNvPr>
          <p:cNvSpPr/>
          <p:nvPr/>
        </p:nvSpPr>
        <p:spPr>
          <a:xfrm>
            <a:off x="9007093" y="886737"/>
            <a:ext cx="1873343" cy="430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Unsafe Condition</a:t>
            </a:r>
            <a:endParaRPr kumimoji="0" lang="en-AE"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4096843-75F0-3927-D528-5DF12C9E2CEA}"/>
              </a:ext>
            </a:extLst>
          </p:cNvPr>
          <p:cNvPicPr>
            <a:picLocks noChangeAspect="1"/>
          </p:cNvPicPr>
          <p:nvPr/>
        </p:nvPicPr>
        <p:blipFill>
          <a:blip r:embed="rId7"/>
          <a:stretch>
            <a:fillRect/>
          </a:stretch>
        </p:blipFill>
        <p:spPr>
          <a:xfrm>
            <a:off x="10764885" y="1402656"/>
            <a:ext cx="1255120" cy="1085633"/>
          </a:xfrm>
          <a:prstGeom prst="rect">
            <a:avLst/>
          </a:prstGeom>
          <a:ln w="57150">
            <a:solidFill>
              <a:srgbClr val="FF0000"/>
            </a:solidFill>
          </a:ln>
        </p:spPr>
      </p:pic>
      <p:cxnSp>
        <p:nvCxnSpPr>
          <p:cNvPr id="12" name="Straight Arrow Connector 11">
            <a:extLst>
              <a:ext uri="{FF2B5EF4-FFF2-40B4-BE49-F238E27FC236}">
                <a16:creationId xmlns:a16="http://schemas.microsoft.com/office/drawing/2014/main" id="{9DAABE86-8163-AD8A-4E81-1D768DCCFF77}"/>
              </a:ext>
            </a:extLst>
          </p:cNvPr>
          <p:cNvCxnSpPr/>
          <p:nvPr/>
        </p:nvCxnSpPr>
        <p:spPr>
          <a:xfrm>
            <a:off x="9473184" y="2816352"/>
            <a:ext cx="512064" cy="28346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65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357637" y="-6892"/>
            <a:ext cx="11775639"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2754600"/>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00FF"/>
                </a:solidFill>
                <a:latin typeface="Calibri" panose="020F0502020204030204" pitchFamily="34" charset="0"/>
                <a:sym typeface="Wingdings" pitchFamily="2" charset="2"/>
              </a:rPr>
              <a:t>Do you ensure that site team</a:t>
            </a:r>
            <a:r>
              <a:rPr lang="en-US" sz="1600" dirty="0">
                <a:solidFill>
                  <a:srgbClr val="0000FF"/>
                </a:solidFill>
              </a:rPr>
              <a:t> adhere to zone management procedure </a:t>
            </a:r>
          </a:p>
          <a:p>
            <a:pPr marL="342900" indent="-342900">
              <a:buFont typeface="+mj-lt"/>
              <a:buAutoNum type="arabicPeriod"/>
              <a:defRPr/>
            </a:pPr>
            <a:r>
              <a:rPr lang="en-US" sz="1600" dirty="0">
                <a:solidFill>
                  <a:srgbClr val="0000FF"/>
                </a:solidFill>
                <a:latin typeface="Calibri" panose="020F0502020204030204" pitchFamily="34" charset="0"/>
                <a:sym typeface="Wingdings" pitchFamily="2" charset="2"/>
              </a:rPr>
              <a:t>Do you ensure that your SOP and JSA cover all hazards and risks related to operation ? </a:t>
            </a:r>
          </a:p>
          <a:p>
            <a:pPr marL="342900" indent="-342900">
              <a:buFont typeface="+mj-lt"/>
              <a:buAutoNum type="arabicPeriod"/>
              <a:defRPr/>
            </a:pPr>
            <a:r>
              <a:rPr lang="en-US" sz="1600" dirty="0">
                <a:solidFill>
                  <a:srgbClr val="0000FF"/>
                </a:solidFill>
                <a:latin typeface="Calibri" panose="020F0502020204030204" pitchFamily="34" charset="0"/>
                <a:sym typeface="Wingdings" pitchFamily="2" charset="2"/>
              </a:rPr>
              <a:t>Do you ensure that enough controls are in place prior to perform any critical task? </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9" name="Rectangle 8">
            <a:extLst>
              <a:ext uri="{FF2B5EF4-FFF2-40B4-BE49-F238E27FC236}">
                <a16:creationId xmlns:a16="http://schemas.microsoft.com/office/drawing/2014/main" id="{C89B382E-EDE2-4561-AEAA-6BB4346CEF56}"/>
              </a:ext>
            </a:extLst>
          </p:cNvPr>
          <p:cNvSpPr>
            <a:spLocks noChangeArrowheads="1"/>
          </p:cNvSpPr>
          <p:nvPr/>
        </p:nvSpPr>
        <p:spPr bwMode="auto">
          <a:xfrm>
            <a:off x="282522" y="589760"/>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ahoma" pitchFamily="34" charset="0"/>
                <a:ea typeface="+mn-ea"/>
                <a:cs typeface="+mn-cs"/>
              </a:rPr>
              <a:t>       Date: </a:t>
            </a:r>
            <a:r>
              <a:rPr kumimoji="0" lang="en-GB" sz="1100" b="1" i="0" u="none" strike="noStrike" kern="1200" cap="none" spc="0" normalizeH="0" baseline="0" noProof="0" dirty="0">
                <a:ln>
                  <a:noFill/>
                </a:ln>
                <a:solidFill>
                  <a:srgbClr val="4472C4"/>
                </a:solidFill>
                <a:effectLst/>
                <a:uLnTx/>
                <a:uFillTx/>
                <a:latin typeface="Tahoma" pitchFamily="34" charset="0"/>
                <a:ea typeface="+mn-ea"/>
                <a:cs typeface="+mn-cs"/>
              </a:rPr>
              <a:t>12.02.2023</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100" b="1" i="0" u="none" strike="noStrike" kern="1200" cap="none" spc="0" normalizeH="0" baseline="0" noProof="0" dirty="0" err="1">
                <a:ln>
                  <a:noFill/>
                </a:ln>
                <a:solidFill>
                  <a:srgbClr val="4472C4"/>
                </a:solidFill>
                <a:effectLst/>
                <a:uLnTx/>
                <a:uFillTx/>
                <a:latin typeface="Tahoma" pitchFamily="34" charset="0"/>
                <a:ea typeface="+mn-ea"/>
                <a:cs typeface="+mn-cs"/>
              </a:rPr>
              <a:t>HiPo</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a:t>
            </a:r>
            <a:r>
              <a:rPr kumimoji="0" lang="en-US" sz="11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06</a:t>
            </a:r>
            <a:r>
              <a:rPr kumimoji="0" lang="en-US" sz="11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1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100" b="1" i="0" u="none" strike="noStrike" kern="1200" cap="none" spc="0" normalizeH="0" baseline="0" noProof="0" dirty="0">
                <a:ln>
                  <a:noFill/>
                </a:ln>
                <a:solidFill>
                  <a:srgbClr val="0070C0"/>
                </a:solidFill>
                <a:effectLst/>
                <a:uLnTx/>
                <a:uFillTx/>
                <a:latin typeface="Tahoma" pitchFamily="34" charset="0"/>
                <a:ea typeface="+mn-ea"/>
                <a:cs typeface="+mn-cs"/>
              </a:rPr>
              <a:t>LOF/</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Drops</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C4P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Activity</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100" b="1" dirty="0">
                <a:solidFill>
                  <a:srgbClr val="0070C0"/>
                </a:solidFill>
                <a:latin typeface="Tahoma" pitchFamily="34" charset="0"/>
              </a:rPr>
              <a:t>Slickline </a:t>
            </a:r>
          </a:p>
        </p:txBody>
      </p:sp>
    </p:spTree>
    <p:extLst>
      <p:ext uri="{BB962C8B-B14F-4D97-AF65-F5344CB8AC3E}">
        <p14:creationId xmlns:p14="http://schemas.microsoft.com/office/powerpoint/2010/main" val="2200659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92856</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E71D46CB-B8ED-42D1-8F63-BE83270AA3EA}"/>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d51eac6-a7d5-47f5-a119-63d146adb13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TM02892315[[fn=Wisp]]</Template>
  <TotalTime>10782</TotalTime>
  <Words>741</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Tahoma</vt:lpstr>
      <vt:lpstr>Times New Roman</vt:lpstr>
      <vt:lpstr>Wingdings</vt:lpstr>
      <vt:lpstr>Office Theme</vt:lpstr>
      <vt:lpstr>PowerPoint Presentation</vt:lpstr>
      <vt:lpstr>   Management self audit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HiPo#06 BOP disconnected and Dropped while NU PIM 1150228</dc:title>
  <dc:creator>nazar@umsoman.com</dc:creator>
  <cp:lastModifiedBy>Zakwani, Salim MSE36</cp:lastModifiedBy>
  <cp:revision>628</cp:revision>
  <cp:lastPrinted>2023-03-16T08:50:39Z</cp:lastPrinted>
  <dcterms:created xsi:type="dcterms:W3CDTF">2018-09-24T07:27:56Z</dcterms:created>
  <dcterms:modified xsi:type="dcterms:W3CDTF">2024-02-22T04:13:23Z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