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4"/>
  </p:sldMasterIdLst>
  <p:notesMasterIdLst>
    <p:notesMasterId r:id="rId7"/>
  </p:notesMasterIdLst>
  <p:handoutMasterIdLst>
    <p:handoutMasterId r:id="rId8"/>
  </p:handoutMasterIdLst>
  <p:sldIdLst>
    <p:sldId id="310" r:id="rId5"/>
    <p:sldId id="275" r:id="rId6"/>
  </p:sldIdLst>
  <p:sldSz cx="9144000" cy="6858000" type="screen4x3"/>
  <p:notesSz cx="6670675" cy="9875838"/>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11">
          <p15:clr>
            <a:srgbClr val="A4A3A4"/>
          </p15:clr>
        </p15:guide>
        <p15:guide id="2" pos="210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sroori, Ahmed MSE31" initials="MAM" lastIdx="2" clrIdx="0">
    <p:extLst>
      <p:ext uri="{19B8F6BF-5375-455C-9EA6-DF929625EA0E}">
        <p15:presenceInfo xmlns:p15="http://schemas.microsoft.com/office/powerpoint/2012/main" userId="S::Ahmed.Masroori@pdo.co.om::4427bace-79f4-43ea-b07d-3a919beb889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5DD5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249" autoAdjust="0"/>
  </p:normalViewPr>
  <p:slideViewPr>
    <p:cSldViewPr>
      <p:cViewPr varScale="1">
        <p:scale>
          <a:sx n="93" d="100"/>
          <a:sy n="93" d="100"/>
        </p:scale>
        <p:origin x="90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8" d="100"/>
          <a:sy n="88" d="100"/>
        </p:scale>
        <p:origin x="-3870" y="-108"/>
      </p:cViewPr>
      <p:guideLst>
        <p:guide orient="horz" pos="3111"/>
        <p:guide pos="210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890838"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9219" name="Rectangle 3"/>
          <p:cNvSpPr>
            <a:spLocks noGrp="1" noChangeArrowheads="1"/>
          </p:cNvSpPr>
          <p:nvPr>
            <p:ph type="dt" sz="quarter" idx="1"/>
          </p:nvPr>
        </p:nvSpPr>
        <p:spPr bwMode="auto">
          <a:xfrm>
            <a:off x="3779838" y="0"/>
            <a:ext cx="2890837"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9220" name="Rectangle 4"/>
          <p:cNvSpPr>
            <a:spLocks noGrp="1" noChangeArrowheads="1"/>
          </p:cNvSpPr>
          <p:nvPr>
            <p:ph type="ftr" sz="quarter" idx="2"/>
          </p:nvPr>
        </p:nvSpPr>
        <p:spPr bwMode="auto">
          <a:xfrm>
            <a:off x="0" y="9382125"/>
            <a:ext cx="2890838" cy="4937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9221" name="Rectangle 5"/>
          <p:cNvSpPr>
            <a:spLocks noGrp="1" noChangeArrowheads="1"/>
          </p:cNvSpPr>
          <p:nvPr>
            <p:ph type="sldNum" sz="quarter" idx="3"/>
          </p:nvPr>
        </p:nvSpPr>
        <p:spPr bwMode="auto">
          <a:xfrm>
            <a:off x="3779838" y="9382125"/>
            <a:ext cx="2890837" cy="4937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5B55AA87-4B92-460C-977B-0D3A2F64F625}" type="slidenum">
              <a:rPr lang="en-US"/>
              <a:pPr>
                <a:defRPr/>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890838"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8195" name="Rectangle 3"/>
          <p:cNvSpPr>
            <a:spLocks noGrp="1" noChangeArrowheads="1"/>
          </p:cNvSpPr>
          <p:nvPr>
            <p:ph type="dt" idx="1"/>
          </p:nvPr>
        </p:nvSpPr>
        <p:spPr bwMode="auto">
          <a:xfrm>
            <a:off x="3779838" y="0"/>
            <a:ext cx="2890837"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32772" name="Rectangle 4"/>
          <p:cNvSpPr>
            <a:spLocks noGrp="1" noRot="1" noChangeAspect="1" noChangeArrowheads="1" noTextEdit="1"/>
          </p:cNvSpPr>
          <p:nvPr>
            <p:ph type="sldImg" idx="2"/>
          </p:nvPr>
        </p:nvSpPr>
        <p:spPr bwMode="auto">
          <a:xfrm>
            <a:off x="868363" y="741363"/>
            <a:ext cx="4933950" cy="3702050"/>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889000" y="4691063"/>
            <a:ext cx="4892675" cy="44434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198" name="Rectangle 6"/>
          <p:cNvSpPr>
            <a:spLocks noGrp="1" noChangeArrowheads="1"/>
          </p:cNvSpPr>
          <p:nvPr>
            <p:ph type="ftr" sz="quarter" idx="4"/>
          </p:nvPr>
        </p:nvSpPr>
        <p:spPr bwMode="auto">
          <a:xfrm>
            <a:off x="0" y="9382125"/>
            <a:ext cx="2890838" cy="4937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8199" name="Rectangle 7"/>
          <p:cNvSpPr>
            <a:spLocks noGrp="1" noChangeArrowheads="1"/>
          </p:cNvSpPr>
          <p:nvPr>
            <p:ph type="sldNum" sz="quarter" idx="5"/>
          </p:nvPr>
        </p:nvSpPr>
        <p:spPr bwMode="auto">
          <a:xfrm>
            <a:off x="3779838" y="9382125"/>
            <a:ext cx="2890837" cy="4937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77F9EFC2-B0DD-4BF2-8694-068D2DFD785E}"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r>
              <a:rPr lang="en-US" dirty="0"/>
              <a:t>Ensure all dates and titles are input </a:t>
            </a:r>
          </a:p>
          <a:p>
            <a:endParaRPr lang="en-US" dirty="0"/>
          </a:p>
          <a:p>
            <a:r>
              <a:rPr lang="en-US" dirty="0"/>
              <a:t>A short description should be provided without mentioning names of contractors or</a:t>
            </a:r>
            <a:r>
              <a:rPr lang="en-US" baseline="0" dirty="0"/>
              <a:t> individuals.  You should include, what happened, to who (by job title) and what injuries this resulted in.  Nothing more!</a:t>
            </a:r>
          </a:p>
          <a:p>
            <a:endParaRPr lang="en-US" baseline="0" dirty="0"/>
          </a:p>
          <a:p>
            <a:r>
              <a:rPr lang="en-US" baseline="0" dirty="0"/>
              <a:t>Four to five bullet points highlighting the main findings from the investigation.  Remember the target audience is the front line staff so this should be written in simple terms in a way that everyone can understand.</a:t>
            </a:r>
          </a:p>
          <a:p>
            <a:endParaRPr lang="en-US" baseline="0" dirty="0"/>
          </a:p>
          <a:p>
            <a:r>
              <a:rPr lang="en-US" baseline="0" dirty="0"/>
              <a:t>The strap line should be the main point you want to get across</a:t>
            </a:r>
          </a:p>
          <a:p>
            <a:endParaRPr lang="en-US" baseline="0" dirty="0"/>
          </a:p>
          <a:p>
            <a:r>
              <a:rPr lang="en-US" baseline="0" dirty="0"/>
              <a:t>The images should be self explanatory, what went wrong (if you create a reconstruction please ensure you do not put people at risk) and below how it should be done.   </a:t>
            </a:r>
            <a:endParaRPr lang="en-US" dirty="0"/>
          </a:p>
        </p:txBody>
      </p:sp>
      <p:sp>
        <p:nvSpPr>
          <p:cNvPr id="51204" name="Slide Number Placeholder 3"/>
          <p:cNvSpPr>
            <a:spLocks noGrp="1"/>
          </p:cNvSpPr>
          <p:nvPr>
            <p:ph type="sldNum" sz="quarter" idx="5"/>
          </p:nvPr>
        </p:nvSpPr>
        <p:spPr>
          <a:noFill/>
        </p:spPr>
        <p:txBody>
          <a:bodyPr/>
          <a:lstStyle/>
          <a:p>
            <a:fld id="{D5138CA7-92E6-41FD-A1B7-5ABDE6F17714}" type="slidenum">
              <a:rPr lang="en-US" smtClean="0"/>
              <a:pPr/>
              <a:t>1</a:t>
            </a:fld>
            <a:endParaRPr lang="en-US"/>
          </a:p>
        </p:txBody>
      </p:sp>
    </p:spTree>
    <p:extLst>
      <p:ext uri="{BB962C8B-B14F-4D97-AF65-F5344CB8AC3E}">
        <p14:creationId xmlns:p14="http://schemas.microsoft.com/office/powerpoint/2010/main" val="10102672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Ensure all dates and titles are input </a:t>
            </a:r>
          </a:p>
          <a:p>
            <a:endParaRPr lang="en-US" dirty="0">
              <a:solidFill>
                <a:srgbClr val="0033CC"/>
              </a:solidFill>
              <a:latin typeface="Arial" charset="0"/>
              <a:cs typeface="Arial" charset="0"/>
              <a:sym typeface="Wingdings" pitchFamily="2" charset="2"/>
            </a:endParaRPr>
          </a:p>
          <a:p>
            <a:r>
              <a:rPr lang="en-US" dirty="0">
                <a:solidFill>
                  <a:srgbClr val="0033CC"/>
                </a:solidFill>
                <a:latin typeface="Arial" charset="0"/>
                <a:cs typeface="Arial" charset="0"/>
                <a:sym typeface="Wingdings" pitchFamily="2" charset="2"/>
              </a:rPr>
              <a:t>Make a list of closed questions (only ‘yes’ or ‘no’ as an answer) to ask others if they have the same issues based on the management or HSE-MS failings or shortfalls identified in the investigation. </a:t>
            </a:r>
          </a:p>
          <a:p>
            <a:endParaRPr lang="en-US" dirty="0">
              <a:solidFill>
                <a:srgbClr val="0033CC"/>
              </a:solidFill>
              <a:latin typeface="Arial" charset="0"/>
              <a:cs typeface="Arial" charset="0"/>
              <a:sym typeface="Wingdings" pitchFamily="2" charset="2"/>
            </a:endParaRPr>
          </a:p>
          <a:p>
            <a:r>
              <a:rPr lang="en-US" dirty="0">
                <a:solidFill>
                  <a:srgbClr val="0033CC"/>
                </a:solidFill>
                <a:latin typeface="Arial" charset="0"/>
                <a:cs typeface="Arial" charset="0"/>
                <a:sym typeface="Wingdings" pitchFamily="2" charset="2"/>
              </a:rPr>
              <a:t>Imagine you have to audit other companies to see if they could have the same issues.</a:t>
            </a:r>
          </a:p>
          <a:p>
            <a:endParaRPr lang="en-US" dirty="0">
              <a:solidFill>
                <a:srgbClr val="0033CC"/>
              </a:solidFill>
              <a:latin typeface="Arial" charset="0"/>
              <a:cs typeface="Arial" charset="0"/>
              <a:sym typeface="Wingdings" pitchFamily="2" charset="2"/>
            </a:endParaRPr>
          </a:p>
          <a:p>
            <a:r>
              <a:rPr lang="en-US" dirty="0">
                <a:solidFill>
                  <a:srgbClr val="0033CC"/>
                </a:solidFill>
                <a:latin typeface="Arial" charset="0"/>
                <a:cs typeface="Arial" charset="0"/>
                <a:sym typeface="Wingdings" pitchFamily="2" charset="2"/>
              </a:rPr>
              <a:t>These questions should start</a:t>
            </a:r>
            <a:r>
              <a:rPr lang="en-US" baseline="0" dirty="0">
                <a:solidFill>
                  <a:srgbClr val="0033CC"/>
                </a:solidFill>
                <a:latin typeface="Arial" charset="0"/>
                <a:cs typeface="Arial" charset="0"/>
                <a:sym typeface="Wingdings" pitchFamily="2" charset="2"/>
              </a:rPr>
              <a:t> with: Do you ensure…………………?</a:t>
            </a:r>
            <a:endParaRPr lang="en-US" dirty="0">
              <a:latin typeface="Arial" charset="0"/>
              <a:cs typeface="Arial" charset="0"/>
            </a:endParaRPr>
          </a:p>
        </p:txBody>
      </p:sp>
      <p:sp>
        <p:nvSpPr>
          <p:cNvPr id="52228" name="Slide Number Placeholder 3"/>
          <p:cNvSpPr>
            <a:spLocks noGrp="1"/>
          </p:cNvSpPr>
          <p:nvPr>
            <p:ph type="sldNum" sz="quarter" idx="5"/>
          </p:nvPr>
        </p:nvSpPr>
        <p:spPr>
          <a:noFill/>
        </p:spPr>
        <p:txBody>
          <a:bodyPr/>
          <a:lstStyle/>
          <a:p>
            <a:fld id="{E6B2BACC-5893-4478-93DA-688A131F8366}" type="slidenum">
              <a:rPr lang="en-US" smtClean="0"/>
              <a:pPr/>
              <a:t>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Rectangle 3"/>
          <p:cNvSpPr/>
          <p:nvPr userDrawn="1"/>
        </p:nvSpPr>
        <p:spPr bwMode="auto">
          <a:xfrm>
            <a:off x="0" y="0"/>
            <a:ext cx="9144000" cy="6858000"/>
          </a:xfrm>
          <a:prstGeom prst="rect">
            <a:avLst/>
          </a:prstGeom>
          <a:noFill/>
          <a:ln w="9525" cap="flat" cmpd="sng" algn="ctr">
            <a:solidFill>
              <a:schemeClr val="tx1"/>
            </a:solidFill>
            <a:prstDash val="solid"/>
            <a:round/>
            <a:headEnd type="none" w="med" len="med"/>
            <a:tailEnd type="none" w="med" len="med"/>
          </a:ln>
          <a:effectLst/>
        </p:spPr>
        <p:txBody>
          <a:bodyPr/>
          <a:lstStyle/>
          <a:p>
            <a:pPr>
              <a:defRPr/>
            </a:pPr>
            <a:endParaRPr lang="en-US"/>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r>
              <a:rPr lang="en-US"/>
              <a:t>Confidential - Not to be shared outside of PDO/PDO contractors </a:t>
            </a:r>
          </a:p>
        </p:txBody>
      </p:sp>
      <p:sp>
        <p:nvSpPr>
          <p:cNvPr id="7" name="Rectangle 6"/>
          <p:cNvSpPr>
            <a:spLocks noGrp="1" noChangeArrowheads="1"/>
          </p:cNvSpPr>
          <p:nvPr>
            <p:ph type="sldNum" sz="quarter" idx="12"/>
          </p:nvPr>
        </p:nvSpPr>
        <p:spPr/>
        <p:txBody>
          <a:bodyPr/>
          <a:lstStyle>
            <a:lvl1pPr algn="ctr">
              <a:defRPr/>
            </a:lvl1pPr>
          </a:lstStyle>
          <a:p>
            <a:pPr>
              <a:defRPr/>
            </a:pPr>
            <a:fld id="{15B704AD-0DEC-4276-A217-14915B9EB7EF}"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8077200" cy="685800"/>
          </a:xfrm>
          <a:prstGeom prst="rect">
            <a:avLst/>
          </a:prstGeom>
        </p:spPr>
        <p:txBody>
          <a:bodyPr/>
          <a:lstStyle>
            <a:lvl1pPr>
              <a:defRPr sz="2000"/>
            </a:lvl1pPr>
          </a:lstStyle>
          <a:p>
            <a:r>
              <a:rPr lang="en-US"/>
              <a:t>Click to edit Master title style</a:t>
            </a:r>
            <a:endParaRPr lang="en-US" dirty="0"/>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r>
              <a:rPr lang="en-US"/>
              <a:t>Confidential - Not to be shared outside of PDO/PDO contractors </a:t>
            </a:r>
          </a:p>
        </p:txBody>
      </p:sp>
      <p:sp>
        <p:nvSpPr>
          <p:cNvPr id="5" name="Rectangle 6"/>
          <p:cNvSpPr>
            <a:spLocks noGrp="1" noChangeArrowheads="1"/>
          </p:cNvSpPr>
          <p:nvPr>
            <p:ph type="sldNum" sz="quarter" idx="12"/>
          </p:nvPr>
        </p:nvSpPr>
        <p:spPr/>
        <p:txBody>
          <a:bodyPr/>
          <a:lstStyle>
            <a:lvl1pPr algn="ctr">
              <a:defRPr/>
            </a:lvl1pPr>
          </a:lstStyle>
          <a:p>
            <a:pPr>
              <a:defRPr/>
            </a:pPr>
            <a:fld id="{1A920DC4-FE34-4663-8FB7-16362F8E3E28}"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r>
              <a:rPr lang="en-US"/>
              <a:t>Confidential - Not to be shared outside of PDO/PDO contractors </a:t>
            </a:r>
          </a:p>
        </p:txBody>
      </p:sp>
      <p:sp>
        <p:nvSpPr>
          <p:cNvPr id="4" name="Rectangle 6"/>
          <p:cNvSpPr>
            <a:spLocks noGrp="1" noChangeArrowheads="1"/>
          </p:cNvSpPr>
          <p:nvPr>
            <p:ph type="sldNum" sz="quarter" idx="12"/>
          </p:nvPr>
        </p:nvSpPr>
        <p:spPr/>
        <p:txBody>
          <a:bodyPr/>
          <a:lstStyle>
            <a:lvl1pPr algn="ctr">
              <a:defRPr/>
            </a:lvl1pPr>
          </a:lstStyle>
          <a:p>
            <a:pPr>
              <a:defRPr/>
            </a:pPr>
            <a:fld id="{C085B925-3865-4333-AFCB-ABF9FE11EB42}"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3" name="Table Placeholder 2"/>
          <p:cNvSpPr>
            <a:spLocks noGrp="1"/>
          </p:cNvSpPr>
          <p:nvPr>
            <p:ph type="tbl" idx="1"/>
          </p:nvPr>
        </p:nvSpPr>
        <p:spPr>
          <a:xfrm>
            <a:off x="685800" y="1981200"/>
            <a:ext cx="7772400" cy="4114800"/>
          </a:xfrm>
        </p:spPr>
        <p:txBody>
          <a:bodyPr/>
          <a:lstStyle/>
          <a:p>
            <a:pPr lvl="0"/>
            <a:endParaRPr lang="en-US" noProof="0" dirty="0"/>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r>
              <a:rPr lang="en-US"/>
              <a:t>Confidential - Not to be shared outside of PDO/PDO contractors </a:t>
            </a:r>
          </a:p>
        </p:txBody>
      </p:sp>
      <p:sp>
        <p:nvSpPr>
          <p:cNvPr id="6" name="Rectangle 6"/>
          <p:cNvSpPr>
            <a:spLocks noGrp="1" noChangeArrowheads="1"/>
          </p:cNvSpPr>
          <p:nvPr>
            <p:ph type="sldNum" sz="quarter" idx="12"/>
          </p:nvPr>
        </p:nvSpPr>
        <p:spPr/>
        <p:txBody>
          <a:bodyPr/>
          <a:lstStyle>
            <a:lvl1pPr algn="ctr">
              <a:defRPr/>
            </a:lvl1pPr>
          </a:lstStyle>
          <a:p>
            <a:pPr>
              <a:defRPr/>
            </a:pPr>
            <a:fld id="{CF1380D9-E0BB-484F-BE96-17EE0360769A}"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Confidential - Not to be shared outside of PDO/PDO contractors </a:t>
            </a:r>
          </a:p>
        </p:txBody>
      </p:sp>
      <p:sp>
        <p:nvSpPr>
          <p:cNvPr id="1030" name="Rectangle 6"/>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10281B74-92C0-4899-8AEC-B63DF05B8251}" type="slidenum">
              <a:rPr lang="en-US"/>
              <a:pPr>
                <a:defRPr/>
              </a:pPr>
              <a:t>‹#›</a:t>
            </a:fld>
            <a:endParaRPr lang="en-US"/>
          </a:p>
        </p:txBody>
      </p:sp>
      <p:sp>
        <p:nvSpPr>
          <p:cNvPr id="7" name="TextBox 6"/>
          <p:cNvSpPr txBox="1"/>
          <p:nvPr userDrawn="1"/>
        </p:nvSpPr>
        <p:spPr>
          <a:xfrm>
            <a:off x="762000" y="228600"/>
            <a:ext cx="7467600" cy="400050"/>
          </a:xfrm>
          <a:prstGeom prst="rect">
            <a:avLst/>
          </a:prstGeom>
          <a:noFill/>
        </p:spPr>
        <p:txBody>
          <a:bodyPr>
            <a:spAutoFit/>
          </a:bodyPr>
          <a:lstStyle/>
          <a:p>
            <a:pPr>
              <a:defRPr/>
            </a:pPr>
            <a:r>
              <a:rPr lang="en-US" sz="2000" b="1" i="1" kern="0" dirty="0">
                <a:solidFill>
                  <a:srgbClr val="CCCCFF"/>
                </a:solidFill>
                <a:latin typeface="Arial"/>
                <a:ea typeface="+mj-ea"/>
                <a:cs typeface="Arial"/>
              </a:rPr>
              <a:t>Main contractor name – LTI# - Date of incident</a:t>
            </a:r>
            <a:endParaRPr lang="en-US" dirty="0"/>
          </a:p>
        </p:txBody>
      </p:sp>
      <p:sp>
        <p:nvSpPr>
          <p:cNvPr id="8" name="Rectangle 7"/>
          <p:cNvSpPr/>
          <p:nvPr userDrawn="1"/>
        </p:nvSpPr>
        <p:spPr bwMode="auto">
          <a:xfrm>
            <a:off x="0" y="0"/>
            <a:ext cx="9144000" cy="68580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a:lstStyle/>
          <a:p>
            <a:pPr>
              <a:defRPr/>
            </a:pPr>
            <a:endParaRPr lang="en-US"/>
          </a:p>
        </p:txBody>
      </p:sp>
      <p:pic>
        <p:nvPicPr>
          <p:cNvPr id="1032" name="Content Placeholder 3" descr="PPT option1.jpg"/>
          <p:cNvPicPr>
            <a:picLocks noChangeAspect="1"/>
          </p:cNvPicPr>
          <p:nvPr userDrawn="1"/>
        </p:nvPicPr>
        <p:blipFill>
          <a:blip r:embed="rId6" cstate="email"/>
          <a:srcRect/>
          <a:stretch>
            <a:fillRect/>
          </a:stretch>
        </p:blipFill>
        <p:spPr bwMode="auto">
          <a:xfrm>
            <a:off x="-11113" y="0"/>
            <a:ext cx="9155113"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71" r:id="rId1"/>
    <p:sldLayoutId id="2147483972" r:id="rId2"/>
    <p:sldLayoutId id="2147483973" r:id="rId3"/>
    <p:sldLayoutId id="2147483974" r:id="rId4"/>
  </p:sldLayoutIdLst>
  <p:hf sldNum="0" hdr="0" dt="0"/>
  <p:txStyles>
    <p:titleStyle>
      <a:lvl1pPr algn="ctr" rtl="0" eaLnBrk="0" fontAlgn="base" hangingPunct="0">
        <a:spcBef>
          <a:spcPct val="0"/>
        </a:spcBef>
        <a:spcAft>
          <a:spcPct val="0"/>
        </a:spcAft>
        <a:defRPr sz="2000" i="1">
          <a:solidFill>
            <a:schemeClr val="hlink"/>
          </a:solidFill>
          <a:latin typeface="+mj-lt"/>
          <a:ea typeface="+mj-ea"/>
          <a:cs typeface="+mj-cs"/>
        </a:defRPr>
      </a:lvl1pPr>
      <a:lvl2pPr algn="ctr" rtl="0" eaLnBrk="0" fontAlgn="base" hangingPunct="0">
        <a:spcBef>
          <a:spcPct val="0"/>
        </a:spcBef>
        <a:spcAft>
          <a:spcPct val="0"/>
        </a:spcAft>
        <a:defRPr sz="2000" i="1">
          <a:solidFill>
            <a:schemeClr val="hlink"/>
          </a:solidFill>
          <a:latin typeface="Arial" charset="0"/>
          <a:cs typeface="Arial" charset="0"/>
        </a:defRPr>
      </a:lvl2pPr>
      <a:lvl3pPr algn="ctr" rtl="0" eaLnBrk="0" fontAlgn="base" hangingPunct="0">
        <a:spcBef>
          <a:spcPct val="0"/>
        </a:spcBef>
        <a:spcAft>
          <a:spcPct val="0"/>
        </a:spcAft>
        <a:defRPr sz="2000" i="1">
          <a:solidFill>
            <a:schemeClr val="hlink"/>
          </a:solidFill>
          <a:latin typeface="Arial" charset="0"/>
          <a:cs typeface="Arial" charset="0"/>
        </a:defRPr>
      </a:lvl3pPr>
      <a:lvl4pPr algn="ctr" rtl="0" eaLnBrk="0" fontAlgn="base" hangingPunct="0">
        <a:spcBef>
          <a:spcPct val="0"/>
        </a:spcBef>
        <a:spcAft>
          <a:spcPct val="0"/>
        </a:spcAft>
        <a:defRPr sz="2000" i="1">
          <a:solidFill>
            <a:schemeClr val="hlink"/>
          </a:solidFill>
          <a:latin typeface="Arial" charset="0"/>
          <a:cs typeface="Arial" charset="0"/>
        </a:defRPr>
      </a:lvl4pPr>
      <a:lvl5pPr algn="ctr" rtl="0" eaLnBrk="0" fontAlgn="base" hangingPunct="0">
        <a:spcBef>
          <a:spcPct val="0"/>
        </a:spcBef>
        <a:spcAft>
          <a:spcPct val="0"/>
        </a:spcAft>
        <a:defRPr sz="2000" i="1">
          <a:solidFill>
            <a:schemeClr val="hlink"/>
          </a:solidFill>
          <a:latin typeface="Arial" charset="0"/>
          <a:cs typeface="Arial" charset="0"/>
        </a:defRPr>
      </a:lvl5pPr>
      <a:lvl6pPr marL="457200" algn="ctr" rtl="0" eaLnBrk="0" fontAlgn="base" hangingPunct="0">
        <a:spcBef>
          <a:spcPct val="0"/>
        </a:spcBef>
        <a:spcAft>
          <a:spcPct val="0"/>
        </a:spcAft>
        <a:defRPr sz="2800">
          <a:solidFill>
            <a:schemeClr val="hlink"/>
          </a:solidFill>
          <a:latin typeface="Arial" charset="0"/>
          <a:cs typeface="Arial" charset="0"/>
        </a:defRPr>
      </a:lvl6pPr>
      <a:lvl7pPr marL="914400" algn="ctr" rtl="0" eaLnBrk="0" fontAlgn="base" hangingPunct="0">
        <a:spcBef>
          <a:spcPct val="0"/>
        </a:spcBef>
        <a:spcAft>
          <a:spcPct val="0"/>
        </a:spcAft>
        <a:defRPr sz="2800">
          <a:solidFill>
            <a:schemeClr val="hlink"/>
          </a:solidFill>
          <a:latin typeface="Arial" charset="0"/>
          <a:cs typeface="Arial" charset="0"/>
        </a:defRPr>
      </a:lvl7pPr>
      <a:lvl8pPr marL="1371600" algn="ctr" rtl="0" eaLnBrk="0" fontAlgn="base" hangingPunct="0">
        <a:spcBef>
          <a:spcPct val="0"/>
        </a:spcBef>
        <a:spcAft>
          <a:spcPct val="0"/>
        </a:spcAft>
        <a:defRPr sz="2800">
          <a:solidFill>
            <a:schemeClr val="hlink"/>
          </a:solidFill>
          <a:latin typeface="Arial" charset="0"/>
          <a:cs typeface="Arial" charset="0"/>
        </a:defRPr>
      </a:lvl8pPr>
      <a:lvl9pPr marL="1828800" algn="ctr" rtl="0" eaLnBrk="0" fontAlgn="base" hangingPunct="0">
        <a:spcBef>
          <a:spcPct val="0"/>
        </a:spcBef>
        <a:spcAft>
          <a:spcPct val="0"/>
        </a:spcAft>
        <a:defRPr sz="2800">
          <a:solidFill>
            <a:schemeClr val="hlink"/>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14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2">
            <a:extLst>
              <a:ext uri="{FF2B5EF4-FFF2-40B4-BE49-F238E27FC236}">
                <a16:creationId xmlns:a16="http://schemas.microsoft.com/office/drawing/2014/main" id="{F91D044B-8A11-4D97-BCDE-ABFBA4C180B2}"/>
              </a:ext>
            </a:extLst>
          </p:cNvPr>
          <p:cNvSpPr txBox="1">
            <a:spLocks noChangeArrowheads="1"/>
          </p:cNvSpPr>
          <p:nvPr/>
        </p:nvSpPr>
        <p:spPr bwMode="auto">
          <a:xfrm>
            <a:off x="92689" y="838200"/>
            <a:ext cx="5746135" cy="5078313"/>
          </a:xfrm>
          <a:prstGeom prst="rect">
            <a:avLst/>
          </a:prstGeom>
          <a:noFill/>
          <a:ln w="19050">
            <a:noFill/>
            <a:miter lim="800000"/>
            <a:headEnd/>
            <a:tailEnd/>
          </a:ln>
        </p:spPr>
        <p:txBody>
          <a:bodyPr wrap="square">
            <a:spAutoFit/>
          </a:bodyPr>
          <a:lstStyle/>
          <a:p>
            <a:pPr marL="114300" indent="-114300" algn="just">
              <a:defRPr/>
            </a:pPr>
            <a:r>
              <a:rPr lang="en-GB" sz="1400" b="1" dirty="0">
                <a:solidFill>
                  <a:schemeClr val="accent6"/>
                </a:solidFill>
                <a:latin typeface="Calibri" panose="020F0502020204030204" pitchFamily="34" charset="0"/>
                <a:cs typeface="Calibri" panose="020F0502020204030204" pitchFamily="34" charset="0"/>
              </a:rPr>
              <a:t>Date: </a:t>
            </a:r>
            <a:r>
              <a:rPr lang="en-US" sz="1400" b="1" dirty="0">
                <a:solidFill>
                  <a:schemeClr val="accent6"/>
                </a:solidFill>
                <a:latin typeface="Calibri" panose="020F0502020204030204" pitchFamily="34" charset="0"/>
                <a:cs typeface="Calibri" panose="020F0502020204030204" pitchFamily="34" charset="0"/>
              </a:rPr>
              <a:t>28.01.2021                             Incident title: HiPo#8</a:t>
            </a:r>
          </a:p>
          <a:p>
            <a:pPr marL="114300" indent="-114300" algn="just">
              <a:defRPr/>
            </a:pPr>
            <a:endParaRPr lang="en-US" sz="1400" b="1" dirty="0">
              <a:solidFill>
                <a:srgbClr val="FF0000"/>
              </a:solidFill>
              <a:latin typeface="Calibri" panose="020F0502020204030204" pitchFamily="34" charset="0"/>
              <a:cs typeface="Calibri" panose="020F0502020204030204" pitchFamily="34" charset="0"/>
            </a:endParaRPr>
          </a:p>
          <a:p>
            <a:pPr marL="114300" indent="-114300" algn="just">
              <a:defRPr/>
            </a:pPr>
            <a:r>
              <a:rPr lang="en-US" sz="1600" b="1" dirty="0">
                <a:solidFill>
                  <a:srgbClr val="FF0000"/>
                </a:solidFill>
                <a:latin typeface="Calibri" panose="020F0502020204030204" pitchFamily="34" charset="0"/>
                <a:cs typeface="Calibri" panose="020F0502020204030204" pitchFamily="34" charset="0"/>
              </a:rPr>
              <a:t>What happened?</a:t>
            </a:r>
            <a:endParaRPr lang="en-US" sz="1600" b="1" dirty="0">
              <a:solidFill>
                <a:srgbClr val="000000"/>
              </a:solidFill>
              <a:latin typeface="Calibri" panose="020F0502020204030204" pitchFamily="34" charset="0"/>
              <a:cs typeface="Calibri" panose="020F0502020204030204" pitchFamily="34" charset="0"/>
            </a:endParaRPr>
          </a:p>
          <a:p>
            <a:pPr marL="0" indent="0" algn="just"/>
            <a:r>
              <a:rPr lang="en-US" sz="1400" dirty="0">
                <a:latin typeface="Calibri" panose="020F0502020204030204" pitchFamily="34" charset="0"/>
                <a:cs typeface="Calibri" panose="020F0502020204030204" pitchFamily="34" charset="0"/>
              </a:rPr>
              <a:t>During CT Scale milling operation and while POOH approximately 4490 m, suddenly the reel swivel assembly disconnected and fell on the ground along with the pumping line (~170 kg) from height of 3 meters. The supervisor immediately took all the necessary precautions, stopped pumping, and secured the well. The area was barricaded and no one from the crew was around. . </a:t>
            </a:r>
          </a:p>
          <a:p>
            <a:pPr marL="0" indent="0" algn="just"/>
            <a:r>
              <a:rPr lang="en-US" sz="1400" dirty="0">
                <a:latin typeface="Calibri" panose="020F0502020204030204" pitchFamily="34" charset="0"/>
                <a:cs typeface="Calibri" panose="020F0502020204030204" pitchFamily="34" charset="0"/>
              </a:rPr>
              <a:t>SQM immediately headed to the field to evaluate the situation with PDO and decided to POOH and mobilize CT back to base for further investigation and to rectify the defective part. </a:t>
            </a:r>
          </a:p>
          <a:p>
            <a:pPr marL="342900" indent="-342900" eaLnBrk="1" hangingPunct="1">
              <a:defRPr/>
            </a:pPr>
            <a:endParaRPr lang="en-GB" sz="1400" dirty="0">
              <a:solidFill>
                <a:srgbClr val="000000"/>
              </a:solidFill>
              <a:latin typeface="Calibri" panose="020F0502020204030204" pitchFamily="34" charset="0"/>
              <a:cs typeface="Calibri" panose="020F0502020204030204" pitchFamily="34" charset="0"/>
            </a:endParaRPr>
          </a:p>
          <a:p>
            <a:pPr marL="342900" indent="-342900" eaLnBrk="1" hangingPunct="1">
              <a:defRPr/>
            </a:pPr>
            <a:endParaRPr lang="en-US" sz="1400" dirty="0">
              <a:solidFill>
                <a:srgbClr val="000000"/>
              </a:solidFill>
              <a:latin typeface="Calibri" panose="020F0502020204030204" pitchFamily="34" charset="0"/>
              <a:cs typeface="Calibri" panose="020F0502020204030204" pitchFamily="34" charset="0"/>
            </a:endParaRPr>
          </a:p>
          <a:p>
            <a:pPr marL="114300" indent="-114300" algn="just">
              <a:defRPr/>
            </a:pPr>
            <a:r>
              <a:rPr lang="en-US" sz="1600" b="1" dirty="0">
                <a:solidFill>
                  <a:srgbClr val="333399"/>
                </a:solidFill>
                <a:latin typeface="Calibri" panose="020F0502020204030204" pitchFamily="34" charset="0"/>
                <a:cs typeface="Calibri" panose="020F0502020204030204" pitchFamily="34" charset="0"/>
              </a:rPr>
              <a:t>learning from this incident..</a:t>
            </a:r>
          </a:p>
          <a:p>
            <a:endParaRPr lang="en-GB" sz="1200" dirty="0">
              <a:latin typeface="Calibri" panose="020F0502020204030204" pitchFamily="34" charset="0"/>
              <a:cs typeface="Calibri" panose="020F0502020204030204" pitchFamily="34" charset="0"/>
            </a:endParaRPr>
          </a:p>
          <a:p>
            <a:pPr marL="171450" indent="-171450">
              <a:buFont typeface="Arial" panose="020B0604020202020204" pitchFamily="34" charset="0"/>
              <a:buChar char="•"/>
            </a:pPr>
            <a:r>
              <a:rPr lang="en-GB" sz="1400" dirty="0">
                <a:latin typeface="Calibri" panose="020F0502020204030204" pitchFamily="34" charset="0"/>
                <a:cs typeface="Calibri" panose="020F0502020204030204" pitchFamily="34" charset="0"/>
              </a:rPr>
              <a:t>Always use parts that comply with OEM recommendations and specifications. </a:t>
            </a:r>
          </a:p>
          <a:p>
            <a:pPr marL="171450" indent="-171450">
              <a:buFont typeface="Arial" panose="020B0604020202020204" pitchFamily="34" charset="0"/>
              <a:buChar char="•"/>
            </a:pPr>
            <a:r>
              <a:rPr lang="en-GB" sz="1400" dirty="0">
                <a:latin typeface="Calibri" panose="020F0502020204030204" pitchFamily="34" charset="0"/>
                <a:cs typeface="Calibri" panose="020F0502020204030204" pitchFamily="34" charset="0"/>
              </a:rPr>
              <a:t>Always ensure to secure pumping lines to the reel swivel with FSR. (Flow line Safety Restraint System).</a:t>
            </a:r>
          </a:p>
          <a:p>
            <a:pPr marL="171450" indent="-171450">
              <a:buFont typeface="Arial" panose="020B0604020202020204" pitchFamily="34" charset="0"/>
              <a:buChar char="•"/>
            </a:pPr>
            <a:r>
              <a:rPr lang="en-GB" sz="1400" dirty="0">
                <a:latin typeface="Calibri" panose="020F0502020204030204" pitchFamily="34" charset="0"/>
                <a:cs typeface="Calibri" panose="020F0502020204030204" pitchFamily="34" charset="0"/>
              </a:rPr>
              <a:t>Always ensure walk the line &amp; P&amp;ID is conducted prior starting the operation. </a:t>
            </a:r>
          </a:p>
          <a:p>
            <a:pPr marL="171450" indent="-171450">
              <a:buFont typeface="Arial" panose="020B0604020202020204" pitchFamily="34" charset="0"/>
              <a:buChar char="•"/>
            </a:pPr>
            <a:r>
              <a:rPr lang="en-GB" sz="1400" dirty="0">
                <a:latin typeface="Calibri" panose="020F0502020204030204" pitchFamily="34" charset="0"/>
                <a:cs typeface="Calibri" panose="020F0502020204030204" pitchFamily="34" charset="0"/>
              </a:rPr>
              <a:t>Always </a:t>
            </a:r>
            <a:r>
              <a:rPr lang="en-US" sz="1400" dirty="0">
                <a:latin typeface="Calibri" panose="020F0502020204030204" pitchFamily="34" charset="0"/>
                <a:cs typeface="Calibri" panose="020F0502020204030204" pitchFamily="34" charset="0"/>
              </a:rPr>
              <a:t>implement and manage the No Go &amp; Red Zones </a:t>
            </a:r>
          </a:p>
        </p:txBody>
      </p:sp>
      <p:sp>
        <p:nvSpPr>
          <p:cNvPr id="12" name="Text Box 5">
            <a:extLst>
              <a:ext uri="{FF2B5EF4-FFF2-40B4-BE49-F238E27FC236}">
                <a16:creationId xmlns:a16="http://schemas.microsoft.com/office/drawing/2014/main" id="{D9D6CBEF-8A64-4BE1-B6A0-34D35F5FC70C}"/>
              </a:ext>
            </a:extLst>
          </p:cNvPr>
          <p:cNvSpPr txBox="1">
            <a:spLocks noChangeArrowheads="1"/>
          </p:cNvSpPr>
          <p:nvPr/>
        </p:nvSpPr>
        <p:spPr bwMode="auto">
          <a:xfrm>
            <a:off x="5838825" y="1219200"/>
            <a:ext cx="1676400" cy="1006475"/>
          </a:xfrm>
          <a:prstGeom prst="rect">
            <a:avLst/>
          </a:prstGeom>
          <a:noFill/>
          <a:ln w="9525">
            <a:noFill/>
            <a:miter lim="800000"/>
            <a:headEnd/>
            <a:tailEnd/>
          </a:ln>
        </p:spPr>
        <p:txBody>
          <a:bodyPr>
            <a:spAutoFit/>
          </a:bodyPr>
          <a:lstStyle/>
          <a:p>
            <a:pPr>
              <a:spcBef>
                <a:spcPct val="50000"/>
              </a:spcBef>
            </a:pPr>
            <a:endParaRPr lang="en-GB" sz="6000">
              <a:solidFill>
                <a:srgbClr val="FF0000"/>
              </a:solidFill>
              <a:sym typeface="Webdings" pitchFamily="18" charset="2"/>
            </a:endParaRPr>
          </a:p>
        </p:txBody>
      </p:sp>
      <p:sp>
        <p:nvSpPr>
          <p:cNvPr id="13" name="Text Box 12">
            <a:extLst>
              <a:ext uri="{FF2B5EF4-FFF2-40B4-BE49-F238E27FC236}">
                <a16:creationId xmlns:a16="http://schemas.microsoft.com/office/drawing/2014/main" id="{2549DF7B-25C5-4741-9195-AB2BE72D2953}"/>
              </a:ext>
            </a:extLst>
          </p:cNvPr>
          <p:cNvSpPr txBox="1">
            <a:spLocks noChangeArrowheads="1"/>
          </p:cNvSpPr>
          <p:nvPr/>
        </p:nvSpPr>
        <p:spPr bwMode="auto">
          <a:xfrm>
            <a:off x="1219200" y="0"/>
            <a:ext cx="7056438" cy="646113"/>
          </a:xfrm>
          <a:prstGeom prst="rect">
            <a:avLst/>
          </a:prstGeom>
          <a:noFill/>
          <a:ln w="9525">
            <a:noFill/>
            <a:miter lim="800000"/>
            <a:headEnd/>
            <a:tailEnd/>
          </a:ln>
        </p:spPr>
        <p:txBody>
          <a:bodyPr>
            <a:spAutoFit/>
          </a:bodyPr>
          <a:lstStyle/>
          <a:p>
            <a:pPr algn="ctr">
              <a:defRPr/>
            </a:pPr>
            <a:r>
              <a:rPr lang="en-GB" sz="3600" b="1" dirty="0">
                <a:latin typeface="+mj-lt"/>
              </a:rPr>
              <a:t>PDO Second Alert</a:t>
            </a:r>
          </a:p>
        </p:txBody>
      </p:sp>
      <p:sp>
        <p:nvSpPr>
          <p:cNvPr id="14" name="Text Placeholder 14">
            <a:extLst>
              <a:ext uri="{FF2B5EF4-FFF2-40B4-BE49-F238E27FC236}">
                <a16:creationId xmlns:a16="http://schemas.microsoft.com/office/drawing/2014/main" id="{230F6A2F-87F5-45A7-B391-DF22D560AF65}"/>
              </a:ext>
            </a:extLst>
          </p:cNvPr>
          <p:cNvSpPr txBox="1">
            <a:spLocks/>
          </p:cNvSpPr>
          <p:nvPr/>
        </p:nvSpPr>
        <p:spPr>
          <a:xfrm>
            <a:off x="2514600" y="6239116"/>
            <a:ext cx="4267200" cy="292388"/>
          </a:xfrm>
          <a:prstGeom prst="rect">
            <a:avLst/>
          </a:prstGeom>
          <a:solidFill>
            <a:schemeClr val="accent2"/>
          </a:solidFill>
          <a:ln w="9525">
            <a:solidFill>
              <a:srgbClr val="00B050"/>
            </a:solidFill>
            <a:miter lim="800000"/>
            <a:headEnd/>
            <a:tailEnd/>
          </a:ln>
        </p:spPr>
        <p:txBody>
          <a:bodyPr wrap="square">
            <a:spAutoFit/>
          </a:bodyPr>
          <a:lstStyle>
            <a:defPPr>
              <a:defRPr lang="en-US"/>
            </a:defPPr>
            <a:lvl1pPr eaLnBrk="1" hangingPunct="1">
              <a:defRPr sz="1600" b="1">
                <a:solidFill>
                  <a:srgbClr val="FFFF00"/>
                </a:solidFill>
                <a:latin typeface="Tahoma" pitchFamily="34" charset="0"/>
              </a:defRPr>
            </a:lvl1pPr>
            <a:lvl2pPr marL="742950" indent="-285750" algn="l" rtl="0" eaLnBrk="0" fontAlgn="base" hangingPunct="0">
              <a:spcBef>
                <a:spcPct val="20000"/>
              </a:spcBef>
              <a:spcAft>
                <a:spcPct val="0"/>
              </a:spcAft>
              <a:buChar char="–"/>
              <a:defRPr sz="14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r>
              <a:rPr lang="en-GB" sz="1300" dirty="0"/>
              <a:t>Always </a:t>
            </a:r>
            <a:r>
              <a:rPr lang="en-US" sz="1300" dirty="0"/>
              <a:t>use OEM recommended Parts! </a:t>
            </a:r>
          </a:p>
        </p:txBody>
      </p:sp>
      <p:pic>
        <p:nvPicPr>
          <p:cNvPr id="15" name="Picture 14">
            <a:extLst>
              <a:ext uri="{FF2B5EF4-FFF2-40B4-BE49-F238E27FC236}">
                <a16:creationId xmlns:a16="http://schemas.microsoft.com/office/drawing/2014/main" id="{A7BCF7EB-F667-4A75-8B16-E7CBDBBDD76D}"/>
              </a:ext>
            </a:extLst>
          </p:cNvPr>
          <p:cNvPicPr>
            <a:picLocks noChangeAspect="1"/>
          </p:cNvPicPr>
          <p:nvPr/>
        </p:nvPicPr>
        <p:blipFill>
          <a:blip r:embed="rId3"/>
          <a:stretch>
            <a:fillRect/>
          </a:stretch>
        </p:blipFill>
        <p:spPr>
          <a:xfrm>
            <a:off x="7515224" y="1836170"/>
            <a:ext cx="1561131" cy="1977060"/>
          </a:xfrm>
          <a:prstGeom prst="rect">
            <a:avLst/>
          </a:prstGeom>
        </p:spPr>
      </p:pic>
      <p:pic>
        <p:nvPicPr>
          <p:cNvPr id="17" name="Picture 16">
            <a:extLst>
              <a:ext uri="{FF2B5EF4-FFF2-40B4-BE49-F238E27FC236}">
                <a16:creationId xmlns:a16="http://schemas.microsoft.com/office/drawing/2014/main" id="{4741384D-9F47-41EE-B28F-65599D168941}"/>
              </a:ext>
            </a:extLst>
          </p:cNvPr>
          <p:cNvPicPr>
            <a:picLocks noChangeAspect="1"/>
          </p:cNvPicPr>
          <p:nvPr/>
        </p:nvPicPr>
        <p:blipFill>
          <a:blip r:embed="rId4"/>
          <a:stretch>
            <a:fillRect/>
          </a:stretch>
        </p:blipFill>
        <p:spPr>
          <a:xfrm>
            <a:off x="5954091" y="1836170"/>
            <a:ext cx="1561132" cy="1977061"/>
          </a:xfrm>
          <a:prstGeom prst="rect">
            <a:avLst/>
          </a:prstGeom>
        </p:spPr>
      </p:pic>
      <p:pic>
        <p:nvPicPr>
          <p:cNvPr id="18" name="Picture 17">
            <a:extLst>
              <a:ext uri="{FF2B5EF4-FFF2-40B4-BE49-F238E27FC236}">
                <a16:creationId xmlns:a16="http://schemas.microsoft.com/office/drawing/2014/main" id="{F3287F31-0E84-4FBA-A9EA-FDFC3145FCDB}"/>
              </a:ext>
            </a:extLst>
          </p:cNvPr>
          <p:cNvPicPr>
            <a:picLocks noChangeAspect="1"/>
          </p:cNvPicPr>
          <p:nvPr/>
        </p:nvPicPr>
        <p:blipFill>
          <a:blip r:embed="rId5"/>
          <a:stretch>
            <a:fillRect/>
          </a:stretch>
        </p:blipFill>
        <p:spPr>
          <a:xfrm>
            <a:off x="7515223" y="4138762"/>
            <a:ext cx="1561133" cy="1900862"/>
          </a:xfrm>
          <a:prstGeom prst="rect">
            <a:avLst/>
          </a:prstGeom>
        </p:spPr>
      </p:pic>
      <p:pic>
        <p:nvPicPr>
          <p:cNvPr id="20" name="Picture 19">
            <a:extLst>
              <a:ext uri="{FF2B5EF4-FFF2-40B4-BE49-F238E27FC236}">
                <a16:creationId xmlns:a16="http://schemas.microsoft.com/office/drawing/2014/main" id="{80AFC04D-A100-42F1-8F16-FCD5037BD3A9}"/>
              </a:ext>
            </a:extLst>
          </p:cNvPr>
          <p:cNvPicPr>
            <a:picLocks noChangeAspect="1"/>
          </p:cNvPicPr>
          <p:nvPr/>
        </p:nvPicPr>
        <p:blipFill>
          <a:blip r:embed="rId6"/>
          <a:stretch>
            <a:fillRect/>
          </a:stretch>
        </p:blipFill>
        <p:spPr>
          <a:xfrm>
            <a:off x="5954090" y="4119712"/>
            <a:ext cx="1561133" cy="1938961"/>
          </a:xfrm>
          <a:prstGeom prst="rect">
            <a:avLst/>
          </a:prstGeom>
        </p:spPr>
      </p:pic>
    </p:spTree>
    <p:extLst>
      <p:ext uri="{BB962C8B-B14F-4D97-AF65-F5344CB8AC3E}">
        <p14:creationId xmlns:p14="http://schemas.microsoft.com/office/powerpoint/2010/main" val="40641556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Box 2"/>
          <p:cNvSpPr txBox="1">
            <a:spLocks noChangeArrowheads="1"/>
          </p:cNvSpPr>
          <p:nvPr/>
        </p:nvSpPr>
        <p:spPr bwMode="auto">
          <a:xfrm>
            <a:off x="323850" y="1125538"/>
            <a:ext cx="8351838" cy="3108543"/>
          </a:xfrm>
          <a:prstGeom prst="rect">
            <a:avLst/>
          </a:prstGeom>
          <a:noFill/>
          <a:ln w="19050">
            <a:noFill/>
            <a:miter lim="800000"/>
            <a:headEnd/>
            <a:tailEnd/>
          </a:ln>
        </p:spPr>
        <p:txBody>
          <a:bodyPr>
            <a:spAutoFit/>
          </a:bodyPr>
          <a:lstStyle/>
          <a:p>
            <a:pPr algn="just" eaLnBrk="1" hangingPunct="1">
              <a:spcBef>
                <a:spcPct val="50000"/>
              </a:spcBef>
              <a:defRPr/>
            </a:pPr>
            <a:endParaRPr lang="en-US" sz="600" dirty="0">
              <a:solidFill>
                <a:srgbClr val="000000"/>
              </a:solidFill>
              <a:latin typeface="Arial" charset="0"/>
            </a:endParaRPr>
          </a:p>
          <a:p>
            <a:pPr marL="173038" indent="-173038" eaLnBrk="1" hangingPunct="1">
              <a:defRPr/>
            </a:pPr>
            <a:endParaRPr lang="en-US" sz="600" dirty="0">
              <a:solidFill>
                <a:srgbClr val="000000"/>
              </a:solidFill>
              <a:latin typeface="Arial" charset="0"/>
            </a:endParaRPr>
          </a:p>
          <a:p>
            <a:pPr marL="342900" indent="-342900" eaLnBrk="1" hangingPunct="1">
              <a:defRPr/>
            </a:pPr>
            <a:r>
              <a:rPr lang="en-US" sz="1600" b="1" dirty="0">
                <a:solidFill>
                  <a:srgbClr val="FF0000"/>
                </a:solidFill>
                <a:latin typeface="Tahoma" pitchFamily="34" charset="0"/>
              </a:rPr>
              <a:t>As a learning from this incident and ensure continual improvement all contract</a:t>
            </a:r>
          </a:p>
          <a:p>
            <a:pPr marL="342900" indent="-342900" eaLnBrk="1" hangingPunct="1">
              <a:defRPr/>
            </a:pPr>
            <a:r>
              <a:rPr lang="en-US" sz="1600" b="1" dirty="0">
                <a:solidFill>
                  <a:srgbClr val="FF0000"/>
                </a:solidFill>
                <a:latin typeface="Tahoma" pitchFamily="34" charset="0"/>
              </a:rPr>
              <a:t>managers must review their HSE HEMP against the questions asked below        </a:t>
            </a:r>
          </a:p>
          <a:p>
            <a:pPr marL="342900" indent="-342900" eaLnBrk="1" hangingPunct="1">
              <a:defRPr/>
            </a:pPr>
            <a:endParaRPr lang="en-US" sz="1600" b="1" dirty="0">
              <a:solidFill>
                <a:srgbClr val="FF0000"/>
              </a:solidFill>
              <a:latin typeface="Tahoma" pitchFamily="34" charset="0"/>
            </a:endParaRPr>
          </a:p>
          <a:p>
            <a:pPr marL="342900" indent="-342900" eaLnBrk="1" hangingPunct="1">
              <a:defRPr/>
            </a:pPr>
            <a:r>
              <a:rPr lang="en-US" sz="1600" b="1" dirty="0">
                <a:latin typeface="Tahoma" pitchFamily="34" charset="0"/>
              </a:rPr>
              <a:t>Confirm the following:</a:t>
            </a:r>
            <a:endParaRPr lang="en-US" sz="1600" dirty="0">
              <a:latin typeface="Tahoma" pitchFamily="34" charset="0"/>
            </a:endParaRPr>
          </a:p>
          <a:p>
            <a:pPr marL="342900" indent="-342900" eaLnBrk="1" hangingPunct="1">
              <a:defRPr/>
            </a:pPr>
            <a:endParaRPr lang="en-US" sz="1400" dirty="0">
              <a:solidFill>
                <a:srgbClr val="000000"/>
              </a:solidFill>
              <a:latin typeface="Arial" charset="0"/>
            </a:endParaRPr>
          </a:p>
          <a:p>
            <a:pPr marL="342900" indent="-342900" eaLnBrk="1" hangingPunct="1">
              <a:buFont typeface="+mj-lt"/>
              <a:buAutoNum type="arabicPeriod"/>
              <a:defRPr/>
            </a:pPr>
            <a:r>
              <a:rPr lang="en-US" sz="1400" dirty="0">
                <a:solidFill>
                  <a:srgbClr val="0033CC"/>
                </a:solidFill>
                <a:latin typeface="+mj-lt"/>
                <a:sym typeface="Wingdings" pitchFamily="2" charset="2"/>
              </a:rPr>
              <a:t>Do you always ensure effectiveness of the training provided to the operation team ?</a:t>
            </a:r>
          </a:p>
          <a:p>
            <a:pPr marL="342900" indent="-342900" eaLnBrk="1" hangingPunct="1">
              <a:buFont typeface="+mj-lt"/>
              <a:buAutoNum type="arabicPeriod"/>
              <a:defRPr/>
            </a:pPr>
            <a:r>
              <a:rPr lang="en-US" sz="1400" dirty="0">
                <a:solidFill>
                  <a:srgbClr val="0033CC"/>
                </a:solidFill>
                <a:latin typeface="+mj-lt"/>
                <a:sym typeface="Wingdings" pitchFamily="2" charset="2"/>
              </a:rPr>
              <a:t>Do you always ensure proper implementation of job-related checklists?</a:t>
            </a:r>
          </a:p>
          <a:p>
            <a:pPr marL="342900" indent="-342900" eaLnBrk="1" hangingPunct="1">
              <a:buFont typeface="+mj-lt"/>
              <a:buAutoNum type="arabicPeriod"/>
              <a:defRPr/>
            </a:pPr>
            <a:r>
              <a:rPr lang="en-US" sz="1400" dirty="0">
                <a:solidFill>
                  <a:srgbClr val="0033CC"/>
                </a:solidFill>
                <a:latin typeface="+mj-lt"/>
                <a:sym typeface="Wingdings" pitchFamily="2" charset="2"/>
              </a:rPr>
              <a:t>Do you always ensure walk the line; P&amp;ID are carried out prior the operation? </a:t>
            </a:r>
          </a:p>
          <a:p>
            <a:pPr marL="342900" indent="-342900" eaLnBrk="1" hangingPunct="1">
              <a:buFont typeface="+mj-lt"/>
              <a:buAutoNum type="arabicPeriod"/>
              <a:defRPr/>
            </a:pPr>
            <a:r>
              <a:rPr lang="en-US" sz="1400" dirty="0">
                <a:solidFill>
                  <a:srgbClr val="0033CC"/>
                </a:solidFill>
                <a:latin typeface="+mj-lt"/>
                <a:sym typeface="Wingdings" pitchFamily="2" charset="2"/>
              </a:rPr>
              <a:t>Does your management carry out periodic review of the existing SOPs/WIs and Checklists?</a:t>
            </a:r>
          </a:p>
          <a:p>
            <a:pPr marL="342900" indent="-342900" eaLnBrk="1" hangingPunct="1">
              <a:buFont typeface="+mj-lt"/>
              <a:buAutoNum type="arabicPeriod"/>
              <a:defRPr/>
            </a:pPr>
            <a:r>
              <a:rPr lang="en-US" sz="1400" dirty="0">
                <a:solidFill>
                  <a:srgbClr val="0033CC"/>
                </a:solidFill>
                <a:latin typeface="+mj-lt"/>
                <a:sym typeface="Wingdings" pitchFamily="2" charset="2"/>
              </a:rPr>
              <a:t>Do you always ensure the availability of procedure for changing REEL ?</a:t>
            </a:r>
          </a:p>
          <a:p>
            <a:pPr marL="342900" indent="-342900" eaLnBrk="1" hangingPunct="1">
              <a:buFont typeface="+mj-lt"/>
              <a:buAutoNum type="arabicPeriod"/>
              <a:defRPr/>
            </a:pPr>
            <a:r>
              <a:rPr lang="en-US" sz="1400" dirty="0">
                <a:solidFill>
                  <a:srgbClr val="0033CC"/>
                </a:solidFill>
                <a:latin typeface="+mj-lt"/>
                <a:sym typeface="Wingdings" pitchFamily="2" charset="2"/>
              </a:rPr>
              <a:t>Do you always ensure the availability of OEM spare parts while doing the maintenance? </a:t>
            </a:r>
          </a:p>
          <a:p>
            <a:pPr marL="342900" indent="-342900" eaLnBrk="1" hangingPunct="1">
              <a:defRPr/>
            </a:pPr>
            <a:endParaRPr lang="en-US" sz="1400" dirty="0">
              <a:solidFill>
                <a:srgbClr val="000000"/>
              </a:solidFill>
              <a:latin typeface="Arial" charset="0"/>
            </a:endParaRPr>
          </a:p>
          <a:p>
            <a:pPr marL="173038" indent="-173038" eaLnBrk="1" hangingPunct="1">
              <a:buFont typeface="Arial" pitchFamily="34" charset="0"/>
              <a:buChar char="•"/>
              <a:defRPr/>
            </a:pPr>
            <a:endParaRPr lang="en-US" sz="800" dirty="0">
              <a:solidFill>
                <a:srgbClr val="000000"/>
              </a:solidFill>
              <a:latin typeface="Arial" charset="0"/>
            </a:endParaRPr>
          </a:p>
        </p:txBody>
      </p:sp>
      <p:grpSp>
        <p:nvGrpSpPr>
          <p:cNvPr id="27651" name="Group 9"/>
          <p:cNvGrpSpPr>
            <a:grpSpLocks/>
          </p:cNvGrpSpPr>
          <p:nvPr/>
        </p:nvGrpSpPr>
        <p:grpSpPr bwMode="auto">
          <a:xfrm>
            <a:off x="12700" y="-228600"/>
            <a:ext cx="8920163" cy="990600"/>
            <a:chOff x="9" y="-144"/>
            <a:chExt cx="6087" cy="624"/>
          </a:xfrm>
        </p:grpSpPr>
        <p:sp>
          <p:nvSpPr>
            <p:cNvPr id="27654" name="Rectangle 8"/>
            <p:cNvSpPr>
              <a:spLocks noChangeArrowheads="1"/>
            </p:cNvSpPr>
            <p:nvPr/>
          </p:nvSpPr>
          <p:spPr bwMode="auto">
            <a:xfrm>
              <a:off x="288" y="144"/>
              <a:ext cx="5184" cy="336"/>
            </a:xfrm>
            <a:prstGeom prst="rect">
              <a:avLst/>
            </a:prstGeom>
            <a:noFill/>
            <a:ln w="9525">
              <a:noFill/>
              <a:miter lim="800000"/>
              <a:headEnd/>
              <a:tailEnd/>
            </a:ln>
          </p:spPr>
          <p:txBody>
            <a:bodyPr anchor="ctr"/>
            <a:lstStyle/>
            <a:p>
              <a:pPr algn="ctr" eaLnBrk="1" hangingPunct="1"/>
              <a:endParaRPr lang="en-GB" sz="2000">
                <a:solidFill>
                  <a:srgbClr val="000000"/>
                </a:solidFill>
                <a:latin typeface="Arial" charset="0"/>
              </a:endParaRPr>
            </a:p>
          </p:txBody>
        </p:sp>
        <p:sp>
          <p:nvSpPr>
            <p:cNvPr id="17414" name="Text Box 12"/>
            <p:cNvSpPr txBox="1">
              <a:spLocks noChangeArrowheads="1"/>
            </p:cNvSpPr>
            <p:nvPr/>
          </p:nvSpPr>
          <p:spPr bwMode="auto">
            <a:xfrm>
              <a:off x="676" y="0"/>
              <a:ext cx="4815" cy="407"/>
            </a:xfrm>
            <a:prstGeom prst="rect">
              <a:avLst/>
            </a:prstGeom>
            <a:noFill/>
            <a:ln w="9525">
              <a:noFill/>
              <a:miter lim="800000"/>
              <a:headEnd/>
              <a:tailEnd/>
            </a:ln>
          </p:spPr>
          <p:txBody>
            <a:bodyPr>
              <a:spAutoFit/>
            </a:bodyPr>
            <a:lstStyle/>
            <a:p>
              <a:pPr algn="ctr">
                <a:defRPr/>
              </a:pPr>
              <a:r>
                <a:rPr lang="en-GB" sz="3600" b="1" dirty="0">
                  <a:latin typeface="+mj-lt"/>
                </a:rPr>
                <a:t>Management self audit </a:t>
              </a:r>
            </a:p>
          </p:txBody>
        </p:sp>
        <p:sp>
          <p:nvSpPr>
            <p:cNvPr id="27656" name="Text Box 13"/>
            <p:cNvSpPr txBox="1">
              <a:spLocks noChangeArrowheads="1"/>
            </p:cNvSpPr>
            <p:nvPr/>
          </p:nvSpPr>
          <p:spPr bwMode="auto">
            <a:xfrm>
              <a:off x="9" y="0"/>
              <a:ext cx="1144" cy="174"/>
            </a:xfrm>
            <a:prstGeom prst="rect">
              <a:avLst/>
            </a:prstGeom>
            <a:noFill/>
            <a:ln w="19050">
              <a:noFill/>
              <a:miter lim="800000"/>
              <a:headEnd/>
              <a:tailEnd/>
            </a:ln>
          </p:spPr>
          <p:txBody>
            <a:bodyPr>
              <a:spAutoFit/>
            </a:bodyPr>
            <a:lstStyle/>
            <a:p>
              <a:pPr algn="ctr">
                <a:spcBef>
                  <a:spcPct val="10000"/>
                </a:spcBef>
              </a:pPr>
              <a:endParaRPr lang="en-GB" sz="1200" b="1">
                <a:solidFill>
                  <a:srgbClr val="000000"/>
                </a:solidFill>
                <a:latin typeface="Arial" charset="0"/>
              </a:endParaRPr>
            </a:p>
          </p:txBody>
        </p:sp>
        <p:sp>
          <p:nvSpPr>
            <p:cNvPr id="27657" name="WordArt 14"/>
            <p:cNvSpPr>
              <a:spLocks noChangeArrowheads="1" noChangeShapeType="1" noTextEdit="1"/>
            </p:cNvSpPr>
            <p:nvPr/>
          </p:nvSpPr>
          <p:spPr bwMode="auto">
            <a:xfrm>
              <a:off x="5448" y="-144"/>
              <a:ext cx="648" cy="576"/>
            </a:xfrm>
            <a:prstGeom prst="rect">
              <a:avLst/>
            </a:prstGeom>
          </p:spPr>
          <p:txBody>
            <a:bodyPr spcFirstLastPara="1" wrap="none" fromWordArt="1">
              <a:prstTxWarp prst="textArchDown">
                <a:avLst>
                  <a:gd name="adj" fmla="val 0"/>
                </a:avLst>
              </a:prstTxWarp>
            </a:bodyPr>
            <a:lstStyle/>
            <a:p>
              <a:pPr algn="ctr"/>
              <a:endParaRPr lang="en-US" sz="3600" kern="10">
                <a:ln w="9525">
                  <a:solidFill>
                    <a:srgbClr val="000000"/>
                  </a:solidFill>
                  <a:round/>
                  <a:headEnd/>
                  <a:tailEnd/>
                </a:ln>
                <a:solidFill>
                  <a:srgbClr val="000000"/>
                </a:solidFill>
                <a:latin typeface="Arial"/>
                <a:cs typeface="Arial"/>
              </a:endParaRPr>
            </a:p>
          </p:txBody>
        </p:sp>
      </p:grpSp>
      <p:sp>
        <p:nvSpPr>
          <p:cNvPr id="27653" name="Rectangle 8"/>
          <p:cNvSpPr>
            <a:spLocks noChangeArrowheads="1"/>
          </p:cNvSpPr>
          <p:nvPr/>
        </p:nvSpPr>
        <p:spPr bwMode="auto">
          <a:xfrm>
            <a:off x="306385" y="836711"/>
            <a:ext cx="7999415" cy="307777"/>
          </a:xfrm>
          <a:prstGeom prst="rect">
            <a:avLst/>
          </a:prstGeom>
          <a:noFill/>
          <a:ln w="9525">
            <a:noFill/>
            <a:miter lim="800000"/>
            <a:headEnd/>
            <a:tailEnd/>
          </a:ln>
        </p:spPr>
        <p:txBody>
          <a:bodyPr wrap="square">
            <a:spAutoFit/>
          </a:bodyPr>
          <a:lstStyle/>
          <a:p>
            <a:pPr marL="114300" indent="-114300" algn="just"/>
            <a:r>
              <a:rPr lang="en-US" sz="1400" b="1" dirty="0">
                <a:solidFill>
                  <a:srgbClr val="333399"/>
                </a:solidFill>
                <a:latin typeface="Tahoma" pitchFamily="34" charset="0"/>
              </a:rPr>
              <a:t>Date: 28.01.2021                                                        Incident title: HiPo#8</a:t>
            </a:r>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Arial"/>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5568808217e8896a20d35b78a187a54b">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95b9b289a8e8f4d106e4c69b136198e4"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xsd:enumeration value="Arabic"/>
          <xsd:enumeration value="Hindi"/>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documentManagement>
    <Language xmlns="4880e4f8-4b7d-4bdd-91e3-e10d47036eca">English</Language>
    <DocId xmlns="4880e4f8-4b7d-4bdd-91e3-e10d47036eca">92686</DocId>
    <ImageCreateDate xmlns="4880E4F8-4B7D-4BDD-91E3-E10D47036ECA" xsi:nil="true"/>
    <wic_System_Copyright xmlns="http://schemas.microsoft.com/sharepoint/v3/fields"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FCBDC3C-3C19-42C4-8AF6-6D1875941CD9}"/>
</file>

<file path=customXml/itemProps2.xml><?xml version="1.0" encoding="utf-8"?>
<ds:datastoreItem xmlns:ds="http://schemas.openxmlformats.org/officeDocument/2006/customXml" ds:itemID="{417CDCFD-C2C6-4ECC-85D9-E8AEE3BFF834}">
  <ds:schemaRefs>
    <ds:schemaRef ds:uri="http://purl.org/dc/terms/"/>
    <ds:schemaRef ds:uri="http://schemas.microsoft.com/office/2006/documentManagement/types"/>
    <ds:schemaRef ds:uri="http://purl.org/dc/dcmitype/"/>
    <ds:schemaRef ds:uri="http://schemas.openxmlformats.org/package/2006/metadata/core-properties"/>
    <ds:schemaRef ds:uri="http://purl.org/dc/elements/1.1/"/>
    <ds:schemaRef ds:uri="http://www.w3.org/XML/1998/namespace"/>
    <ds:schemaRef ds:uri="http://schemas.microsoft.com/office/infopath/2007/PartnerControls"/>
    <ds:schemaRef ds:uri="http://schemas.microsoft.com/sharepoint/v3"/>
    <ds:schemaRef ds:uri="http://schemas.microsoft.com/office/2006/metadata/properties"/>
  </ds:schemaRefs>
</ds:datastoreItem>
</file>

<file path=customXml/itemProps3.xml><?xml version="1.0" encoding="utf-8"?>
<ds:datastoreItem xmlns:ds="http://schemas.openxmlformats.org/officeDocument/2006/customXml" ds:itemID="{ACF46C6F-070D-40A4-B21F-D63FE5060AA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7785</TotalTime>
  <Words>516</Words>
  <Application>Microsoft Office PowerPoint</Application>
  <PresentationFormat>On-screen Show (4:3)</PresentationFormat>
  <Paragraphs>48</Paragraphs>
  <Slides>2</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Arial</vt:lpstr>
      <vt:lpstr>Calibri</vt:lpstr>
      <vt:lpstr>Tahoma</vt:lpstr>
      <vt:lpstr>Times New Roman</vt:lpstr>
      <vt:lpstr>Default Design</vt:lpstr>
      <vt:lpstr>PowerPoint Presentation</vt:lpstr>
      <vt:lpstr>PowerPoint Presentation</vt:lpstr>
    </vt:vector>
  </TitlesOfParts>
  <Company>Shell Information Services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HiPo#08- Ipc Final Post UWD IRC</dc:title>
  <dc:creator>MU93647</dc:creator>
  <cp:lastModifiedBy>Balushi, Sumaiya MSE36</cp:lastModifiedBy>
  <cp:revision>533</cp:revision>
  <dcterms:created xsi:type="dcterms:W3CDTF">2001-05-03T06:07:08Z</dcterms:created>
  <dcterms:modified xsi:type="dcterms:W3CDTF">2022-07-26T10:02:08Z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