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338" r:id="rId5"/>
    <p:sldId id="339" r:id="rId6"/>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c041l" initials="e" lastIdx="9" clrIdx="0">
    <p:extLst>
      <p:ext uri="{19B8F6BF-5375-455C-9EA6-DF929625EA0E}">
        <p15:presenceInfo xmlns:p15="http://schemas.microsoft.com/office/powerpoint/2012/main" userId="emc041l" providerId="None"/>
      </p:ext>
    </p:extLst>
  </p:cmAuthor>
  <p:cmAuthor id="2" name="Harthi, Mohamed MSE33" initials="HMM" lastIdx="1" clrIdx="1">
    <p:extLst>
      <p:ext uri="{19B8F6BF-5375-455C-9EA6-DF929625EA0E}">
        <p15:presenceInfo xmlns:p15="http://schemas.microsoft.com/office/powerpoint/2012/main" userId="S::Mohamed.Harthi@pdo.co.om::432c44a0-cc3d-49c6-a8d3-3ed757b3a2f5" providerId="AD"/>
      </p:ext>
    </p:extLst>
  </p:cmAuthor>
  <p:cmAuthor id="3" name="Avinash B" initials="AB" lastIdx="1" clrIdx="2">
    <p:extLst>
      <p:ext uri="{19B8F6BF-5375-455C-9EA6-DF929625EA0E}">
        <p15:presenceInfo xmlns:p15="http://schemas.microsoft.com/office/powerpoint/2012/main" userId="Avinash 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650"/>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9" autoAdjust="0"/>
    <p:restoredTop sz="94269" autoAdjust="0"/>
  </p:normalViewPr>
  <p:slideViewPr>
    <p:cSldViewPr>
      <p:cViewPr varScale="1">
        <p:scale>
          <a:sx n="88" d="100"/>
          <a:sy n="88" d="100"/>
        </p:scale>
        <p:origin x="86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2" y="0"/>
            <a:ext cx="3038063" cy="464746"/>
          </a:xfrm>
          <a:prstGeom prst="rect">
            <a:avLst/>
          </a:prstGeom>
          <a:noFill/>
          <a:ln w="9525">
            <a:noFill/>
            <a:miter lim="800000"/>
            <a:headEnd/>
            <a:tailEnd/>
          </a:ln>
          <a:effectLst/>
        </p:spPr>
        <p:txBody>
          <a:bodyPr vert="horz" wrap="square" lIns="91417" tIns="45708" rIns="91417" bIns="45708"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972339" y="0"/>
            <a:ext cx="3038062" cy="464746"/>
          </a:xfrm>
          <a:prstGeom prst="rect">
            <a:avLst/>
          </a:prstGeom>
          <a:noFill/>
          <a:ln w="9525">
            <a:noFill/>
            <a:miter lim="800000"/>
            <a:headEnd/>
            <a:tailEnd/>
          </a:ln>
          <a:effectLst/>
        </p:spPr>
        <p:txBody>
          <a:bodyPr vert="horz" wrap="square" lIns="91417" tIns="45708" rIns="91417" bIns="45708"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2" y="8831655"/>
            <a:ext cx="3038063" cy="464746"/>
          </a:xfrm>
          <a:prstGeom prst="rect">
            <a:avLst/>
          </a:prstGeom>
          <a:noFill/>
          <a:ln w="9525">
            <a:noFill/>
            <a:miter lim="800000"/>
            <a:headEnd/>
            <a:tailEnd/>
          </a:ln>
          <a:effectLst/>
        </p:spPr>
        <p:txBody>
          <a:bodyPr vert="horz" wrap="square" lIns="91417" tIns="45708" rIns="91417" bIns="45708"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972339" y="8831655"/>
            <a:ext cx="3038062" cy="464746"/>
          </a:xfrm>
          <a:prstGeom prst="rect">
            <a:avLst/>
          </a:prstGeom>
          <a:noFill/>
          <a:ln w="9525">
            <a:noFill/>
            <a:miter lim="800000"/>
            <a:headEnd/>
            <a:tailEnd/>
          </a:ln>
          <a:effectLst/>
        </p:spPr>
        <p:txBody>
          <a:bodyPr vert="horz" wrap="square" lIns="91417" tIns="45708" rIns="91417" bIns="45708"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1951544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2" y="0"/>
            <a:ext cx="3038063" cy="464746"/>
          </a:xfrm>
          <a:prstGeom prst="rect">
            <a:avLst/>
          </a:prstGeom>
          <a:noFill/>
          <a:ln w="9525">
            <a:noFill/>
            <a:miter lim="800000"/>
            <a:headEnd/>
            <a:tailEnd/>
          </a:ln>
          <a:effectLst/>
        </p:spPr>
        <p:txBody>
          <a:bodyPr vert="horz" wrap="square" lIns="91417" tIns="45708" rIns="91417" bIns="45708"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972339" y="0"/>
            <a:ext cx="3038062" cy="464746"/>
          </a:xfrm>
          <a:prstGeom prst="rect">
            <a:avLst/>
          </a:prstGeom>
          <a:noFill/>
          <a:ln w="9525">
            <a:noFill/>
            <a:miter lim="800000"/>
            <a:headEnd/>
            <a:tailEnd/>
          </a:ln>
          <a:effectLst/>
        </p:spPr>
        <p:txBody>
          <a:bodyPr vert="horz" wrap="square" lIns="91417" tIns="45708" rIns="91417" bIns="45708"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82688" y="698500"/>
            <a:ext cx="4645025" cy="3484563"/>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34278" y="4415830"/>
            <a:ext cx="5141850" cy="4182707"/>
          </a:xfrm>
          <a:prstGeom prst="rect">
            <a:avLst/>
          </a:prstGeom>
          <a:noFill/>
          <a:ln w="9525">
            <a:noFill/>
            <a:miter lim="800000"/>
            <a:headEnd/>
            <a:tailEnd/>
          </a:ln>
          <a:effectLst/>
        </p:spPr>
        <p:txBody>
          <a:bodyPr vert="horz" wrap="square" lIns="91417" tIns="45708" rIns="91417" bIns="4570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2" y="8831655"/>
            <a:ext cx="3038063" cy="464746"/>
          </a:xfrm>
          <a:prstGeom prst="rect">
            <a:avLst/>
          </a:prstGeom>
          <a:noFill/>
          <a:ln w="9525">
            <a:noFill/>
            <a:miter lim="800000"/>
            <a:headEnd/>
            <a:tailEnd/>
          </a:ln>
          <a:effectLst/>
        </p:spPr>
        <p:txBody>
          <a:bodyPr vert="horz" wrap="square" lIns="91417" tIns="45708" rIns="91417" bIns="45708"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972339" y="8831655"/>
            <a:ext cx="3038062" cy="464746"/>
          </a:xfrm>
          <a:prstGeom prst="rect">
            <a:avLst/>
          </a:prstGeom>
          <a:noFill/>
          <a:ln w="9525">
            <a:noFill/>
            <a:miter lim="800000"/>
            <a:headEnd/>
            <a:tailEnd/>
          </a:ln>
          <a:effectLst/>
        </p:spPr>
        <p:txBody>
          <a:bodyPr vert="horz" wrap="square" lIns="91417" tIns="45708" rIns="91417" bIns="45708"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extLst>
      <p:ext uri="{BB962C8B-B14F-4D97-AF65-F5344CB8AC3E}">
        <p14:creationId xmlns:p14="http://schemas.microsoft.com/office/powerpoint/2010/main" val="19633146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solidFill>
                  <a:srgbClr val="000000"/>
                </a:solidFill>
              </a:rPr>
              <a:pPr/>
              <a:t>1</a:t>
            </a:fld>
            <a:endParaRPr lang="en-US">
              <a:solidFill>
                <a:srgbClr val="000000"/>
              </a:solidFill>
            </a:endParaRPr>
          </a:p>
        </p:txBody>
      </p:sp>
    </p:spTree>
    <p:extLst>
      <p:ext uri="{BB962C8B-B14F-4D97-AF65-F5344CB8AC3E}">
        <p14:creationId xmlns:p14="http://schemas.microsoft.com/office/powerpoint/2010/main" val="646746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defTabSz="914162">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solidFill>
                  <a:srgbClr val="000000"/>
                </a:solidFill>
              </a:rPr>
              <a:pPr/>
              <a:t>2</a:t>
            </a:fld>
            <a:endParaRPr lang="en-US">
              <a:solidFill>
                <a:srgbClr val="000000"/>
              </a:solidFill>
            </a:endParaRPr>
          </a:p>
        </p:txBody>
      </p:sp>
    </p:spTree>
    <p:extLst>
      <p:ext uri="{BB962C8B-B14F-4D97-AF65-F5344CB8AC3E}">
        <p14:creationId xmlns:p14="http://schemas.microsoft.com/office/powerpoint/2010/main" val="1219412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
        <p:nvSpPr>
          <p:cNvPr id="6" name="TextBox 5">
            <a:extLst>
              <a:ext uri="{FF2B5EF4-FFF2-40B4-BE49-F238E27FC236}">
                <a16:creationId xmlns:a16="http://schemas.microsoft.com/office/drawing/2014/main" id="{E7ED7C4A-728B-4A09-8810-F986A0395D63}"/>
              </a:ext>
            </a:extLst>
          </p:cNvPr>
          <p:cNvSpPr txBox="1"/>
          <p:nvPr userDrawn="1"/>
        </p:nvSpPr>
        <p:spPr>
          <a:xfrm>
            <a:off x="1524000" y="164068"/>
            <a:ext cx="6096000" cy="369332"/>
          </a:xfrm>
          <a:prstGeom prst="rect">
            <a:avLst/>
          </a:prstGeom>
          <a:noFill/>
        </p:spPr>
        <p:txBody>
          <a:bodyPr wrap="square">
            <a:spAutoFit/>
          </a:bodyPr>
          <a:lstStyle/>
          <a:p>
            <a:pPr algn="ctr">
              <a:defRPr/>
            </a:pPr>
            <a:r>
              <a:rPr lang="en-US" sz="1800" b="1" dirty="0">
                <a:latin typeface="+mj-lt"/>
              </a:rPr>
              <a:t>STS – </a:t>
            </a:r>
            <a:r>
              <a:rPr lang="en-US" sz="1800" b="1" dirty="0" err="1">
                <a:latin typeface="+mj-lt"/>
              </a:rPr>
              <a:t>HiPo</a:t>
            </a:r>
            <a:r>
              <a:rPr lang="en-US" sz="1800" b="1" dirty="0">
                <a:latin typeface="+mj-lt"/>
              </a:rPr>
              <a:t> # 11 YRP, 07 Feb’21</a:t>
            </a:r>
            <a:endParaRPr lang="en-US" sz="1800" b="1" dirty="0">
              <a:solidFill>
                <a:schemeClr val="bg1">
                  <a:lumMod val="85000"/>
                </a:schemeClr>
              </a:solidFill>
              <a:latin typeface="+mj-lt"/>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4.jpeg"/><Relationship Id="rId5" Type="http://schemas.microsoft.com/office/2007/relationships/hdphoto" Target="../media/hdphoto1.wdp"/><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4010" y="1361977"/>
            <a:ext cx="5837719" cy="4524315"/>
          </a:xfrm>
          <a:prstGeom prst="rect">
            <a:avLst/>
          </a:prstGeom>
          <a:noFill/>
          <a:ln w="19050">
            <a:noFill/>
            <a:miter lim="800000"/>
            <a:headEnd/>
            <a:tailEnd/>
          </a:ln>
        </p:spPr>
        <p:txBody>
          <a:bodyPr wrap="square">
            <a:spAutoFit/>
          </a:bodyPr>
          <a:lstStyle/>
          <a:p>
            <a:pPr marL="114300" indent="-114300" algn="just">
              <a:spcBef>
                <a:spcPts val="300"/>
              </a:spcBef>
              <a:spcAft>
                <a:spcPts val="300"/>
              </a:spcAft>
              <a:defRPr/>
            </a:pPr>
            <a:r>
              <a:rPr lang="en-US" sz="1600" b="1" dirty="0">
                <a:solidFill>
                  <a:srgbClr val="FF0000"/>
                </a:solidFill>
                <a:latin typeface="Tahoma" pitchFamily="34" charset="0"/>
              </a:rPr>
              <a:t>What happened?</a:t>
            </a:r>
            <a:endParaRPr lang="en-GB" sz="1050" dirty="0">
              <a:solidFill>
                <a:srgbClr val="000000"/>
              </a:solidFill>
              <a:latin typeface="Arial" pitchFamily="34" charset="0"/>
            </a:endParaRPr>
          </a:p>
          <a:p>
            <a:pPr eaLnBrk="1" hangingPunct="1">
              <a:spcBef>
                <a:spcPts val="300"/>
              </a:spcBef>
              <a:spcAft>
                <a:spcPts val="300"/>
              </a:spcAft>
              <a:defRPr/>
            </a:pPr>
            <a:r>
              <a:rPr lang="en-GB" sz="1200" dirty="0">
                <a:latin typeface="Arial" pitchFamily="34" charset="0"/>
              </a:rPr>
              <a:t>A backhoe loader operator turned off the engine while in motion after entering access road approaching the worksite. On his way, he realised that the pedal brake of the equipment became ineffective. He waved hand to alert the crew being assembled for TBT, and </a:t>
            </a:r>
            <a:r>
              <a:rPr lang="en-US" sz="1200" dirty="0">
                <a:latin typeface="+mj-lt"/>
                <a:cs typeface="Arial" charset="0"/>
              </a:rPr>
              <a:t>applied hand brake to stop the equipment. However, backhoe bucket slowly came in contact with three employees leading to minor abrasion on their legs. Investigation revealed that the pedal brake was ineffective </a:t>
            </a:r>
            <a:r>
              <a:rPr lang="en-GB" sz="1200" dirty="0">
                <a:latin typeface="Arial" pitchFamily="34" charset="0"/>
              </a:rPr>
              <a:t>due to failure of the accumulator under engine off condition. </a:t>
            </a:r>
            <a:r>
              <a:rPr lang="en-US" sz="1200" dirty="0">
                <a:latin typeface="+mj-lt"/>
                <a:cs typeface="Arial" charset="0"/>
              </a:rPr>
              <a:t> </a:t>
            </a:r>
          </a:p>
          <a:p>
            <a:pPr marL="114300" indent="-114300" algn="just">
              <a:spcBef>
                <a:spcPts val="300"/>
              </a:spcBef>
              <a:spcAft>
                <a:spcPts val="300"/>
              </a:spcAft>
              <a:defRPr/>
            </a:pPr>
            <a:r>
              <a:rPr lang="en-US" sz="1600" b="1" dirty="0">
                <a:solidFill>
                  <a:srgbClr val="333399"/>
                </a:solidFill>
                <a:latin typeface="Tahoma" pitchFamily="34" charset="0"/>
              </a:rPr>
              <a:t>Your learning from this incident..</a:t>
            </a:r>
          </a:p>
          <a:p>
            <a:pPr marL="182880" indent="-182880" eaLnBrk="1" hangingPunct="1">
              <a:spcBef>
                <a:spcPts val="300"/>
              </a:spcBef>
              <a:spcAft>
                <a:spcPts val="300"/>
              </a:spcAft>
              <a:buFont typeface="Arial" pitchFamily="34" charset="0"/>
              <a:buChar char="•"/>
              <a:defRPr/>
            </a:pPr>
            <a:r>
              <a:rPr lang="en-US" sz="1200" dirty="0">
                <a:latin typeface="Arial" charset="0"/>
                <a:cs typeface="Tahoma" pitchFamily="34" charset="0"/>
              </a:rPr>
              <a:t>Always ensure that the equipment is not brought inside the live facility unless it is required to carry the specified task. </a:t>
            </a:r>
          </a:p>
          <a:p>
            <a:pPr marL="182880" indent="-182880" eaLnBrk="1" hangingPunct="1">
              <a:spcBef>
                <a:spcPts val="300"/>
              </a:spcBef>
              <a:spcAft>
                <a:spcPts val="300"/>
              </a:spcAft>
              <a:buFont typeface="Arial" pitchFamily="34" charset="0"/>
              <a:buChar char="•"/>
              <a:defRPr/>
            </a:pPr>
            <a:r>
              <a:rPr lang="en-US" sz="1200" dirty="0">
                <a:latin typeface="Arial" charset="0"/>
                <a:cs typeface="Tahoma" pitchFamily="34" charset="0"/>
              </a:rPr>
              <a:t>Always park the equipment at the designated parking place. </a:t>
            </a:r>
          </a:p>
          <a:p>
            <a:pPr marL="182880" indent="-182880" eaLnBrk="1" hangingPunct="1">
              <a:spcBef>
                <a:spcPts val="300"/>
              </a:spcBef>
              <a:spcAft>
                <a:spcPts val="300"/>
              </a:spcAft>
              <a:buFont typeface="Arial" pitchFamily="34" charset="0"/>
              <a:buChar char="•"/>
              <a:defRPr/>
            </a:pPr>
            <a:r>
              <a:rPr lang="en-US" sz="1200" dirty="0">
                <a:latin typeface="Arial" charset="0"/>
                <a:cs typeface="Tahoma" pitchFamily="34" charset="0"/>
              </a:rPr>
              <a:t>Always ensure that the engine is not switched off while the equipment is in motion / operation. </a:t>
            </a:r>
          </a:p>
          <a:p>
            <a:pPr marL="182880" indent="-182880" eaLnBrk="1" hangingPunct="1">
              <a:spcBef>
                <a:spcPts val="300"/>
              </a:spcBef>
              <a:spcAft>
                <a:spcPts val="300"/>
              </a:spcAft>
              <a:buFont typeface="Arial" pitchFamily="34" charset="0"/>
              <a:buChar char="•"/>
              <a:defRPr/>
            </a:pPr>
            <a:r>
              <a:rPr lang="en-US" sz="1200" dirty="0">
                <a:latin typeface="Arial" charset="0"/>
                <a:cs typeface="Tahoma" pitchFamily="34" charset="0"/>
              </a:rPr>
              <a:t>Always check and pay attention to the warning signs appearing on the dashboard and do not use the equipment until the defects are rectified.</a:t>
            </a:r>
          </a:p>
          <a:p>
            <a:pPr marL="182880" indent="-182880" eaLnBrk="1" hangingPunct="1">
              <a:spcBef>
                <a:spcPts val="300"/>
              </a:spcBef>
              <a:spcAft>
                <a:spcPts val="300"/>
              </a:spcAft>
              <a:buFont typeface="Arial" pitchFamily="34" charset="0"/>
              <a:buChar char="•"/>
              <a:defRPr/>
            </a:pPr>
            <a:r>
              <a:rPr lang="en-US" sz="1200" dirty="0">
                <a:latin typeface="Arial" charset="0"/>
                <a:cs typeface="Tahoma" pitchFamily="34" charset="0"/>
              </a:rPr>
              <a:t>Always select a safe location for conducting TBT away from hazards like Line of Fire.</a:t>
            </a:r>
          </a:p>
          <a:p>
            <a:pPr marL="182880" indent="-182880" eaLnBrk="1" hangingPunct="1">
              <a:spcBef>
                <a:spcPts val="300"/>
              </a:spcBef>
              <a:spcAft>
                <a:spcPts val="300"/>
              </a:spcAft>
              <a:buFont typeface="Arial" pitchFamily="34" charset="0"/>
              <a:buChar char="•"/>
              <a:defRPr/>
            </a:pPr>
            <a:r>
              <a:rPr lang="en-US" sz="1200" dirty="0">
                <a:latin typeface="Arial" charset="0"/>
                <a:cs typeface="Tahoma" pitchFamily="34" charset="0"/>
              </a:rPr>
              <a:t>Always ensure full compliance with the vehicle access permit – Permit Holder to accompany the equipment all time when it is in the station. </a:t>
            </a:r>
          </a:p>
        </p:txBody>
      </p:sp>
      <p:sp>
        <p:nvSpPr>
          <p:cNvPr id="26628" name="TextBox 16"/>
          <p:cNvSpPr txBox="1">
            <a:spLocks noChangeArrowheads="1"/>
          </p:cNvSpPr>
          <p:nvPr/>
        </p:nvSpPr>
        <p:spPr bwMode="auto">
          <a:xfrm>
            <a:off x="2286000" y="6212864"/>
            <a:ext cx="5334000" cy="584775"/>
          </a:xfrm>
          <a:prstGeom prst="rect">
            <a:avLst/>
          </a:prstGeom>
          <a:solidFill>
            <a:schemeClr val="accent2"/>
          </a:solidFill>
          <a:ln w="9525">
            <a:noFill/>
            <a:miter lim="800000"/>
            <a:headEnd/>
            <a:tailEnd/>
          </a:ln>
        </p:spPr>
        <p:txBody>
          <a:bodyPr wrap="square">
            <a:spAutoFit/>
          </a:bodyPr>
          <a:lstStyle/>
          <a:p>
            <a:pPr algn="ctr" eaLnBrk="1" hangingPunct="1"/>
            <a:r>
              <a:rPr lang="en-US" sz="1600" b="1" dirty="0">
                <a:solidFill>
                  <a:srgbClr val="FFFF00"/>
                </a:solidFill>
                <a:latin typeface="Tahoma" pitchFamily="34" charset="0"/>
              </a:rPr>
              <a:t>Always check the equipment warnings signs and rectify defects, if any.</a:t>
            </a:r>
          </a:p>
        </p:txBody>
      </p:sp>
      <p:sp>
        <p:nvSpPr>
          <p:cNvPr id="12" name="Rectangle 11"/>
          <p:cNvSpPr/>
          <p:nvPr/>
        </p:nvSpPr>
        <p:spPr>
          <a:xfrm>
            <a:off x="152400" y="762000"/>
            <a:ext cx="9067800" cy="276999"/>
          </a:xfrm>
          <a:prstGeom prst="rect">
            <a:avLst/>
          </a:prstGeom>
        </p:spPr>
        <p:txBody>
          <a:bodyPr wrap="square">
            <a:spAutoFit/>
          </a:bodyPr>
          <a:lstStyle/>
          <a:p>
            <a:pPr marL="114300" indent="-114300" algn="just">
              <a:defRPr/>
            </a:pPr>
            <a:r>
              <a:rPr lang="en-GB" sz="1200" b="1" dirty="0">
                <a:solidFill>
                  <a:srgbClr val="333399"/>
                </a:solidFill>
                <a:latin typeface="Tahoma" pitchFamily="34" charset="0"/>
              </a:rPr>
              <a:t>Date:07.02.2021                                         Incident type: </a:t>
            </a:r>
            <a:r>
              <a:rPr lang="en-US" sz="1200" b="1" dirty="0">
                <a:solidFill>
                  <a:srgbClr val="333399"/>
                </a:solidFill>
                <a:latin typeface="Tahoma" pitchFamily="34" charset="0"/>
              </a:rPr>
              <a:t>HiPO#11</a:t>
            </a:r>
            <a:endParaRPr lang="en-US" sz="1200" b="1" dirty="0">
              <a:solidFill>
                <a:srgbClr val="FF0000"/>
              </a:solidFill>
              <a:latin typeface="Tahoma" pitchFamily="34" charset="0"/>
            </a:endParaRPr>
          </a:p>
        </p:txBody>
      </p:sp>
      <p:sp>
        <p:nvSpPr>
          <p:cNvPr id="14"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solidFill>
                  <a:srgbClr val="000000"/>
                </a:solidFill>
                <a:latin typeface="Arial"/>
              </a:rPr>
              <a:t>PDO Second Alert</a:t>
            </a:r>
          </a:p>
        </p:txBody>
      </p:sp>
      <p:pic>
        <p:nvPicPr>
          <p:cNvPr id="3" name="Picture 2">
            <a:extLst>
              <a:ext uri="{FF2B5EF4-FFF2-40B4-BE49-F238E27FC236}">
                <a16:creationId xmlns:a16="http://schemas.microsoft.com/office/drawing/2014/main" id="{6987D13A-19AA-4E49-946D-1AEC39C65FF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096000" y="1517469"/>
            <a:ext cx="2819400" cy="1911531"/>
          </a:xfrm>
          <a:prstGeom prst="rect">
            <a:avLst/>
          </a:prstGeom>
        </p:spPr>
      </p:pic>
      <p:pic>
        <p:nvPicPr>
          <p:cNvPr id="8" name="Picture 7">
            <a:extLst>
              <a:ext uri="{FF2B5EF4-FFF2-40B4-BE49-F238E27FC236}">
                <a16:creationId xmlns:a16="http://schemas.microsoft.com/office/drawing/2014/main" id="{4F48416E-37EA-4089-B677-C0686D88D77D}"/>
              </a:ext>
            </a:extLst>
          </p:cNvPr>
          <p:cNvPicPr>
            <a:picLocks noChangeAspect="1"/>
          </p:cNvPicPr>
          <p:nvPr/>
        </p:nvPicPr>
        <p:blipFill rotWithShape="1">
          <a:blip r:embed="rId4" cstate="screen">
            <a:extLst>
              <a:ext uri="{BEBA8EAE-BF5A-486C-A8C5-ECC9F3942E4B}">
                <a14:imgProps xmlns:a14="http://schemas.microsoft.com/office/drawing/2010/main">
                  <a14:imgLayer r:embed="rId5">
                    <a14:imgEffect>
                      <a14:backgroundRemoval t="0" b="100000" l="5362" r="98391"/>
                    </a14:imgEffect>
                  </a14:imgLayer>
                </a14:imgProps>
              </a:ext>
              <a:ext uri="{28A0092B-C50C-407E-A947-70E740481C1C}">
                <a14:useLocalDpi xmlns:a14="http://schemas.microsoft.com/office/drawing/2010/main"/>
              </a:ext>
            </a:extLst>
          </a:blip>
          <a:srcRect/>
          <a:stretch/>
        </p:blipFill>
        <p:spPr>
          <a:xfrm>
            <a:off x="8466738" y="3084611"/>
            <a:ext cx="478343" cy="533401"/>
          </a:xfrm>
          <a:prstGeom prst="rect">
            <a:avLst/>
          </a:prstGeom>
        </p:spPr>
      </p:pic>
      <p:grpSp>
        <p:nvGrpSpPr>
          <p:cNvPr id="5" name="Group 4">
            <a:extLst>
              <a:ext uri="{FF2B5EF4-FFF2-40B4-BE49-F238E27FC236}">
                <a16:creationId xmlns:a16="http://schemas.microsoft.com/office/drawing/2014/main" id="{F39B8CE9-CF48-4185-A52E-10CCC20B1E8A}"/>
              </a:ext>
            </a:extLst>
          </p:cNvPr>
          <p:cNvGrpSpPr/>
          <p:nvPr/>
        </p:nvGrpSpPr>
        <p:grpSpPr>
          <a:xfrm>
            <a:off x="6096000" y="3733801"/>
            <a:ext cx="2849081" cy="2553155"/>
            <a:chOff x="5562600" y="3733800"/>
            <a:chExt cx="3388096" cy="2808470"/>
          </a:xfrm>
        </p:grpSpPr>
        <p:pic>
          <p:nvPicPr>
            <p:cNvPr id="2" name="Picture 1">
              <a:extLst>
                <a:ext uri="{FF2B5EF4-FFF2-40B4-BE49-F238E27FC236}">
                  <a16:creationId xmlns:a16="http://schemas.microsoft.com/office/drawing/2014/main" id="{910D65CA-683C-4395-9F3B-A9262894893B}"/>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562600" y="3733800"/>
              <a:ext cx="3352800" cy="2514600"/>
            </a:xfrm>
            <a:prstGeom prst="rect">
              <a:avLst/>
            </a:prstGeom>
          </p:spPr>
        </p:pic>
        <p:pic>
          <p:nvPicPr>
            <p:cNvPr id="9" name="Picture 8">
              <a:extLst>
                <a:ext uri="{FF2B5EF4-FFF2-40B4-BE49-F238E27FC236}">
                  <a16:creationId xmlns:a16="http://schemas.microsoft.com/office/drawing/2014/main" id="{AFE9A826-023B-4FDC-8D1B-24A090928B46}"/>
                </a:ext>
              </a:extLst>
            </p:cNvPr>
            <p:cNvPicPr>
              <a:picLocks noChangeAspect="1"/>
            </p:cNvPicPr>
            <p:nvPr/>
          </p:nvPicPr>
          <p:blipFill rotWithShape="1">
            <a:blip r:embed="rId7" cstate="screen">
              <a:extLst>
                <a:ext uri="{BEBA8EAE-BF5A-486C-A8C5-ECC9F3942E4B}">
                  <a14:imgProps xmlns:a14="http://schemas.microsoft.com/office/drawing/2010/main">
                    <a14:imgLayer r:embed="rId8">
                      <a14:imgEffect>
                        <a14:backgroundRemoval t="0" b="96462" l="2208" r="99338"/>
                      </a14:imgEffect>
                    </a14:imgLayer>
                  </a14:imgProps>
                </a:ext>
                <a:ext uri="{28A0092B-C50C-407E-A947-70E740481C1C}">
                  <a14:useLocalDpi xmlns:a14="http://schemas.microsoft.com/office/drawing/2010/main"/>
                </a:ext>
              </a:extLst>
            </a:blip>
            <a:srcRect/>
            <a:stretch/>
          </p:blipFill>
          <p:spPr>
            <a:xfrm>
              <a:off x="8371702" y="6000615"/>
              <a:ext cx="578994" cy="541655"/>
            </a:xfrm>
            <a:prstGeom prst="rect">
              <a:avLst/>
            </a:prstGeom>
          </p:spPr>
        </p:pic>
        <p:sp>
          <p:nvSpPr>
            <p:cNvPr id="4" name="Oval 3">
              <a:extLst>
                <a:ext uri="{FF2B5EF4-FFF2-40B4-BE49-F238E27FC236}">
                  <a16:creationId xmlns:a16="http://schemas.microsoft.com/office/drawing/2014/main" id="{B00BCD8C-6325-4996-A610-CE908AF6B271}"/>
                </a:ext>
              </a:extLst>
            </p:cNvPr>
            <p:cNvSpPr/>
            <p:nvPr/>
          </p:nvSpPr>
          <p:spPr bwMode="auto">
            <a:xfrm>
              <a:off x="6096000" y="4495800"/>
              <a:ext cx="457200" cy="457200"/>
            </a:xfrm>
            <a:prstGeom prst="ellipse">
              <a:avLst/>
            </a:prstGeom>
            <a:noFill/>
            <a:ln w="22225" cap="flat" cmpd="sng" algn="ctr">
              <a:solidFill>
                <a:srgbClr val="FFFF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1026773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266646"/>
            <a:ext cx="8609012" cy="3908762"/>
          </a:xfrm>
          <a:prstGeom prst="rect">
            <a:avLst/>
          </a:prstGeom>
          <a:noFill/>
          <a:ln w="19050">
            <a:noFill/>
            <a:miter lim="800000"/>
            <a:headEnd/>
            <a:tailEnd/>
          </a:ln>
        </p:spPr>
        <p:txBody>
          <a:bodyPr wrap="square">
            <a:spAutoFit/>
          </a:bodyPr>
          <a:lstStyle/>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spcBef>
                <a:spcPts val="600"/>
              </a:spcBef>
              <a:spcAft>
                <a:spcPts val="600"/>
              </a:spcAft>
              <a:defRPr/>
            </a:pPr>
            <a:r>
              <a:rPr lang="en-US" sz="1600" b="1" dirty="0">
                <a:latin typeface="Tahoma" pitchFamily="34" charset="0"/>
              </a:rPr>
              <a:t>Confirm the following:</a:t>
            </a:r>
            <a:endParaRPr lang="en-US" sz="1600" dirty="0">
              <a:latin typeface="Tahoma" pitchFamily="34" charset="0"/>
            </a:endParaRPr>
          </a:p>
          <a:p>
            <a:pPr marL="342900" indent="-342900">
              <a:buFont typeface="+mj-lt"/>
              <a:buAutoNum type="arabicPeriod"/>
              <a:defRPr/>
            </a:pPr>
            <a:r>
              <a:rPr lang="en-US" sz="1300" dirty="0">
                <a:solidFill>
                  <a:srgbClr val="0033CC"/>
                </a:solidFill>
                <a:latin typeface="+mj-lt"/>
                <a:sym typeface="Wingdings" pitchFamily="2" charset="2"/>
              </a:rPr>
              <a:t>Do you ensure designated parking areas for all construction Equipment are allotted &amp; Risk assessment carried out?</a:t>
            </a:r>
          </a:p>
          <a:p>
            <a:pPr marL="342900" indent="-342900">
              <a:buFont typeface="+mj-lt"/>
              <a:buAutoNum type="arabicPeriod"/>
              <a:defRPr/>
            </a:pPr>
            <a:r>
              <a:rPr lang="en-US" sz="1300" dirty="0">
                <a:solidFill>
                  <a:srgbClr val="0033CC"/>
                </a:solidFill>
                <a:latin typeface="+mj-lt"/>
                <a:sym typeface="Wingdings" pitchFamily="2" charset="2"/>
              </a:rPr>
              <a:t>Do you ensure the Operators have access to and they follow the OEM procedures?</a:t>
            </a:r>
          </a:p>
          <a:p>
            <a:pPr marL="342900" indent="-342900">
              <a:buFont typeface="+mj-lt"/>
              <a:buAutoNum type="arabicPeriod"/>
              <a:defRPr/>
            </a:pPr>
            <a:r>
              <a:rPr lang="en-US" sz="1300" dirty="0">
                <a:solidFill>
                  <a:srgbClr val="0033CC"/>
                </a:solidFill>
                <a:latin typeface="+mj-lt"/>
                <a:sym typeface="Wingdings" pitchFamily="2" charset="2"/>
              </a:rPr>
              <a:t>Do you ensure Competency of the Operators?</a:t>
            </a:r>
          </a:p>
          <a:p>
            <a:pPr marL="342900" indent="-342900">
              <a:buFont typeface="+mj-lt"/>
              <a:buAutoNum type="arabicPeriod"/>
              <a:defRPr/>
            </a:pPr>
            <a:r>
              <a:rPr lang="en-US" sz="1300" dirty="0">
                <a:solidFill>
                  <a:srgbClr val="0033CC"/>
                </a:solidFill>
                <a:latin typeface="+mj-lt"/>
                <a:sym typeface="Wingdings" pitchFamily="2" charset="2"/>
              </a:rPr>
              <a:t>Do you ensure construction equipment are well maintained and free of fault?</a:t>
            </a:r>
          </a:p>
          <a:p>
            <a:pPr marL="342900" indent="-342900">
              <a:buFont typeface="+mj-lt"/>
              <a:buAutoNum type="arabicPeriod"/>
              <a:defRPr/>
            </a:pPr>
            <a:r>
              <a:rPr lang="en-US" sz="1300" dirty="0">
                <a:solidFill>
                  <a:srgbClr val="0033CC"/>
                </a:solidFill>
                <a:latin typeface="+mj-lt"/>
                <a:sym typeface="Wingdings" pitchFamily="2" charset="2"/>
              </a:rPr>
              <a:t>Do your ensure implementation of LFIs are verified?</a:t>
            </a:r>
          </a:p>
          <a:p>
            <a:pPr marL="342900" indent="-342900">
              <a:buFont typeface="+mj-lt"/>
              <a:buAutoNum type="arabicPeriod"/>
              <a:defRPr/>
            </a:pPr>
            <a:r>
              <a:rPr lang="en-US" sz="1300" dirty="0">
                <a:solidFill>
                  <a:srgbClr val="0033CC"/>
                </a:solidFill>
                <a:latin typeface="+mj-lt"/>
                <a:sym typeface="Wingdings" pitchFamily="2" charset="2"/>
              </a:rPr>
              <a:t>Do you ensure full compliance with conditions specified in Permit and vehicle access authorization? </a:t>
            </a:r>
          </a:p>
          <a:p>
            <a:pPr marL="342900" indent="-342900" eaLnBrk="1" hangingPunct="1">
              <a:defRPr/>
            </a:pPr>
            <a:endParaRPr lang="en-US" sz="1300" i="1" dirty="0">
              <a:solidFill>
                <a:srgbClr val="0033CC"/>
              </a:solidFill>
              <a:latin typeface="Arial"/>
              <a:sym typeface="Wingdings" pitchFamily="2" charset="2"/>
            </a:endParaRPr>
          </a:p>
          <a:p>
            <a:pPr marL="342900" indent="-342900" eaLnBrk="1" hangingPunct="1">
              <a:defRPr/>
            </a:pPr>
            <a:endParaRPr lang="en-US" sz="1000" i="1" dirty="0">
              <a:solidFill>
                <a:srgbClr val="0033CC"/>
              </a:solidFill>
              <a:latin typeface="Arial"/>
              <a:sym typeface="Wingdings" pitchFamily="2" charset="2"/>
            </a:endParaRPr>
          </a:p>
          <a:p>
            <a:pPr marL="342900" indent="-342900" eaLnBrk="1" hangingPunct="1">
              <a:defRPr/>
            </a:pPr>
            <a:endParaRPr lang="en-US" sz="1000" i="1" dirty="0">
              <a:solidFill>
                <a:srgbClr val="0033CC"/>
              </a:solidFill>
              <a:latin typeface="Arial"/>
              <a:sym typeface="Wingdings" pitchFamily="2" charset="2"/>
            </a:endParaRPr>
          </a:p>
          <a:p>
            <a:pPr marL="342900" indent="-342900" eaLnBrk="1" hangingPunct="1">
              <a:defRPr/>
            </a:pPr>
            <a:endParaRPr lang="en-US" sz="1000" i="1" dirty="0">
              <a:solidFill>
                <a:srgbClr val="0033CC"/>
              </a:solidFill>
              <a:latin typeface="Arial"/>
              <a:sym typeface="Wingdings" pitchFamily="2" charset="2"/>
            </a:endParaRPr>
          </a:p>
          <a:p>
            <a:pPr marL="342900" indent="-342900" eaLnBrk="1" hangingPunct="1">
              <a:defRPr/>
            </a:pPr>
            <a:endParaRPr lang="en-US" sz="1000" i="1" dirty="0">
              <a:solidFill>
                <a:srgbClr val="0033CC"/>
              </a:solidFill>
              <a:latin typeface="Arial"/>
              <a:sym typeface="Wingdings" pitchFamily="2" charset="2"/>
            </a:endParaRPr>
          </a:p>
          <a:p>
            <a:pPr marL="342900" indent="-342900" eaLnBrk="1" hangingPunct="1">
              <a:defRPr/>
            </a:pPr>
            <a:endParaRPr lang="en-US" sz="1000" i="1" dirty="0">
              <a:solidFill>
                <a:srgbClr val="0033CC"/>
              </a:solidFill>
              <a:latin typeface="Arial"/>
              <a:sym typeface="Wingdings" pitchFamily="2" charset="2"/>
            </a:endParaRPr>
          </a:p>
          <a:p>
            <a:pPr marL="342900" indent="-342900" eaLnBrk="1" hangingPunct="1">
              <a:defRPr/>
            </a:pPr>
            <a:endParaRPr lang="en-US" sz="1000" i="1" dirty="0">
              <a:solidFill>
                <a:srgbClr val="0033CC"/>
              </a:solidFill>
              <a:latin typeface="Arial"/>
              <a:sym typeface="Wingdings" pitchFamily="2" charset="2"/>
            </a:endParaRPr>
          </a:p>
          <a:p>
            <a:pPr marL="342900" indent="-342900" eaLnBrk="1" hangingPunct="1">
              <a:defRPr/>
            </a:pPr>
            <a:r>
              <a:rPr lang="en-US" sz="1000" i="1" dirty="0">
                <a:solidFill>
                  <a:srgbClr val="0033CC"/>
                </a:solidFill>
                <a:latin typeface="Arial"/>
                <a:sym typeface="Wingdings" pitchFamily="2" charset="2"/>
              </a:rPr>
              <a:t>* If the answer is NO to any of the above questions please ensure you take action to correct this finding. </a:t>
            </a: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solidFill>
                    <a:srgbClr val="000000"/>
                  </a:solidFill>
                  <a:latin typeface="Arial"/>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52400" y="919182"/>
            <a:ext cx="7315200" cy="307777"/>
          </a:xfrm>
          <a:prstGeom prst="rect">
            <a:avLst/>
          </a:prstGeom>
          <a:noFill/>
          <a:ln w="9525">
            <a:noFill/>
            <a:miter lim="800000"/>
            <a:headEnd/>
            <a:tailEnd/>
          </a:ln>
        </p:spPr>
        <p:txBody>
          <a:bodyPr wrap="square">
            <a:spAutoFit/>
          </a:bodyPr>
          <a:lstStyle/>
          <a:p>
            <a:pPr marL="114300" indent="-114300" algn="just">
              <a:defRPr/>
            </a:pPr>
            <a:r>
              <a:rPr lang="en-GB" sz="1400" b="1" dirty="0">
                <a:solidFill>
                  <a:srgbClr val="333399"/>
                </a:solidFill>
                <a:latin typeface="Tahoma" pitchFamily="34" charset="0"/>
              </a:rPr>
              <a:t>Date:07.02.2021                                                        Incident type: HiPO#11  </a:t>
            </a:r>
          </a:p>
        </p:txBody>
      </p:sp>
    </p:spTree>
    <p:extLst>
      <p:ext uri="{BB962C8B-B14F-4D97-AF65-F5344CB8AC3E}">
        <p14:creationId xmlns:p14="http://schemas.microsoft.com/office/powerpoint/2010/main" val="227404352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Language xmlns="4880e4f8-4b7d-4bdd-91e3-e10d47036eca">English</Language>
    <DocId xmlns="4880e4f8-4b7d-4bdd-91e3-e10d47036eca">92687</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0D952C-A6E0-448F-95DA-74850EC167D6}"/>
</file>

<file path=customXml/itemProps2.xml><?xml version="1.0" encoding="utf-8"?>
<ds:datastoreItem xmlns:ds="http://schemas.openxmlformats.org/officeDocument/2006/customXml" ds:itemID="{417CDCFD-C2C6-4ECC-85D9-E8AEE3BFF834}">
  <ds:schemaRefs>
    <ds:schemaRef ds:uri="http://schemas.microsoft.com/office/infopath/2007/PartnerControls"/>
    <ds:schemaRef ds:uri="http://purl.org/dc/dcmitype/"/>
    <ds:schemaRef ds:uri="http://schemas.microsoft.com/office/2006/metadata/properties"/>
    <ds:schemaRef ds:uri="http://schemas.openxmlformats.org/package/2006/metadata/core-properties"/>
    <ds:schemaRef ds:uri="http://schemas.microsoft.com/sharepoint/v3"/>
    <ds:schemaRef ds:uri="http://schemas.microsoft.com/office/2006/documentManagement/types"/>
    <ds:schemaRef ds:uri="http://purl.org/dc/elements/1.1/"/>
    <ds:schemaRef ds:uri="http://purl.org/dc/terms/"/>
    <ds:schemaRef ds:uri="http://www.w3.org/XML/1998/namespace"/>
  </ds:schemaRefs>
</ds:datastoreItem>
</file>

<file path=customXml/itemProps3.xml><?xml version="1.0" encoding="utf-8"?>
<ds:datastoreItem xmlns:ds="http://schemas.openxmlformats.org/officeDocument/2006/customXml" ds:itemID="{ACF46C6F-070D-40A4-B21F-D63FE5060A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21077</TotalTime>
  <Words>591</Words>
  <Application>Microsoft Office PowerPoint</Application>
  <PresentationFormat>On-screen Show (4:3)</PresentationFormat>
  <Paragraphs>50</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Tahoma</vt:lpstr>
      <vt:lpstr>Times New Roman</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HiPo#11 Post DPIRC (002)</dc:title>
  <dc:creator>MU93647</dc:creator>
  <cp:lastModifiedBy>Balushi, Sumaiya MSE36</cp:lastModifiedBy>
  <cp:revision>1547</cp:revision>
  <cp:lastPrinted>2021-02-17T11:41:16Z</cp:lastPrinted>
  <dcterms:created xsi:type="dcterms:W3CDTF">2001-05-03T06:07:08Z</dcterms:created>
  <dcterms:modified xsi:type="dcterms:W3CDTF">2022-07-26T03:56:29Z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