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00B050"/>
    <a:srgbClr val="0000FF"/>
    <a:srgbClr val="FFC91D"/>
    <a:srgbClr val="FFFC00"/>
    <a:srgbClr val="EAEAEA"/>
    <a:srgbClr val="F2F3D7"/>
    <a:srgbClr val="24A316"/>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57" autoAdjust="0"/>
  </p:normalViewPr>
  <p:slideViewPr>
    <p:cSldViewPr snapToGrid="0" snapToObjects="1">
      <p:cViewPr varScale="1">
        <p:scale>
          <a:sx n="41" d="100"/>
          <a:sy n="41" d="100"/>
        </p:scale>
        <p:origin x="788" y="24"/>
      </p:cViewPr>
      <p:guideLst/>
    </p:cSldViewPr>
  </p:slideViewPr>
  <p:notesTextViewPr>
    <p:cViewPr>
      <p:scale>
        <a:sx n="3" d="2"/>
        <a:sy n="3" d="2"/>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5"/>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B1DB6-8030-E782-2DF7-F1FC80A620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27126" y="3559496"/>
            <a:ext cx="1397577" cy="2535116"/>
          </a:xfrm>
          <a:prstGeom prst="rect">
            <a:avLst/>
          </a:prstGeom>
        </p:spPr>
      </p:pic>
      <p:pic>
        <p:nvPicPr>
          <p:cNvPr id="21" name="Picture 20" descr="A picture containing outdoor, snow, skiing&#10;&#10;Description automatically generated">
            <a:extLst>
              <a:ext uri="{FF2B5EF4-FFF2-40B4-BE49-F238E27FC236}">
                <a16:creationId xmlns:a16="http://schemas.microsoft.com/office/drawing/2014/main" id="{F1351712-CA97-0CC4-413E-EA8EA27244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59108" y="885108"/>
            <a:ext cx="2065595" cy="2544893"/>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47189" y="1531824"/>
            <a:ext cx="8139174" cy="473206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R="0" lvl="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pitchFamily="34" charset="0"/>
                <a:cs typeface="Tahoma" pitchFamily="34" charset="0"/>
              </a:rPr>
              <a:t>OEM supplied wire hangers were not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pitchFamily="34" charset="0"/>
                <a:cs typeface="Tahoma" pitchFamily="34" charset="0"/>
              </a:rPr>
              <a:t>Inappropriate QA/ QC checks carried out.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defRPr/>
            </a:pPr>
            <a:endParaRPr lang="en-US" sz="1400" dirty="0">
              <a:solidFill>
                <a:srgbClr val="0000FF"/>
              </a:solidFill>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Only use the OEM supplied parts.</a:t>
            </a: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QA/QC checks to ensure correct materials are delivered and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pitchFamily="34" charset="0"/>
                <a:cs typeface="Tahoma" pitchFamily="34" charset="0"/>
              </a:rPr>
              <a:t>QA/QC resource to be re-evaluated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pitchFamily="34" charset="0"/>
                <a:cs typeface="Tahoma" pitchFamily="34" charset="0"/>
              </a:rPr>
              <a:t>Do not improvise to get the work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rPr>
              <a:t>Designer to be appointed to coordinate the design. </a:t>
            </a:r>
            <a:endParaRPr lang="en-US" sz="1400" dirty="0">
              <a:latin typeface="Calibri" panose="020F0502020204030204"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1084914"/>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Quality - Do it right the first time</a:t>
            </a:r>
          </a:p>
        </p:txBody>
      </p:sp>
      <p:sp>
        <p:nvSpPr>
          <p:cNvPr id="3" name="TextBox 2">
            <a:extLst>
              <a:ext uri="{FF2B5EF4-FFF2-40B4-BE49-F238E27FC236}">
                <a16:creationId xmlns:a16="http://schemas.microsoft.com/office/drawing/2014/main" id="{400CB393-5ECE-1597-1DAF-CE560BD298EF}"/>
              </a:ext>
            </a:extLst>
          </p:cNvPr>
          <p:cNvSpPr txBox="1"/>
          <p:nvPr/>
        </p:nvSpPr>
        <p:spPr>
          <a:xfrm>
            <a:off x="433680" y="1754247"/>
            <a:ext cx="7512141" cy="1169551"/>
          </a:xfrm>
          <a:prstGeom prst="rect">
            <a:avLst/>
          </a:prstGeom>
          <a:noFill/>
        </p:spPr>
        <p:txBody>
          <a:bodyPr wrap="square">
            <a:spAutoFit/>
          </a:bodyPr>
          <a:lstStyle/>
          <a:p>
            <a:r>
              <a:rPr lang="en-US" sz="1400" dirty="0"/>
              <a:t>An enhancement was undertaken in the BMF atrium and part of this work was to install acoustic ceiling panels.  On the 05.03.23 one of the acoustic panels, weighing approximately 4.5 Kg fell from its installed position (approximately 12. 5 meters height) to the ground at BMF Atrium. No people were injured.</a:t>
            </a:r>
            <a:r>
              <a:rPr lang="en-GB" sz="1400" b="1" dirty="0">
                <a:solidFill>
                  <a:srgbClr val="15479D"/>
                </a:solidFill>
                <a:effectLst/>
                <a:latin typeface="Calibri" panose="020F0502020204030204" pitchFamily="34" charset="0"/>
                <a:ea typeface="Calibri" panose="020F0502020204030204" pitchFamily="34" charset="0"/>
              </a:rPr>
              <a:t> </a:t>
            </a:r>
            <a:r>
              <a:rPr lang="en-GB" sz="1400" dirty="0"/>
              <a:t>The fixing wire end cap / stopper failed at the point of connection to the ceiling fixing point due to poor quality of materials, causing the panel to fall to the ground </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60418" y="272452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39768" y="555501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 name="Rectangle 8">
            <a:extLst>
              <a:ext uri="{FF2B5EF4-FFF2-40B4-BE49-F238E27FC236}">
                <a16:creationId xmlns:a16="http://schemas.microsoft.com/office/drawing/2014/main" id="{6A01AF11-C635-4127-906C-AA661C2C8EEF}"/>
              </a:ext>
            </a:extLst>
          </p:cNvPr>
          <p:cNvSpPr>
            <a:spLocks noChangeArrowheads="1"/>
          </p:cNvSpPr>
          <p:nvPr/>
        </p:nvSpPr>
        <p:spPr bwMode="auto">
          <a:xfrm>
            <a:off x="416361" y="538068"/>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05/03/2023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B4P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Activity:</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200" b="1" dirty="0">
                <a:solidFill>
                  <a:srgbClr val="4472C4"/>
                </a:solidFill>
                <a:latin typeface="Tahoma" pitchFamily="34" charset="0"/>
              </a:rPr>
              <a:t>installation of acoustic panels  </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a:br>
              <a:rPr lang="en-GB" sz="3600" b="1" dirty="0">
                <a:solidFill>
                  <a:srgbClr val="00B050"/>
                </a:solidFill>
                <a:ea typeface="MS PGothic" pitchFamily="34" charset="-128"/>
              </a:rPr>
            </a:br>
            <a:br>
              <a:rPr lang="en-GB" sz="3600" b="1" dirty="0">
                <a:solidFill>
                  <a:srgbClr val="00B050"/>
                </a:solidFill>
                <a:ea typeface="MS PGothic" pitchFamily="34" charset="-128"/>
              </a:rPr>
            </a:br>
            <a:r>
              <a:rPr lang="en-GB" sz="3600" b="1" dirty="0">
                <a:solidFill>
                  <a:srgbClr val="00B050"/>
                </a:solidFill>
                <a:ea typeface="MS PGothic" pitchFamily="34" charset="-128"/>
              </a:rPr>
              <a:t>Management self audit </a:t>
            </a:r>
            <a:br>
              <a:rPr lang="en-GB" sz="3600" b="1" dirty="0">
                <a:solidFill>
                  <a:srgbClr val="00B050"/>
                </a:solidFill>
                <a:ea typeface="MS PGothic" pitchFamily="34" charset="-128"/>
              </a:rPr>
            </a:br>
            <a:br>
              <a:rPr lang="en-GB" sz="3600" b="1" dirty="0">
                <a:solidFill>
                  <a:srgbClr val="00B050"/>
                </a:solidFill>
                <a:ea typeface="MS PGothic" pitchFamily="34" charset="-128"/>
              </a:rPr>
            </a:br>
            <a:endParaRPr lang="en-US" sz="3600"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525243" y="1141449"/>
            <a:ext cx="10928195" cy="423192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the product and installation is a per design specification? </a:t>
            </a:r>
          </a:p>
          <a:p>
            <a:pPr marL="342900" indent="-342900">
              <a:buFont typeface="+mj-lt"/>
              <a:buAutoNum type="arabicPeriod"/>
              <a:defRPr/>
            </a:pPr>
            <a:r>
              <a:rPr lang="en-US" sz="1600" dirty="0">
                <a:latin typeface="Calibri" panose="020F0502020204030204" pitchFamily="34" charset="0"/>
                <a:sym typeface="Wingdings" pitchFamily="2" charset="2"/>
              </a:rPr>
              <a:t>Do you ensure quality assurance check on your supplier's materials and work? </a:t>
            </a:r>
          </a:p>
          <a:p>
            <a:pPr marL="342900" indent="-342900">
              <a:buFont typeface="+mj-lt"/>
              <a:buAutoNum type="arabicPeriod"/>
              <a:defRPr/>
            </a:pPr>
            <a:r>
              <a:rPr lang="en-US" sz="1600" dirty="0">
                <a:latin typeface="Calibri" panose="020F0502020204030204" pitchFamily="34" charset="0"/>
                <a:sym typeface="Wingdings" pitchFamily="2" charset="2"/>
              </a:rPr>
              <a:t>Do you ensure supplied products are OEM or to the same specification and used correctly?</a:t>
            </a:r>
          </a:p>
          <a:p>
            <a:pPr marL="342900" indent="-342900">
              <a:buFont typeface="+mj-lt"/>
              <a:buAutoNum type="arabicPeriod"/>
              <a:defRPr/>
            </a:pPr>
            <a:r>
              <a:rPr lang="en-US" sz="1600" dirty="0">
                <a:latin typeface="Calibri" panose="020F0502020204030204" pitchFamily="34" charset="0"/>
                <a:sym typeface="Wingdings" pitchFamily="2" charset="2"/>
              </a:rPr>
              <a:t>Do you follow Management of change process and  ensure the changes are correctly communicated ? </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agreed ITP check sheets are completed by a competent person during your construction period?</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D102C01F-B843-4A38-818E-6D3D1C778D01}"/>
              </a:ext>
            </a:extLst>
          </p:cNvPr>
          <p:cNvSpPr>
            <a:spLocks noChangeArrowheads="1"/>
          </p:cNvSpPr>
          <p:nvPr/>
        </p:nvSpPr>
        <p:spPr bwMode="auto">
          <a:xfrm>
            <a:off x="416361" y="538068"/>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05/03/2023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B4P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Activity:</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200" b="1" dirty="0">
                <a:solidFill>
                  <a:srgbClr val="4472C4"/>
                </a:solidFill>
                <a:latin typeface="Tahoma" pitchFamily="34" charset="0"/>
              </a:rPr>
              <a:t>installation of acoustic panels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59cebebc-6309-48cb-911b-98a7c959393c"/>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74237132-897C-411D-90AA-7465F510D570}"/>
</file>

<file path=docProps/app.xml><?xml version="1.0" encoding="utf-8"?>
<Properties xmlns="http://schemas.openxmlformats.org/officeDocument/2006/extended-properties" xmlns:vt="http://schemas.openxmlformats.org/officeDocument/2006/docPropsVTypes">
  <Template>TM02892315[[fn=Wisp]]</Template>
  <TotalTime>8488</TotalTime>
  <Words>576</Words>
  <Application>Microsoft Office PowerPoint</Application>
  <PresentationFormat>Widescreen</PresentationFormat>
  <Paragraphs>64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HiPo#12 Dropped panel</dc:title>
  <dc:creator>nazar@umsoman.com</dc:creator>
  <cp:lastModifiedBy>Zakwani, Salim MSE36</cp:lastModifiedBy>
  <cp:revision>449</cp:revision>
  <cp:lastPrinted>2023-04-12T07:49:33Z</cp:lastPrinted>
  <dcterms:created xsi:type="dcterms:W3CDTF">2018-09-24T07:27:56Z</dcterms:created>
  <dcterms:modified xsi:type="dcterms:W3CDTF">2024-02-19T07:16:04Z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