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F"/>
    <a:srgbClr val="FFC91D"/>
    <a:srgbClr val="FFFC00"/>
    <a:srgbClr val="EAEAEA"/>
    <a:srgbClr val="F2F3D7"/>
    <a:srgbClr val="0000FF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0" autoAdjust="0"/>
    <p:restoredTop sz="97118" autoAdjust="0"/>
  </p:normalViewPr>
  <p:slideViewPr>
    <p:cSldViewPr snapToGrid="0" snapToObjects="1">
      <p:cViewPr varScale="1">
        <p:scale>
          <a:sx n="62" d="100"/>
          <a:sy n="62" d="100"/>
        </p:scale>
        <p:origin x="9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ADE1D62-6DD3-4346-82E6-87F8B2A1EDC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44300" y="6705600"/>
            <a:ext cx="11477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Schlumberger-Private</a:t>
            </a: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24" y="1400341"/>
            <a:ext cx="7625600" cy="54399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A Tipper travelling from Al Burj to Saqr while crossing Shaleem blacktop road was hit on right rear </a:t>
            </a: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side by an approaching land cruiser. Impact resulted in tip over of the tipper to the left. Tipper driver </a:t>
            </a: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sustained minor injuries. Both drivers shifted to clinic for medical management. Informed to PDO</a:t>
            </a: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Emergency No, RSST and ROP. </a:t>
            </a:r>
            <a:endParaRPr lang="en-US" sz="1300" dirty="0">
              <a:latin typeface="Arial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Direct immediate and underlying causes. Add essential information only with a direct link to incident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Tipper driver crossed the road without stopping at the junction, at an inappropriate speed. 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Land Cruiser Driver while driving was concentrating on rig sign boards at the right side of blacktop road for his next day’s job. 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LFI from previous incidents were not followed.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Coaching conducted for previous continuous driving violations were not effective </a:t>
            </a:r>
          </a:p>
          <a:p>
            <a:pPr marL="0" lvl="1">
              <a:defRPr/>
            </a:pPr>
            <a:endParaRPr lang="en-GB" sz="600" dirty="0">
              <a:latin typeface="Arial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-114300">
              <a:defRPr/>
            </a:pPr>
            <a:r>
              <a:rPr lang="en-US" sz="1050" dirty="0">
                <a:latin typeface="Calibri" panose="020F0502020204030204" pitchFamily="34" charset="0"/>
                <a:cs typeface="Tahoma" pitchFamily="34" charset="0"/>
              </a:rPr>
              <a:t>(This must solely relate to the people at risk of harm or people at risk of causing the harm)</a:t>
            </a:r>
            <a:endParaRPr lang="en-US" sz="1000" dirty="0">
              <a:solidFill>
                <a:srgbClr val="0000FF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  <a:cs typeface="Tahoma" pitchFamily="34" charset="0"/>
              </a:rPr>
              <a:t>Learning points for them from the investigation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400" dirty="0">
              <a:latin typeface="Arial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stop, look and then proceed before entering the junction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reduce speed while heading the junction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stop at intersection before entering black top road from graded road.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follow defensive driving techniques while on road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charset="0"/>
                <a:cs typeface="Tahoma" pitchFamily="34" charset="0"/>
              </a:rPr>
              <a:t>Always recognize and respond to dynamic/immediate risks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charset="0"/>
                <a:cs typeface="Tahoma" pitchFamily="34" charset="0"/>
              </a:rPr>
              <a:t>Always encourage drivers to report the road conditions and damaged road signs to concerned authority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1200" dirty="0">
              <a:highlight>
                <a:srgbClr val="FFFF00"/>
              </a:highlight>
              <a:latin typeface="Arial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1300" dirty="0">
              <a:latin typeface="Arial" charset="0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09/02/2022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</a:t>
            </a:r>
            <a:r>
              <a:rPr lang="en-US" sz="1200" b="1" dirty="0" err="1">
                <a:solidFill>
                  <a:srgbClr val="4472C4"/>
                </a:solidFill>
                <a:latin typeface="Tahoma" pitchFamily="34" charset="0"/>
              </a:rPr>
              <a:t>iPo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#12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  <a:r>
              <a:rPr lang="en-GB" sz="1400" b="1" dirty="0">
                <a:ea typeface="MS PGothic" pitchFamily="34" charset="-128"/>
              </a:rPr>
              <a:t>C4P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33809" y="402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294644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 Stop, look and proceed before crossing the road intersection</a:t>
            </a: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383844" y="529916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9009749" y="4410327"/>
            <a:ext cx="2550185" cy="736937"/>
          </a:xfrm>
          <a:prstGeom prst="roundRect">
            <a:avLst/>
          </a:prstGeom>
          <a:solidFill>
            <a:srgbClr val="FFE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704462" y="4378692"/>
            <a:ext cx="3136582" cy="81868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8" descr="Top View Tipper Stock Illustrations – 127 Top View Tipper Stock  Illustrations, Vectors &amp;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60" b="96032" l="26625" r="98375">
                        <a14:foregroundMark x1="92625" y1="55952" x2="92625" y2="55952"/>
                        <a14:foregroundMark x1="92625" y1="57738" x2="92625" y2="57738"/>
                        <a14:foregroundMark x1="92500" y1="87698" x2="92500" y2="87698"/>
                        <a14:foregroundMark x1="92500" y1="90278" x2="92500" y2="9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7" t="50000"/>
          <a:stretch/>
        </p:blipFill>
        <p:spPr bwMode="auto">
          <a:xfrm rot="5400000">
            <a:off x="9673627" y="3768062"/>
            <a:ext cx="872830" cy="3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Toyota Land Cruiser Prado car (140644) 3D model - Download 3D model Toyota Land  Cruiser Prado car (140644) | 140644 | 3dbaza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6094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11324" y="4826812"/>
            <a:ext cx="561947" cy="2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top Road Signs - Aluminum with EG Reflectiv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27600" r="28833" b="28139"/>
          <a:stretch/>
        </p:blipFill>
        <p:spPr bwMode="auto">
          <a:xfrm>
            <a:off x="9665874" y="4126708"/>
            <a:ext cx="250500" cy="2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0479E-AF67-4A02-ACE9-9C8D205F8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8537" y="978367"/>
            <a:ext cx="3828483" cy="239934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403856" y="1171173"/>
            <a:ext cx="336550" cy="544513"/>
            <a:chOff x="3504" y="544"/>
            <a:chExt cx="2287" cy="1855"/>
          </a:xfrm>
        </p:grpSpPr>
        <p:sp>
          <p:nvSpPr>
            <p:cNvPr id="32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 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09/02/2022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</a:t>
            </a:r>
            <a:r>
              <a:rPr lang="en-US" sz="1200" b="1" dirty="0" err="1">
                <a:solidFill>
                  <a:srgbClr val="4472C4"/>
                </a:solidFill>
                <a:latin typeface="Tahoma" pitchFamily="34" charset="0"/>
              </a:rPr>
              <a:t>iPo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#12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MVI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GB" sz="1600" b="1" dirty="0">
                <a:ea typeface="MS PGothic" pitchFamily="34" charset="-128"/>
              </a:rPr>
              <a:t>C4P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drivers are following learning from incidents?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all the road related behavioral deviations are reported?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all drivers have attended commentary drive assessment?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drivers are stopping the vehicle at all junctions?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are following all road signs while driving?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are following defensive driving technique?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consequence management is applied for all violations reported?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all parameters are monitored through IVMS and corrective action taken on deviations observed?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8B273-0E8A-46D7-8EF4-5713020C311E}"/>
              </a:ext>
            </a:extLst>
          </p:cNvPr>
          <p:cNvSpPr/>
          <p:nvPr/>
        </p:nvSpPr>
        <p:spPr>
          <a:xfrm>
            <a:off x="167473" y="0"/>
            <a:ext cx="12021178" cy="480131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32C040-6FA3-4B53-95F3-8C125C8AACAA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d51eac6-a7d5-47f5-a119-63d146adb13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9935</TotalTime>
  <Words>681</Words>
  <Application>Microsoft Office PowerPoint</Application>
  <PresentationFormat>Widescreen</PresentationFormat>
  <Paragraphs>73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HiPo#12 Final Post PDIRC</dc:title>
  <dc:creator>nazar@umsoman.com</dc:creator>
  <cp:lastModifiedBy>Zakwani, Salim MSE36</cp:lastModifiedBy>
  <cp:revision>684</cp:revision>
  <dcterms:created xsi:type="dcterms:W3CDTF">2018-09-24T07:27:56Z</dcterms:created>
  <dcterms:modified xsi:type="dcterms:W3CDTF">2024-02-14T11:48:08Z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8bb759f6-5337-4dc5-b19b-e74b6da11f8f_Enabled">
    <vt:lpwstr>true</vt:lpwstr>
  </property>
  <property fmtid="{D5CDD505-2E9C-101B-9397-08002B2CF9AE}" pid="4" name="MSIP_Label_8bb759f6-5337-4dc5-b19b-e74b6da11f8f_SetDate">
    <vt:lpwstr>2022-03-09T11:04:11Z</vt:lpwstr>
  </property>
  <property fmtid="{D5CDD505-2E9C-101B-9397-08002B2CF9AE}" pid="5" name="MSIP_Label_8bb759f6-5337-4dc5-b19b-e74b6da11f8f_Method">
    <vt:lpwstr>Standard</vt:lpwstr>
  </property>
  <property fmtid="{D5CDD505-2E9C-101B-9397-08002B2CF9AE}" pid="6" name="MSIP_Label_8bb759f6-5337-4dc5-b19b-e74b6da11f8f_Name">
    <vt:lpwstr>8bb759f6-5337-4dc5-b19b-e74b6da11f8f</vt:lpwstr>
  </property>
  <property fmtid="{D5CDD505-2E9C-101B-9397-08002B2CF9AE}" pid="7" name="MSIP_Label_8bb759f6-5337-4dc5-b19b-e74b6da11f8f_SiteId">
    <vt:lpwstr>41ff26dc-250f-4b13-8981-739be8610c21</vt:lpwstr>
  </property>
  <property fmtid="{D5CDD505-2E9C-101B-9397-08002B2CF9AE}" pid="8" name="MSIP_Label_8bb759f6-5337-4dc5-b19b-e74b6da11f8f_ActionId">
    <vt:lpwstr>1bc7f45a-facb-49f3-8cbd-d479d2c7ead9</vt:lpwstr>
  </property>
  <property fmtid="{D5CDD505-2E9C-101B-9397-08002B2CF9AE}" pid="9" name="MSIP_Label_8bb759f6-5337-4dc5-b19b-e74b6da11f8f_ContentBits">
    <vt:lpwstr>2</vt:lpwstr>
  </property>
  <property fmtid="{D5CDD505-2E9C-101B-9397-08002B2CF9AE}" pid="10" name="ClassificationContentMarkingFooterLocations">
    <vt:lpwstr>Office Theme:12</vt:lpwstr>
  </property>
  <property fmtid="{D5CDD505-2E9C-101B-9397-08002B2CF9AE}" pid="11" name="ClassificationContentMarkingFooterText">
    <vt:lpwstr>Schlumberger-Private</vt:lpwstr>
  </property>
</Properties>
</file>