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35" r:id="rId5"/>
    <p:sldId id="336" r:id="rId6"/>
  </p:sldIdLst>
  <p:sldSz cx="9144000" cy="6858000" type="screen4x3"/>
  <p:notesSz cx="6670675" cy="98758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1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49" autoAdjust="0"/>
  </p:normalViewPr>
  <p:slideViewPr>
    <p:cSldViewPr>
      <p:cViewPr varScale="1">
        <p:scale>
          <a:sx n="88" d="100"/>
          <a:sy n="88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3111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908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2125"/>
            <a:ext cx="28908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382125"/>
            <a:ext cx="28908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B55AA87-4B92-460C-977B-0D3A2F64F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506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908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8363" y="741363"/>
            <a:ext cx="4933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91063"/>
            <a:ext cx="48926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2125"/>
            <a:ext cx="28908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382125"/>
            <a:ext cx="28908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7F9EFC2-B0DD-4BF2-8694-068D2DFD7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1616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Ensure all dates and titles are input </a:t>
            </a:r>
          </a:p>
          <a:p>
            <a:endParaRPr lang="en-US" dirty="0"/>
          </a:p>
          <a:p>
            <a:r>
              <a:rPr lang="en-US" dirty="0"/>
              <a:t>A short description should be provided without mentioning names of contractors or</a:t>
            </a:r>
            <a:r>
              <a:rPr lang="en-US" baseline="0" dirty="0"/>
              <a:t> individuals.  You should include, what happened, to who (by job title) and what injuries this resulted in.  Nothing more!</a:t>
            </a:r>
          </a:p>
          <a:p>
            <a:endParaRPr lang="en-US" baseline="0" dirty="0"/>
          </a:p>
          <a:p>
            <a:r>
              <a:rPr lang="en-US" baseline="0" dirty="0"/>
              <a:t>Four to five bullet points highlighting the main findings from the investigation.  Remember the target audience is the front line staff so this should be written in simple terms in a way that everyone can understand.</a:t>
            </a:r>
          </a:p>
          <a:p>
            <a:endParaRPr lang="en-US" baseline="0" dirty="0"/>
          </a:p>
          <a:p>
            <a:r>
              <a:rPr lang="en-US" baseline="0" dirty="0"/>
              <a:t>The strap line should be the main point you want to get across</a:t>
            </a:r>
          </a:p>
          <a:p>
            <a:endParaRPr lang="en-US" baseline="0" dirty="0"/>
          </a:p>
          <a:p>
            <a:r>
              <a:rPr lang="en-US" baseline="0" dirty="0"/>
              <a:t>The images should be self explanatory, what went wrong (if you create a reconstruction please ensure you do not put people at risk) and below how it should be done.   </a:t>
            </a:r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38CA7-92E6-41FD-A1B7-5ABDE6F1771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76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Ensure all dates and titles are input </a:t>
            </a:r>
          </a:p>
          <a:p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Make a list of closed questions (only ‘yes’ or ‘no’ as an answer) to ask others if they have the same issues based on the management or HSE-MS failings or shortfalls identified in the investigation. </a:t>
            </a:r>
          </a:p>
          <a:p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Imagine you have to audit other companies to see if they could have the same issues.</a:t>
            </a:r>
          </a:p>
          <a:p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These questions should start</a:t>
            </a:r>
            <a:r>
              <a:rPr lang="en-US" baseline="0" dirty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 with: Do you ensure…………………?</a:t>
            </a: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B2BACC-5893-4478-93DA-688A131F836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600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5B704AD-0DEC-4276-A217-14915B9EB7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685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A920DC4-FE34-4663-8FB7-16362F8E3E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085B925-3865-4333-AFCB-ABF9FE11EB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F1380D9-E0BB-484F-BE96-17EE03607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281B74-92C0-4899-8AEC-B63DF05B82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62000" y="228600"/>
            <a:ext cx="7467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kern="0" dirty="0">
                <a:solidFill>
                  <a:srgbClr val="CCCCFF"/>
                </a:solidFill>
                <a:latin typeface="Arial"/>
                <a:ea typeface="+mj-ea"/>
                <a:cs typeface="Arial"/>
              </a:rPr>
              <a:t>Main contractor name – LTI# - Date of incident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2" name="Content Placeholder 3" descr="PPT option1.jpg"/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1113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 userDrawn="1"/>
        </p:nvSpPr>
        <p:spPr>
          <a:xfrm>
            <a:off x="0" y="166985"/>
            <a:ext cx="8991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b="1" dirty="0"/>
              <a:t>Abraj Energy Services S.A.O.C, Rig 64 HiPo # 12 </a:t>
            </a:r>
            <a:r>
              <a:rPr lang="en-US" sz="2000" b="1" baseline="0" dirty="0"/>
              <a:t> Date: </a:t>
            </a:r>
            <a:r>
              <a:rPr lang="en-US" sz="2000" b="1" dirty="0"/>
              <a:t>31</a:t>
            </a:r>
            <a:r>
              <a:rPr lang="en-US" sz="2000" b="1" baseline="30000" dirty="0"/>
              <a:t>st</a:t>
            </a:r>
            <a:r>
              <a:rPr lang="en-US" sz="2000" b="1" dirty="0"/>
              <a:t> Jan,2021</a:t>
            </a:r>
            <a:endParaRPr lang="en-US" sz="2000" b="1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157235" y="832405"/>
            <a:ext cx="6107385" cy="52552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4300" indent="-114300" algn="just">
              <a:defRPr/>
            </a:pPr>
            <a:r>
              <a:rPr lang="en-GB" sz="1200" b="1" dirty="0">
                <a:solidFill>
                  <a:srgbClr val="333399"/>
                </a:solidFill>
                <a:latin typeface="Tahoma" pitchFamily="34" charset="0"/>
              </a:rPr>
              <a:t>Date: </a:t>
            </a:r>
            <a:r>
              <a:rPr lang="en-US" sz="1200" b="1" dirty="0">
                <a:solidFill>
                  <a:srgbClr val="333399"/>
                </a:solidFill>
                <a:latin typeface="Tahoma" pitchFamily="34" charset="0"/>
              </a:rPr>
              <a:t>31</a:t>
            </a:r>
            <a:r>
              <a:rPr lang="en-GB" sz="1200" b="1" dirty="0">
                <a:solidFill>
                  <a:srgbClr val="333399"/>
                </a:solidFill>
                <a:latin typeface="Tahoma" pitchFamily="34" charset="0"/>
              </a:rPr>
              <a:t>.01.20</a:t>
            </a:r>
            <a:r>
              <a:rPr lang="ar-OM" sz="1200" b="1" dirty="0">
                <a:solidFill>
                  <a:srgbClr val="333399"/>
                </a:solidFill>
                <a:latin typeface="Tahoma" pitchFamily="34" charset="0"/>
              </a:rPr>
              <a:t>2</a:t>
            </a:r>
            <a:r>
              <a:rPr lang="en-US" sz="1200" b="1" dirty="0">
                <a:solidFill>
                  <a:srgbClr val="333399"/>
                </a:solidFill>
                <a:latin typeface="Tahoma" pitchFamily="34" charset="0"/>
              </a:rPr>
              <a:t>1                                            Incident title: HiPo#12 DROP </a:t>
            </a:r>
          </a:p>
          <a:p>
            <a:pPr marL="114300" indent="-114300" algn="just">
              <a:defRPr/>
            </a:pPr>
            <a:endParaRPr lang="en-US" sz="1300" b="1" dirty="0">
              <a:solidFill>
                <a:srgbClr val="FF0000"/>
              </a:solidFill>
              <a:latin typeface="Tahoma" pitchFamily="34" charset="0"/>
            </a:endParaRPr>
          </a:p>
          <a:p>
            <a:pPr marL="114300" indent="-114300" algn="just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What happened?</a:t>
            </a:r>
          </a:p>
          <a:p>
            <a:pPr marL="114300" indent="-114300" algn="just">
              <a:defRPr/>
            </a:pPr>
            <a:endParaRPr lang="en-US" sz="1600" dirty="0">
              <a:solidFill>
                <a:srgbClr val="FF0000"/>
              </a:solidFill>
              <a:latin typeface="Tahoma" pitchFamily="34" charset="0"/>
            </a:endParaRPr>
          </a:p>
          <a:p>
            <a:pPr algn="just"/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On 31</a:t>
            </a:r>
            <a:r>
              <a:rPr lang="en-US" alt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January,2021 @ 11:05 hours, while lowering the third party casing bail at rig floor by using the crane, bail lower end slipped towards v-door on wooden surface (set back area) and hit the V-door gate. V-door gate one part (right side) came out from the hinge and slide down v-door to the ground. </a:t>
            </a:r>
          </a:p>
          <a:p>
            <a:pPr algn="just"/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No injury reported</a:t>
            </a:r>
          </a:p>
          <a:p>
            <a:pPr algn="just"/>
            <a:endParaRPr lang="en-US" sz="1050" dirty="0">
              <a:solidFill>
                <a:srgbClr val="000000"/>
              </a:solidFill>
              <a:latin typeface="Arial" pitchFamily="34" charset="0"/>
            </a:endParaRPr>
          </a:p>
          <a:p>
            <a:pPr marL="342900" indent="-342900" eaLnBrk="1" hangingPunct="1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14300" indent="-114300" algn="just">
              <a:defRPr/>
            </a:pPr>
            <a:r>
              <a:rPr lang="en-US" sz="1600" b="1" dirty="0">
                <a:solidFill>
                  <a:srgbClr val="333399"/>
                </a:solidFill>
                <a:latin typeface="Tahoma" pitchFamily="34" charset="0"/>
              </a:rPr>
              <a:t>Your learning from this incident..</a:t>
            </a:r>
          </a:p>
          <a:p>
            <a:pPr marL="114300" indent="-114300" algn="just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71450" indent="-171450"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Always ensure temporary No Go Zone is managed all the times during picking up / laying down activity in the cat-walk area   </a:t>
            </a:r>
          </a:p>
          <a:p>
            <a:pPr marL="171450" indent="-171450"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Always use correct rigging &amp; lifting method while lifting long loads</a:t>
            </a:r>
          </a:p>
          <a:p>
            <a:pPr marL="171450" indent="-171450"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Always use lift plan and risk assessment to perform any lifting activities ‘’ 10 questions for safe lifting’’</a:t>
            </a:r>
          </a:p>
          <a:p>
            <a:pPr marL="171450" indent="-171450"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Always use tagline/hands off tools to guide the load</a:t>
            </a:r>
          </a:p>
          <a:p>
            <a:pPr marL="171450" indent="-171450"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Always keep good communication between banks-man and crane operator</a:t>
            </a:r>
            <a:r>
              <a:rPr lang="en-US" sz="1200" dirty="0">
                <a:latin typeface="+mj-lt"/>
              </a:rPr>
              <a:t>.</a:t>
            </a:r>
          </a:p>
          <a:p>
            <a:pPr marL="171450" indent="-171450"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+mj-lt"/>
              </a:rPr>
              <a:t>Always ensure equipment at height having secondary retention </a:t>
            </a:r>
          </a:p>
          <a:p>
            <a:pPr marL="119063" indent="-119063" eaLnBrk="1" hangingPunct="1">
              <a:defRPr/>
            </a:pPr>
            <a:endParaRPr lang="en-US" sz="1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5838825" y="1219200"/>
            <a:ext cx="1676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6000">
              <a:solidFill>
                <a:srgbClr val="FF0000"/>
              </a:solidFill>
              <a:sym typeface="Webdings" pitchFamily="18" charset="2"/>
            </a:endParaRPr>
          </a:p>
        </p:txBody>
      </p:sp>
      <p:sp>
        <p:nvSpPr>
          <p:cNvPr id="26628" name="TextBox 16"/>
          <p:cNvSpPr txBox="1">
            <a:spLocks noChangeArrowheads="1"/>
          </p:cNvSpPr>
          <p:nvPr/>
        </p:nvSpPr>
        <p:spPr bwMode="auto">
          <a:xfrm>
            <a:off x="2337569" y="6254822"/>
            <a:ext cx="5156761" cy="55399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indent="0" algn="ctr">
              <a:spcBef>
                <a:spcPts val="0"/>
              </a:spcBef>
              <a:defRPr/>
            </a:pPr>
            <a:r>
              <a:rPr lang="en-US" sz="1500" b="1" dirty="0">
                <a:solidFill>
                  <a:srgbClr val="FFFF00"/>
                </a:solidFill>
                <a:latin typeface="+mj-lt"/>
              </a:rPr>
              <a:t>Ensure lift plan is used to mitigate all hazards and risk involved in the task 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0" y="49180"/>
            <a:ext cx="9144000" cy="646113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3600" b="1" dirty="0">
                <a:latin typeface="+mj-lt"/>
              </a:rPr>
              <a:t>PDO Second Alert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6328120" y="1511217"/>
            <a:ext cx="2682714" cy="2047434"/>
            <a:chOff x="6301823" y="945442"/>
            <a:chExt cx="2810066" cy="1960535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301823" y="945443"/>
              <a:ext cx="1546777" cy="1951816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833301" y="945442"/>
              <a:ext cx="1278588" cy="1960535"/>
            </a:xfrm>
            <a:prstGeom prst="rect">
              <a:avLst/>
            </a:prstGeom>
          </p:spPr>
        </p:pic>
      </p:grpSp>
      <p:sp>
        <p:nvSpPr>
          <p:cNvPr id="16" name="Oval 15"/>
          <p:cNvSpPr/>
          <p:nvPr/>
        </p:nvSpPr>
        <p:spPr>
          <a:xfrm>
            <a:off x="8339755" y="2530382"/>
            <a:ext cx="325546" cy="36829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31"/>
          <p:cNvGrpSpPr>
            <a:grpSpLocks/>
          </p:cNvGrpSpPr>
          <p:nvPr/>
        </p:nvGrpSpPr>
        <p:grpSpPr bwMode="auto">
          <a:xfrm>
            <a:off x="8801759" y="3202471"/>
            <a:ext cx="243517" cy="493790"/>
            <a:chOff x="3504" y="544"/>
            <a:chExt cx="2287" cy="1855"/>
          </a:xfrm>
        </p:grpSpPr>
        <p:sp>
          <p:nvSpPr>
            <p:cNvPr id="20" name="Line 129"/>
            <p:cNvSpPr>
              <a:spLocks noChangeShapeType="1"/>
            </p:cNvSpPr>
            <p:nvPr/>
          </p:nvSpPr>
          <p:spPr bwMode="auto">
            <a:xfrm>
              <a:off x="3504" y="568"/>
              <a:ext cx="2287" cy="1831"/>
            </a:xfrm>
            <a:prstGeom prst="line">
              <a:avLst/>
            </a:prstGeom>
            <a:noFill/>
            <a:ln w="1333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30"/>
            <p:cNvSpPr>
              <a:spLocks noChangeShapeType="1"/>
            </p:cNvSpPr>
            <p:nvPr/>
          </p:nvSpPr>
          <p:spPr bwMode="auto">
            <a:xfrm flipV="1">
              <a:off x="3528" y="544"/>
              <a:ext cx="2144" cy="1807"/>
            </a:xfrm>
            <a:prstGeom prst="line">
              <a:avLst/>
            </a:prstGeom>
            <a:noFill/>
            <a:ln w="1333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328120" y="3762778"/>
            <a:ext cx="2717156" cy="2145398"/>
            <a:chOff x="5740626" y="3493402"/>
            <a:chExt cx="3261385" cy="2286000"/>
          </a:xfrm>
        </p:grpSpPr>
        <p:sp>
          <p:nvSpPr>
            <p:cNvPr id="23" name="Rectangle 22"/>
            <p:cNvSpPr/>
            <p:nvPr/>
          </p:nvSpPr>
          <p:spPr>
            <a:xfrm>
              <a:off x="5769810" y="3493402"/>
              <a:ext cx="3232201" cy="2286000"/>
            </a:xfrm>
            <a:prstGeom prst="rect">
              <a:avLst/>
            </a:prstGeom>
            <a:solidFill>
              <a:srgbClr val="00B050"/>
            </a:solidFill>
            <a:ln w="25400" cap="flat" cmpd="sng" algn="ctr">
              <a:solidFill>
                <a:srgbClr val="00CC99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 kern="0" dirty="0">
                <a:solidFill>
                  <a:srgbClr val="FFFFFF"/>
                </a:solidFill>
                <a:latin typeface="Arial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740626" y="3560183"/>
              <a:ext cx="1501132" cy="2194397"/>
            </a:xfrm>
            <a:prstGeom prst="rect">
              <a:avLst/>
            </a:prstGeom>
            <a:ln>
              <a:noFill/>
            </a:ln>
            <a:effectLst>
              <a:reflection blurRad="12700" stA="30000" endPos="30000" dist="5000" dir="5400000" sy="-100000" algn="bl" rotWithShape="0"/>
            </a:effectLst>
            <a:scene3d>
              <a:camera prst="perspectiveContrastingLeftFacing">
                <a:rot lat="300000" lon="19800000" rev="0"/>
              </a:camera>
              <a:lightRig rig="threePt" dir="t">
                <a:rot lat="0" lon="0" rev="2700000"/>
              </a:lightRig>
            </a:scene3d>
            <a:sp3d>
              <a:bevelT w="63500" h="50800"/>
            </a:sp3d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140421" y="3581400"/>
              <a:ext cx="1785372" cy="2102304"/>
            </a:xfrm>
            <a:prstGeom prst="rect">
              <a:avLst/>
            </a:prstGeom>
          </p:spPr>
        </p:pic>
      </p:grpSp>
      <p:sp>
        <p:nvSpPr>
          <p:cNvPr id="26634" name="Freeform 132"/>
          <p:cNvSpPr>
            <a:spLocks/>
          </p:cNvSpPr>
          <p:nvPr/>
        </p:nvSpPr>
        <p:spPr bwMode="auto">
          <a:xfrm>
            <a:off x="8687758" y="5735630"/>
            <a:ext cx="392568" cy="376673"/>
          </a:xfrm>
          <a:custGeom>
            <a:avLst/>
            <a:gdLst>
              <a:gd name="T0" fmla="*/ 0 w 1336"/>
              <a:gd name="T1" fmla="*/ 2147483647 h 888"/>
              <a:gd name="T2" fmla="*/ 2147483647 w 1336"/>
              <a:gd name="T3" fmla="*/ 2147483647 h 888"/>
              <a:gd name="T4" fmla="*/ 2147483647 w 1336"/>
              <a:gd name="T5" fmla="*/ 0 h 888"/>
              <a:gd name="T6" fmla="*/ 0 60000 65536"/>
              <a:gd name="T7" fmla="*/ 0 60000 65536"/>
              <a:gd name="T8" fmla="*/ 0 60000 65536"/>
              <a:gd name="T9" fmla="*/ 0 w 1336"/>
              <a:gd name="T10" fmla="*/ 0 h 888"/>
              <a:gd name="T11" fmla="*/ 1336 w 133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36" h="888">
                <a:moveTo>
                  <a:pt x="0" y="600"/>
                </a:moveTo>
                <a:lnTo>
                  <a:pt x="312" y="888"/>
                </a:lnTo>
                <a:lnTo>
                  <a:pt x="1336" y="0"/>
                </a:lnTo>
              </a:path>
            </a:pathLst>
          </a:custGeom>
          <a:noFill/>
          <a:ln w="13335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757002" y="5900672"/>
            <a:ext cx="19307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Always use approved lift plan </a:t>
            </a:r>
          </a:p>
        </p:txBody>
      </p:sp>
    </p:spTree>
    <p:extLst>
      <p:ext uri="{BB962C8B-B14F-4D97-AF65-F5344CB8AC3E}">
        <p14:creationId xmlns:p14="http://schemas.microsoft.com/office/powerpoint/2010/main" val="487732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304800" y="1357145"/>
            <a:ext cx="8351838" cy="363176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73038" indent="-173038" eaLnBrk="1" hangingPunct="1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As a learning from this incident and ensure continual improvement all contract</a:t>
            </a: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managers must review their HSE HEMP against the questions asked below        </a:t>
            </a:r>
          </a:p>
          <a:p>
            <a:pPr marL="342900" indent="-342900" eaLnBrk="1" hangingPunct="1">
              <a:defRPr/>
            </a:pPr>
            <a:endParaRPr lang="en-US" sz="1600" b="1" dirty="0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>
                <a:latin typeface="Tahoma" pitchFamily="34" charset="0"/>
              </a:rPr>
              <a:t>Confirm the following:</a:t>
            </a:r>
          </a:p>
          <a:p>
            <a:pPr marL="342900" indent="-342900" eaLnBrk="1" hangingPunct="1">
              <a:defRPr/>
            </a:pPr>
            <a:endParaRPr lang="en-US" sz="1600" b="1" dirty="0">
              <a:solidFill>
                <a:srgbClr val="0000FF"/>
              </a:solidFill>
              <a:latin typeface="Tahoma" pitchFamily="34" charset="0"/>
            </a:endParaRP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33CC"/>
                </a:solidFill>
                <a:latin typeface="+mj-lt"/>
              </a:rPr>
              <a:t>Do you ensure plan in place prior any lifting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33CC"/>
                </a:solidFill>
                <a:latin typeface="+mj-lt"/>
              </a:rPr>
              <a:t>Do you ensure task is adequately planned when third parties at site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33CC"/>
                </a:solidFill>
                <a:latin typeface="+mj-lt"/>
              </a:rPr>
              <a:t>Do you ensure adequate communication establish between banks man and crane operator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33CC"/>
                </a:solidFill>
                <a:latin typeface="+mj-lt"/>
              </a:rPr>
              <a:t>Do you monitor and review the routine activities 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33CC"/>
                </a:solidFill>
                <a:latin typeface="+mj-lt"/>
              </a:rPr>
              <a:t>Do you ensure all risks are assessed and controlled prior any lifting.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endParaRPr lang="en-US" sz="1400" dirty="0">
              <a:solidFill>
                <a:srgbClr val="0033CC"/>
              </a:solidFill>
              <a:latin typeface="+mj-lt"/>
            </a:endParaRPr>
          </a:p>
          <a:p>
            <a:pPr marL="342900" indent="-342900" eaLnBrk="1" hangingPunct="1">
              <a:defRPr/>
            </a:pPr>
            <a:endParaRPr lang="en-US" sz="1000" i="1" dirty="0">
              <a:solidFill>
                <a:srgbClr val="0033CC"/>
              </a:solidFill>
              <a:latin typeface="+mj-lt"/>
              <a:sym typeface="Wingdings" pitchFamily="2" charset="2"/>
            </a:endParaRPr>
          </a:p>
          <a:p>
            <a:pPr marL="342900" indent="-342900" eaLnBrk="1" hangingPunct="1">
              <a:defRPr/>
            </a:pPr>
            <a:endParaRPr lang="en-US" sz="1000" i="1" dirty="0">
              <a:solidFill>
                <a:srgbClr val="0033CC"/>
              </a:solidFill>
              <a:latin typeface="+mj-lt"/>
              <a:sym typeface="Wingdings" pitchFamily="2" charset="2"/>
            </a:endParaRPr>
          </a:p>
          <a:p>
            <a:pPr marL="342900" indent="-342900" eaLnBrk="1" hangingPunct="1">
              <a:defRPr/>
            </a:pPr>
            <a:endParaRPr lang="en-US" sz="1000" i="1" dirty="0">
              <a:solidFill>
                <a:srgbClr val="0033CC"/>
              </a:solidFill>
              <a:latin typeface="+mj-lt"/>
              <a:sym typeface="Wingdings" pitchFamily="2" charset="2"/>
            </a:endParaRPr>
          </a:p>
          <a:p>
            <a:pPr marL="342900" indent="-342900" eaLnBrk="1" hangingPunct="1">
              <a:defRPr/>
            </a:pPr>
            <a:r>
              <a:rPr lang="en-US" sz="1000" i="1" dirty="0">
                <a:solidFill>
                  <a:srgbClr val="0033CC"/>
                </a:solidFill>
                <a:latin typeface="+mj-lt"/>
                <a:sym typeface="Wingdings" pitchFamily="2" charset="2"/>
              </a:rPr>
              <a:t>* If the answer is NO to any of the above questions please ensure you take action to correct this finding. </a:t>
            </a:r>
          </a:p>
          <a:p>
            <a:pPr marL="119063" indent="-119063" eaLnBrk="1" hangingPunct="1">
              <a:buFontTx/>
              <a:buChar char="•"/>
              <a:defRPr/>
            </a:pPr>
            <a:endParaRPr lang="en-US" sz="1400" dirty="0">
              <a:solidFill>
                <a:srgbClr val="0033CC"/>
              </a:solidFill>
              <a:latin typeface="+mj-lt"/>
              <a:sym typeface="Wingdings" pitchFamily="2" charset="2"/>
            </a:endParaRPr>
          </a:p>
        </p:txBody>
      </p:sp>
      <p:sp>
        <p:nvSpPr>
          <p:cNvPr id="27653" name="Rectangle 8"/>
          <p:cNvSpPr>
            <a:spLocks noChangeArrowheads="1"/>
          </p:cNvSpPr>
          <p:nvPr/>
        </p:nvSpPr>
        <p:spPr bwMode="auto">
          <a:xfrm>
            <a:off x="152399" y="876376"/>
            <a:ext cx="78660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4300" indent="-114300" algn="just"/>
            <a:r>
              <a:rPr lang="en-US" sz="1400" b="1" dirty="0">
                <a:solidFill>
                  <a:srgbClr val="333399"/>
                </a:solidFill>
                <a:latin typeface="Tahoma" pitchFamily="34" charset="0"/>
              </a:rPr>
              <a:t>Date: 31.01.2021                                                      Incident title: HiPo#12 DROP </a:t>
            </a:r>
          </a:p>
        </p:txBody>
      </p: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-16609" y="0"/>
            <a:ext cx="9144376" cy="762000"/>
            <a:chOff x="-11" y="-144"/>
            <a:chExt cx="6240" cy="624"/>
          </a:xfrm>
        </p:grpSpPr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88" y="144"/>
              <a:ext cx="5184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GB" sz="20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-11" y="-97"/>
              <a:ext cx="6240" cy="529"/>
            </a:xfrm>
            <a:prstGeom prst="rect">
              <a:avLst/>
            </a:prstGeom>
            <a:solidFill>
              <a:srgbClr val="00B050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3600" b="1" dirty="0">
                  <a:latin typeface="+mj-lt"/>
                </a:rPr>
                <a:t>Management self audit </a:t>
              </a:r>
            </a:p>
          </p:txBody>
        </p:sp>
        <p:sp>
          <p:nvSpPr>
            <p:cNvPr id="12" name="Text Box 13"/>
            <p:cNvSpPr txBox="1">
              <a:spLocks noChangeArrowheads="1"/>
            </p:cNvSpPr>
            <p:nvPr/>
          </p:nvSpPr>
          <p:spPr bwMode="auto">
            <a:xfrm>
              <a:off x="9" y="0"/>
              <a:ext cx="1144" cy="17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10000"/>
                </a:spcBef>
              </a:pPr>
              <a:endParaRPr lang="en-GB" sz="12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5448" y="-144"/>
              <a:ext cx="648" cy="576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0"/>
                </a:avLst>
              </a:prstTxWarp>
            </a:bodyPr>
            <a:lstStyle/>
            <a:p>
              <a:pPr algn="ctr"/>
              <a:endPara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978791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Language xmlns="4880e4f8-4b7d-4bdd-91e3-e10d47036eca">English</Language>
    <DocId xmlns="4880e4f8-4b7d-4bdd-91e3-e10d47036eca">92688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ACF46C6F-070D-40A4-B21F-D63FE5060A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7BCE82-08CE-4C82-A856-34913DA9E279}"/>
</file>

<file path=customXml/itemProps3.xml><?xml version="1.0" encoding="utf-8"?>
<ds:datastoreItem xmlns:ds="http://schemas.openxmlformats.org/officeDocument/2006/customXml" ds:itemID="{417CDCFD-C2C6-4ECC-85D9-E8AEE3BFF834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sharepoint/v3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13119</TotalTime>
  <Words>518</Words>
  <Application>Microsoft Office PowerPoint</Application>
  <PresentationFormat>On-screen Show (4:3)</PresentationFormat>
  <Paragraphs>56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Tahoma</vt:lpstr>
      <vt:lpstr>Times New Roman</vt:lpstr>
      <vt:lpstr>Wingdings</vt:lpstr>
      <vt:lpstr>Default Design</vt:lpstr>
      <vt:lpstr>PowerPoint Presentation</vt:lpstr>
      <vt:lpstr>PowerPoint Presentation</vt:lpstr>
    </vt:vector>
  </TitlesOfParts>
  <Company>Shell Information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HiPo#12 Rig 64  QAQC Final</dc:title>
  <dc:creator>MU93647</dc:creator>
  <cp:lastModifiedBy>Balushi, Sumaiya MSE36</cp:lastModifiedBy>
  <cp:revision>698</cp:revision>
  <dcterms:created xsi:type="dcterms:W3CDTF">2001-05-03T06:07:08Z</dcterms:created>
  <dcterms:modified xsi:type="dcterms:W3CDTF">2022-07-26T03:59:05Z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