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Mark Pert" initials="MP" lastIdx="2" clrIdx="1">
    <p:extLst>
      <p:ext uri="{19B8F6BF-5375-455C-9EA6-DF929625EA0E}">
        <p15:presenceInfo xmlns:p15="http://schemas.microsoft.com/office/powerpoint/2012/main" userId="S::Mark.Pert@halliburton.com::03ff77ab-2cde-4ac5-bc60-dc19b11113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C00"/>
    <a:srgbClr val="FFC91D"/>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31" autoAdjust="0"/>
    <p:restoredTop sz="89659" autoAdjust="0"/>
  </p:normalViewPr>
  <p:slideViewPr>
    <p:cSldViewPr snapToGrid="0" snapToObjects="1">
      <p:cViewPr varScale="1">
        <p:scale>
          <a:sx n="67" d="100"/>
          <a:sy n="67" d="100"/>
        </p:scale>
        <p:origin x="256" y="52"/>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21/02/2024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21/02/2024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3939540"/>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rPr>
              <a:t>          HWO rig up was in progress at well MAS-01 around 0500hrs crew picked up the stripping stack with the 130T crane and lifted the stripping stack on top of BOP#3. Day shift crew completed safety meetings and handover and jack operator identified that BOP#3 was only supported by a wooden plate, Stop Work Authority was used but not communicated with the supervisor, crew decided to move the BOP on to the correct BOP stand. While preparing the BOP to be repositioned It was found that the torque wrench was stuck on one of the nuts under the BOP. Lead hand went under to free the torque wrench and at that time the wooden plate broke causing the load weight to settle in the crane. Lead hand hit his hand on the XT while evacuating the area, Medic checked and found ok.</a:t>
            </a:r>
          </a:p>
          <a:p>
            <a:pPr marL="342900" marR="0" lvl="0" indent="-342900"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rPr>
              <a:t>         Halliburton Crew Stopped the operation and informed PDO DSV.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lang="en-US" sz="1200" dirty="0">
              <a:solidFill>
                <a:prstClr val="black"/>
              </a:solidFill>
              <a:latin typeface="Calibri" panose="020F0502020204030204" pitchFamily="34" charset="0"/>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panose="020F0502020204030204" pitchFamily="34" charset="0"/>
                <a:cs typeface="Tahoma" pitchFamily="34" charset="0"/>
              </a:rPr>
              <a:t>Inefficient site supervision onsite.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panose="020F0502020204030204" pitchFamily="34" charset="0"/>
                <a:cs typeface="Tahoma" pitchFamily="34" charset="0"/>
              </a:rPr>
              <a:t>   Permit issued without walking the line / daily hazard hunt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panose="020F0502020204030204" pitchFamily="34" charset="0"/>
                <a:cs typeface="Tahoma" pitchFamily="34" charset="0"/>
              </a:rPr>
              <a:t>   Shortcut to not use the correct equipment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Ineffective use of Stop Work Authority </a:t>
            </a: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171450" indent="-171450">
              <a:buFont typeface="Arial" panose="020B0604020202020204" pitchFamily="34" charset="0"/>
              <a:buChar char="•"/>
              <a:defRPr/>
            </a:pPr>
            <a:r>
              <a:rPr lang="en-US" sz="1100" dirty="0">
                <a:latin typeface="Calibri" panose="020F0502020204030204" pitchFamily="34" charset="0"/>
                <a:cs typeface="Tahoma" pitchFamily="34" charset="0"/>
              </a:rPr>
              <a:t>Always ensure to use the correct equipment for the task in hand.</a:t>
            </a:r>
          </a:p>
          <a:p>
            <a:pPr marL="171450" indent="-171450">
              <a:buFont typeface="Arial" panose="020B0604020202020204" pitchFamily="34" charset="0"/>
              <a:buChar char="•"/>
              <a:defRPr/>
            </a:pPr>
            <a:r>
              <a:rPr lang="en-US" sz="1100" dirty="0">
                <a:latin typeface="Calibri" panose="020F0502020204030204" pitchFamily="34" charset="0"/>
                <a:cs typeface="Tahoma" pitchFamily="34" charset="0"/>
              </a:rPr>
              <a:t>Prior to issue Permit to Work site leader's are to walk the line and perform hazard hunt. </a:t>
            </a:r>
          </a:p>
          <a:p>
            <a:pPr marL="171450" indent="-171450">
              <a:buFont typeface="Arial" panose="020B0604020202020204" pitchFamily="34" charset="0"/>
              <a:buChar char="•"/>
              <a:defRPr/>
            </a:pPr>
            <a:r>
              <a:rPr lang="en-US" sz="1100" dirty="0">
                <a:latin typeface="Calibri" panose="020F0502020204030204" pitchFamily="34" charset="0"/>
                <a:cs typeface="Tahoma" pitchFamily="34" charset="0"/>
              </a:rPr>
              <a:t>Any Stop Work Authority shall be communicated to the well site leaders. </a:t>
            </a:r>
          </a:p>
          <a:p>
            <a:pPr marL="171450" indent="-171450">
              <a:buFont typeface="Arial" panose="020B0604020202020204" pitchFamily="34" charset="0"/>
              <a:buChar char="•"/>
              <a:defRPr/>
            </a:pPr>
            <a:r>
              <a:rPr lang="en-US" sz="1100" dirty="0">
                <a:latin typeface="Calibri" panose="020F0502020204030204" pitchFamily="34" charset="0"/>
                <a:cs typeface="Tahoma" pitchFamily="34" charset="0"/>
              </a:rPr>
              <a:t>Lift plans &amp; JSA’s are to the relevant to the task in hand. </a:t>
            </a:r>
          </a:p>
          <a:p>
            <a:pPr marL="171450" indent="-171450">
              <a:buFont typeface="Arial" panose="020B0604020202020204" pitchFamily="34" charset="0"/>
              <a:buChar char="•"/>
              <a:defRPr/>
            </a:pPr>
            <a:r>
              <a:rPr lang="en-US" sz="1100" dirty="0">
                <a:latin typeface="Calibri" panose="020F0502020204030204" pitchFamily="34" charset="0"/>
                <a:cs typeface="Tahoma" pitchFamily="34" charset="0"/>
              </a:rPr>
              <a:t>Always take the time on location to perform the correct job assessments for the task in hand. </a:t>
            </a: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29227" y="3256622"/>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10/03/2023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HiPo#13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FAC</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B4P</a:t>
            </a:r>
            <a:r>
              <a:rPr lang="en-US" sz="1600" b="1" dirty="0">
                <a:solidFill>
                  <a:srgbClr val="4472C4"/>
                </a:solidFill>
                <a:latin typeface="Tahoma" pitchFamily="34" charset="0"/>
              </a:rPr>
              <a:t>  </a:t>
            </a:r>
            <a:r>
              <a:rPr lang="en-US" sz="1400" b="1" dirty="0">
                <a:solidFill>
                  <a:prstClr val="black"/>
                </a:solidFill>
                <a:latin typeface="Tahoma" pitchFamily="34" charset="0"/>
              </a:rPr>
              <a:t>Activity: Rig Up HWO</a:t>
            </a:r>
            <a:r>
              <a:rPr lang="en-US" sz="1200" b="1" dirty="0">
                <a:solidFill>
                  <a:prstClr val="black"/>
                </a:solidFill>
                <a:latin typeface="Tahoma" pitchFamily="34" charset="0"/>
              </a:rPr>
              <a:t> </a:t>
            </a:r>
            <a:r>
              <a:rPr lang="en-US" sz="1600" b="1" dirty="0">
                <a:solidFill>
                  <a:srgbClr val="4472C4"/>
                </a:solidFill>
                <a:latin typeface="Tahoma" pitchFamily="34" charset="0"/>
              </a:rPr>
              <a:t>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094612"/>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Short cuts never save time</a:t>
            </a:r>
          </a:p>
        </p:txBody>
      </p:sp>
      <p:pic>
        <p:nvPicPr>
          <p:cNvPr id="3" name="Picture 2">
            <a:extLst>
              <a:ext uri="{FF2B5EF4-FFF2-40B4-BE49-F238E27FC236}">
                <a16:creationId xmlns:a16="http://schemas.microsoft.com/office/drawing/2014/main" id="{3D33EC98-F5A0-7E36-F157-854F8379DC56}"/>
              </a:ext>
            </a:extLst>
          </p:cNvPr>
          <p:cNvPicPr>
            <a:picLocks noChangeAspect="1"/>
          </p:cNvPicPr>
          <p:nvPr/>
        </p:nvPicPr>
        <p:blipFill>
          <a:blip r:embed="rId3"/>
          <a:stretch>
            <a:fillRect/>
          </a:stretch>
        </p:blipFill>
        <p:spPr>
          <a:xfrm>
            <a:off x="9134375" y="1295352"/>
            <a:ext cx="2207154" cy="2307567"/>
          </a:xfrm>
          <a:prstGeom prst="rect">
            <a:avLst/>
          </a:prstGeom>
        </p:spPr>
      </p:pic>
      <p:pic>
        <p:nvPicPr>
          <p:cNvPr id="5" name="Picture 4">
            <a:extLst>
              <a:ext uri="{FF2B5EF4-FFF2-40B4-BE49-F238E27FC236}">
                <a16:creationId xmlns:a16="http://schemas.microsoft.com/office/drawing/2014/main" id="{E79CC1AA-17B0-96A1-8166-EA08C35B4402}"/>
              </a:ext>
            </a:extLst>
          </p:cNvPr>
          <p:cNvPicPr>
            <a:picLocks noChangeAspect="1"/>
          </p:cNvPicPr>
          <p:nvPr/>
        </p:nvPicPr>
        <p:blipFill>
          <a:blip r:embed="rId4"/>
          <a:stretch>
            <a:fillRect/>
          </a:stretch>
        </p:blipFill>
        <p:spPr>
          <a:xfrm>
            <a:off x="9145376" y="3503596"/>
            <a:ext cx="2164307" cy="2591016"/>
          </a:xfrm>
          <a:prstGeom prst="rect">
            <a:avLst/>
          </a:prstGeom>
        </p:spPr>
      </p:pic>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231928"/>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 Do you ensure that the right equipment is used for task onsite. </a:t>
            </a:r>
          </a:p>
          <a:p>
            <a:pPr marL="342900" indent="-342900">
              <a:buFont typeface="+mj-lt"/>
              <a:buAutoNum type="arabicPeriod"/>
              <a:defRPr/>
            </a:pPr>
            <a:r>
              <a:rPr lang="en-US" sz="1600" dirty="0">
                <a:latin typeface="Calibri" panose="020F0502020204030204" pitchFamily="34" charset="0"/>
                <a:sym typeface="Wingdings" pitchFamily="2" charset="2"/>
              </a:rPr>
              <a:t>- Do you ensure that effective supervision is available at all time onsite. </a:t>
            </a:r>
          </a:p>
          <a:p>
            <a:pPr marL="342900" indent="-342900">
              <a:buFont typeface="+mj-lt"/>
              <a:buAutoNum type="arabicPeriod"/>
              <a:defRPr/>
            </a:pPr>
            <a:r>
              <a:rPr lang="en-US" sz="1600" dirty="0">
                <a:latin typeface="Calibri" panose="020F0502020204030204" pitchFamily="34" charset="0"/>
                <a:sym typeface="Wingdings" pitchFamily="2" charset="2"/>
              </a:rPr>
              <a:t>- Do you ensure that frequent discussions are held periodically with the team for every task. </a:t>
            </a:r>
          </a:p>
          <a:p>
            <a:pPr marL="342900" indent="-342900">
              <a:buFont typeface="+mj-lt"/>
              <a:buAutoNum type="arabicPeriod"/>
              <a:defRPr/>
            </a:pPr>
            <a:r>
              <a:rPr lang="en-US" sz="1600" dirty="0">
                <a:latin typeface="Calibri" panose="020F0502020204030204" pitchFamily="34" charset="0"/>
                <a:sym typeface="Wingdings" pitchFamily="2" charset="2"/>
              </a:rPr>
              <a:t>- Do you ensure that lifting plans and Job Safety Analysis are the adequate for task in hand.</a:t>
            </a:r>
          </a:p>
          <a:p>
            <a:pPr marL="342900" indent="-342900">
              <a:buFont typeface="+mj-lt"/>
              <a:buAutoNum type="arabicPeriod"/>
              <a:defRPr/>
            </a:pPr>
            <a:r>
              <a:rPr lang="en-US" sz="1600" dirty="0">
                <a:latin typeface="Calibri" panose="020F0502020204030204" pitchFamily="34" charset="0"/>
                <a:sym typeface="Wingdings" pitchFamily="2" charset="2"/>
              </a:rPr>
              <a:t>- Do you ensure that the implementation of Stop Work Authority is effective on your site location. </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077E6F41-DA21-4551-B88B-AB540B6A07F9}"/>
              </a:ext>
            </a:extLst>
          </p:cNvPr>
          <p:cNvSpPr>
            <a:spLocks noChangeArrowheads="1"/>
          </p:cNvSpPr>
          <p:nvPr/>
        </p:nvSpPr>
        <p:spPr bwMode="auto">
          <a:xfrm>
            <a:off x="425605" y="56523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10/03/2023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FAC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FAC</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lang="en-US" sz="1400" b="1" dirty="0">
                <a:solidFill>
                  <a:prstClr val="black"/>
                </a:solidFill>
                <a:latin typeface="Tahoma" pitchFamily="34" charset="0"/>
              </a:rPr>
              <a:t> </a:t>
            </a:r>
            <a:r>
              <a:rPr lang="en-US" sz="1200" b="1" dirty="0">
                <a:solidFill>
                  <a:srgbClr val="4472C4"/>
                </a:solidFill>
                <a:latin typeface="Tahoma" pitchFamily="34" charset="0"/>
              </a:rPr>
              <a:t>B4P</a:t>
            </a:r>
            <a:r>
              <a:rPr lang="en-US" sz="1600" b="1" dirty="0">
                <a:solidFill>
                  <a:srgbClr val="4472C4"/>
                </a:solidFill>
                <a:latin typeface="Tahoma" pitchFamily="34" charset="0"/>
              </a:rPr>
              <a:t>  </a:t>
            </a:r>
            <a:r>
              <a:rPr lang="en-US" sz="1400" b="1" dirty="0">
                <a:solidFill>
                  <a:prstClr val="black"/>
                </a:solidFill>
                <a:latin typeface="Tahoma" pitchFamily="34" charset="0"/>
              </a:rPr>
              <a:t>Activity:</a:t>
            </a:r>
            <a:r>
              <a:rPr lang="en-US" sz="1200" b="1" dirty="0">
                <a:solidFill>
                  <a:schemeClr val="accent1"/>
                </a:solidFill>
                <a:latin typeface="Tahoma" pitchFamily="34" charset="0"/>
              </a:rPr>
              <a:t>. Rig Up HWO Unit</a:t>
            </a:r>
            <a:r>
              <a:rPr lang="en-US" sz="1200" b="1" dirty="0">
                <a:solidFill>
                  <a:prstClr val="black"/>
                </a:solidFill>
                <a:latin typeface="Tahoma" pitchFamily="34" charset="0"/>
              </a:rPr>
              <a:t> </a:t>
            </a:r>
            <a:r>
              <a:rPr lang="en-US" sz="1600" b="1" dirty="0">
                <a:solidFill>
                  <a:srgbClr val="4472C4"/>
                </a:solidFill>
                <a:latin typeface="Tahoma" pitchFamily="34" charset="0"/>
              </a:rPr>
              <a:t>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92852</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microsoft.com/office/2006/metadata/properties"/>
    <ds:schemaRef ds:uri="http://purl.org/dc/dcmitype/"/>
    <ds:schemaRef ds:uri="http://purl.org/dc/elements/1.1/"/>
    <ds:schemaRef ds:uri="http://purl.org/dc/terms/"/>
    <ds:schemaRef ds:uri="http://www.w3.org/XML/1998/namespace"/>
    <ds:schemaRef ds:uri="http://schemas.microsoft.com/office/2006/documentManagement/types"/>
    <ds:schemaRef ds:uri="9d51eac6-a7d5-47f5-a119-63d146adb134"/>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177A2105-E7DF-4CD1-8281-F6597398A4FF}"/>
</file>

<file path=docMetadata/LabelInfo.xml><?xml version="1.0" encoding="utf-8"?>
<clbl:labelList xmlns:clbl="http://schemas.microsoft.com/office/2020/mipLabelMetadata">
  <clbl:label id="{bad6f6f2-a951-4904-b531-92e1207fc7a5}" enabled="1" method="Standard" siteId="{b7be7686-6f97-4db7-9081-a23cf09a96b5}" removed="0"/>
</clbl:labelList>
</file>

<file path=docProps/app.xml><?xml version="1.0" encoding="utf-8"?>
<Properties xmlns="http://schemas.openxmlformats.org/officeDocument/2006/extended-properties" xmlns:vt="http://schemas.openxmlformats.org/officeDocument/2006/docPropsVTypes">
  <Template>TM02892315[[fn=Wisp]]</Template>
  <TotalTime>12253</TotalTime>
  <Words>719</Words>
  <Application>Microsoft Office PowerPoint</Application>
  <PresentationFormat>Widescreen</PresentationFormat>
  <Paragraphs>60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HiPo#13  Halliburton HWO MAS-01 Twisted BOP Wooden plate gave way </dc:title>
  <dc:creator>nazar@umsoman.com</dc:creator>
  <cp:lastModifiedBy>Zakwani, Salim MSE36</cp:lastModifiedBy>
  <cp:revision>308</cp:revision>
  <dcterms:created xsi:type="dcterms:W3CDTF">2018-09-24T07:27:56Z</dcterms:created>
  <dcterms:modified xsi:type="dcterms:W3CDTF">2024-02-21T05:21:44Z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MSIP_Label_bad6f6f2-a951-4904-b531-92e1207fc7a5_Enabled">
    <vt:lpwstr>true</vt:lpwstr>
  </property>
  <property fmtid="{D5CDD505-2E9C-101B-9397-08002B2CF9AE}" pid="4" name="MSIP_Label_bad6f6f2-a951-4904-b531-92e1207fc7a5_SetDate">
    <vt:lpwstr>2023-03-14T05:14:26Z</vt:lpwstr>
  </property>
  <property fmtid="{D5CDD505-2E9C-101B-9397-08002B2CF9AE}" pid="5" name="MSIP_Label_bad6f6f2-a951-4904-b531-92e1207fc7a5_Method">
    <vt:lpwstr>Standard</vt:lpwstr>
  </property>
  <property fmtid="{D5CDD505-2E9C-101B-9397-08002B2CF9AE}" pid="6" name="MSIP_Label_bad6f6f2-a951-4904-b531-92e1207fc7a5_Name">
    <vt:lpwstr>No Restrictions - Internal</vt:lpwstr>
  </property>
  <property fmtid="{D5CDD505-2E9C-101B-9397-08002B2CF9AE}" pid="7" name="MSIP_Label_bad6f6f2-a951-4904-b531-92e1207fc7a5_SiteId">
    <vt:lpwstr>b7be7686-6f97-4db7-9081-a23cf09a96b5</vt:lpwstr>
  </property>
  <property fmtid="{D5CDD505-2E9C-101B-9397-08002B2CF9AE}" pid="8" name="MSIP_Label_bad6f6f2-a951-4904-b531-92e1207fc7a5_ActionId">
    <vt:lpwstr>e95f9355-490e-406d-aea2-b8774008969a</vt:lpwstr>
  </property>
  <property fmtid="{D5CDD505-2E9C-101B-9397-08002B2CF9AE}" pid="9" name="MSIP_Label_bad6f6f2-a951-4904-b531-92e1207fc7a5_ContentBits">
    <vt:lpwstr>0</vt:lpwstr>
  </property>
</Properties>
</file>