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769F75-D4C4-377A-0F70-E396755FE958}" name="Agomuoh, Jane MSE33" initials="AJM" userId="S::Jane.JCA.Agomuoh@pdo.co.om::a670d8f5-6507-4eda-99df-ea462524bca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Sv.Subrahmany, Chari UEQ31X" initials="SCU" lastIdx="2" clrIdx="1">
    <p:extLst>
      <p:ext uri="{19B8F6BF-5375-455C-9EA6-DF929625EA0E}">
        <p15:presenceInfo xmlns:p15="http://schemas.microsoft.com/office/powerpoint/2012/main" userId="S::Chari.CS.S.V.Subrahmany@pdo.co.om::8095d85c-8197-4a4d-a3fb-0fab400683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65306" autoAdjust="0"/>
  </p:normalViewPr>
  <p:slideViewPr>
    <p:cSldViewPr snapToGrid="0" snapToObjects="1">
      <p:cViewPr varScale="1">
        <p:scale>
          <a:sx n="67" d="100"/>
          <a:sy n="67" d="100"/>
        </p:scale>
        <p:origin x="4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20/02/2024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954017-35B2-374C-3D1B-931EF7C9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412" y="3826157"/>
            <a:ext cx="2867904" cy="1874629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73" y="1504085"/>
            <a:ext cx="7791263" cy="38472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marR="0" lvl="0" indent="-1143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At 3:10am, the mobile crane was in the process of transferring a submersible pump from cutting pit to water pit. The </a:t>
            </a:r>
          </a:p>
          <a:p>
            <a:pPr marL="114300" marR="0" lvl="0" indent="-1143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pump was lifted from the water pit, transferred to the cutting pit and began to hoist down. Once the pump touched </a:t>
            </a:r>
          </a:p>
          <a:p>
            <a:pPr marL="114300" marR="0" lvl="0" indent="-1143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bottom, the crane fell over and the boom landed in the pit. The crane outriggers were not extended during this </a:t>
            </a:r>
          </a:p>
          <a:p>
            <a:pPr marL="114300" marR="0" lvl="0" indent="-1143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job . </a:t>
            </a:r>
          </a:p>
          <a:p>
            <a:pPr marL="342900" lvl="0" indent="-342900">
              <a:defRPr/>
            </a:pPr>
            <a:r>
              <a:rPr lang="en-GB" altLang="zh-CN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Why it happened/Finding:</a:t>
            </a: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did not use JSA ,TRIC and routine lifting plan prior to task.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10 questions for safe lifting operation &amp; 7 steps technique from the team was not applied.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There was no TBT conducted prior the lift is being conducted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 PTW Was issued for the job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There was no lifting supervisor along with the lift.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Crane operator did not extend the crane outriggers.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crane was spot on narrow place and close to the pits. </a:t>
            </a: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Always ensure to follow the 7 steps Musta”ed technique  prior starting any task.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10 question for safe lifting operation should be in place before any lifting task.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Always ensure effective TBT is conducted prior to the activity, and make sure all controls in place.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Always ensure PTW is issued for the lifting operation to verify the controls are in place.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Ensure that approve lifting plan to be used only.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12/03/2023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 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Tipped over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      </a:t>
            </a:r>
            <a:r>
              <a:rPr lang="en-US" sz="1400" b="1" dirty="0"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Lifting Operation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781050" y="5947957"/>
            <a:ext cx="7175500" cy="36933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Always ensure outriggers are fully extended and engaged prior to lifting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A78293-9529-4FFB-9230-30FB99C4B565}"/>
              </a:ext>
            </a:extLst>
          </p:cNvPr>
          <p:cNvSpPr/>
          <p:nvPr/>
        </p:nvSpPr>
        <p:spPr>
          <a:xfrm>
            <a:off x="512155" y="1030090"/>
            <a:ext cx="831334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Crane Operator/Banks Man/Rigger/LEC/Lifting Supervisor/Appointed person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pic>
        <p:nvPicPr>
          <p:cNvPr id="2" name="Picture Placeholder 20">
            <a:extLst>
              <a:ext uri="{FF2B5EF4-FFF2-40B4-BE49-F238E27FC236}">
                <a16:creationId xmlns:a16="http://schemas.microsoft.com/office/drawing/2014/main" id="{CEE86B77-4E2C-9489-502B-F04AAAE6E6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5412" y="1429703"/>
            <a:ext cx="2867904" cy="2101372"/>
          </a:xfrm>
          <a:prstGeom prst="rect">
            <a:avLst/>
          </a:prstGeom>
        </p:spPr>
      </p:pic>
      <p:grpSp>
        <p:nvGrpSpPr>
          <p:cNvPr id="7" name="Group 131">
            <a:extLst>
              <a:ext uri="{FF2B5EF4-FFF2-40B4-BE49-F238E27FC236}">
                <a16:creationId xmlns:a16="http://schemas.microsoft.com/office/drawing/2014/main" id="{CCAACB9E-08B0-4514-F71D-2FC8BA59FAD8}"/>
              </a:ext>
            </a:extLst>
          </p:cNvPr>
          <p:cNvGrpSpPr>
            <a:grpSpLocks/>
          </p:cNvGrpSpPr>
          <p:nvPr/>
        </p:nvGrpSpPr>
        <p:grpSpPr bwMode="auto">
          <a:xfrm>
            <a:off x="11553212" y="2985250"/>
            <a:ext cx="336550" cy="544513"/>
            <a:chOff x="3504" y="544"/>
            <a:chExt cx="2287" cy="1855"/>
          </a:xfrm>
        </p:grpSpPr>
        <p:sp>
          <p:nvSpPr>
            <p:cNvPr id="8" name="Line 129">
              <a:extLst>
                <a:ext uri="{FF2B5EF4-FFF2-40B4-BE49-F238E27FC236}">
                  <a16:creationId xmlns:a16="http://schemas.microsoft.com/office/drawing/2014/main" id="{8CAEC977-AB24-F223-BA3B-15D2217D4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130">
              <a:extLst>
                <a:ext uri="{FF2B5EF4-FFF2-40B4-BE49-F238E27FC236}">
                  <a16:creationId xmlns:a16="http://schemas.microsoft.com/office/drawing/2014/main" id="{0DFFE346-3213-D00E-CA1C-C3C01E2C3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" name="Freeform 132">
            <a:extLst>
              <a:ext uri="{FF2B5EF4-FFF2-40B4-BE49-F238E27FC236}">
                <a16:creationId xmlns:a16="http://schemas.microsoft.com/office/drawing/2014/main" id="{6070E053-2061-5264-977C-5AECBD2606DC}"/>
              </a:ext>
            </a:extLst>
          </p:cNvPr>
          <p:cNvSpPr>
            <a:spLocks/>
          </p:cNvSpPr>
          <p:nvPr/>
        </p:nvSpPr>
        <p:spPr bwMode="auto">
          <a:xfrm>
            <a:off x="11438629" y="516073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42AEF3-2BC6-31E6-C464-16390D3EB782}"/>
              </a:ext>
            </a:extLst>
          </p:cNvPr>
          <p:cNvSpPr txBox="1">
            <a:spLocks/>
          </p:cNvSpPr>
          <p:nvPr/>
        </p:nvSpPr>
        <p:spPr>
          <a:xfrm>
            <a:off x="9145351" y="3332532"/>
            <a:ext cx="2750469" cy="530991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100" i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Crane turned over near the water bit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12/03/2023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 </a:t>
            </a:r>
            <a:r>
              <a:rPr lang="en-US" sz="1400" b="1" noProof="0" dirty="0">
                <a:solidFill>
                  <a:srgbClr val="4472C4"/>
                </a:solidFill>
                <a:latin typeface="Tahoma" pitchFamily="34" charset="0"/>
              </a:rPr>
              <a:t>HIPO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Tipped over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600" b="1" noProof="0" dirty="0">
                <a:solidFill>
                  <a:srgbClr val="0070C0"/>
                </a:solidFill>
                <a:latin typeface="Tahoma" pitchFamily="34" charset="0"/>
              </a:rPr>
              <a:t>C4P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- Do you ensure that SP-2273 followed and understood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- Do you ensure that JSA, TBT, PTW and lifting plan review prior the task started?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- Do you ensure that all learning from incidents circulated to everyone?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- Do you ensure supervision in place for lifting operations.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92847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9d51eac6-a7d5-47f5-a119-63d146adb134"/>
    <ds:schemaRef ds:uri="http://schemas.microsoft.com/office/2006/metadata/properties"/>
    <ds:schemaRef ds:uri="http://www.w3.org/XML/1998/namespace"/>
    <ds:schemaRef ds:uri="44044351-7149-4755-b741-45dbddc127cb"/>
    <ds:schemaRef ds:uri="04a8b530-fbab-441c-b2d8-01d19847fd9f"/>
  </ds:schemaRefs>
</ds:datastoreItem>
</file>

<file path=customXml/itemProps3.xml><?xml version="1.0" encoding="utf-8"?>
<ds:datastoreItem xmlns:ds="http://schemas.openxmlformats.org/officeDocument/2006/customXml" ds:itemID="{03C5B0E3-AC16-4258-9A75-0550E65FEFFA}"/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36420</TotalTime>
  <Words>662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HiPo#14  Halliburton Crane tipped over PIM1151396</dc:title>
  <dc:creator>nazar@umsoman.com</dc:creator>
  <cp:lastModifiedBy>Zakwani, Salim MSE36</cp:lastModifiedBy>
  <cp:revision>639</cp:revision>
  <dcterms:created xsi:type="dcterms:W3CDTF">2018-09-24T07:27:56Z</dcterms:created>
  <dcterms:modified xsi:type="dcterms:W3CDTF">2024-02-20T07:54:09Z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bad6f6f2-a951-4904-b531-92e1207fc7a5_Enabled">
    <vt:lpwstr>true</vt:lpwstr>
  </property>
  <property fmtid="{D5CDD505-2E9C-101B-9397-08002B2CF9AE}" pid="4" name="MSIP_Label_bad6f6f2-a951-4904-b531-92e1207fc7a5_SetDate">
    <vt:lpwstr>2021-10-18T11:20:09Z</vt:lpwstr>
  </property>
  <property fmtid="{D5CDD505-2E9C-101B-9397-08002B2CF9AE}" pid="5" name="MSIP_Label_bad6f6f2-a951-4904-b531-92e1207fc7a5_Method">
    <vt:lpwstr>Standard</vt:lpwstr>
  </property>
  <property fmtid="{D5CDD505-2E9C-101B-9397-08002B2CF9AE}" pid="6" name="MSIP_Label_bad6f6f2-a951-4904-b531-92e1207fc7a5_Name">
    <vt:lpwstr>No Restrictions - Internal</vt:lpwstr>
  </property>
  <property fmtid="{D5CDD505-2E9C-101B-9397-08002B2CF9AE}" pid="7" name="MSIP_Label_bad6f6f2-a951-4904-b531-92e1207fc7a5_SiteId">
    <vt:lpwstr>b7be7686-6f97-4db7-9081-a23cf09a96b5</vt:lpwstr>
  </property>
  <property fmtid="{D5CDD505-2E9C-101B-9397-08002B2CF9AE}" pid="8" name="MSIP_Label_bad6f6f2-a951-4904-b531-92e1207fc7a5_ActionId">
    <vt:lpwstr>d6c61c98-cb51-478d-8f91-4ae2f91d6dab</vt:lpwstr>
  </property>
  <property fmtid="{D5CDD505-2E9C-101B-9397-08002B2CF9AE}" pid="9" name="MSIP_Label_bad6f6f2-a951-4904-b531-92e1207fc7a5_ContentBits">
    <vt:lpwstr>0</vt:lpwstr>
  </property>
</Properties>
</file>