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27" r:id="rId5"/>
    <p:sldId id="316" r:id="rId6"/>
  </p:sldIdLst>
  <p:sldSz cx="9144000" cy="6858000" type="screen4x3"/>
  <p:notesSz cx="6670675" cy="9875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471" autoAdjust="0"/>
  </p:normalViewPr>
  <p:slideViewPr>
    <p:cSldViewPr>
      <p:cViewPr varScale="1">
        <p:scale>
          <a:sx n="89" d="100"/>
          <a:sy n="89" d="100"/>
        </p:scale>
        <p:origin x="102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11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84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83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91063"/>
            <a:ext cx="48926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508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</a:t>
            </a:r>
          </a:p>
        </p:txBody>
      </p:sp>
    </p:spTree>
    <p:extLst>
      <p:ext uri="{BB962C8B-B14F-4D97-AF65-F5344CB8AC3E}">
        <p14:creationId xmlns:p14="http://schemas.microsoft.com/office/powerpoint/2010/main" val="1195259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 userDrawn="1"/>
        </p:nvSpPr>
        <p:spPr>
          <a:xfrm>
            <a:off x="-18234" y="113824"/>
            <a:ext cx="8839200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Abraj Energy Services S.A.O.C. Rig 43 HiPo</a:t>
            </a:r>
            <a:r>
              <a:rPr lang="en-US" sz="2000" b="1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# 14</a:t>
            </a:r>
            <a:r>
              <a:rPr lang="en-US" sz="20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sz="2000" b="1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Date: </a:t>
            </a:r>
            <a:r>
              <a:rPr lang="en-US" sz="20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21</a:t>
            </a:r>
            <a:r>
              <a:rPr lang="en-US" sz="2000" b="1" kern="1200" baseline="300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st</a:t>
            </a:r>
            <a:r>
              <a:rPr lang="en-US" sz="2000" b="1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Feb,</a:t>
            </a:r>
            <a:r>
              <a:rPr lang="en-US" sz="20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2021</a:t>
            </a:r>
            <a:endParaRPr lang="en-US" sz="2000" b="1" kern="12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" y="-49453"/>
            <a:ext cx="9028959" cy="969348"/>
          </a:xfrm>
          <a:prstGeom prst="rect">
            <a:avLst/>
          </a:prstGeom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00366" y="815560"/>
            <a:ext cx="6123863" cy="478592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21.02.2021                                                          Incident title : HiPo#14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marL="114300" indent="-114300" algn="just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r>
              <a:rPr lang="en-US" altLang="en-US" sz="1700" dirty="0">
                <a:latin typeface="+mj-lt"/>
                <a:cs typeface="Arial" panose="020B0604020202020204" pitchFamily="34" charset="0"/>
              </a:rPr>
              <a:t>On 21</a:t>
            </a:r>
            <a:r>
              <a:rPr lang="en-US" altLang="en-US" sz="1700" baseline="30000" dirty="0">
                <a:latin typeface="+mj-lt"/>
                <a:cs typeface="Arial" panose="020B0604020202020204" pitchFamily="34" charset="0"/>
              </a:rPr>
              <a:t>st</a:t>
            </a:r>
            <a:r>
              <a:rPr lang="en-US" altLang="en-US" sz="1700" dirty="0">
                <a:latin typeface="+mj-lt"/>
                <a:cs typeface="Arial" panose="020B0604020202020204" pitchFamily="34" charset="0"/>
              </a:rPr>
              <a:t> February, 2021 @ 22:54 hours, while pulling out and laying down 3 1/2" tubing, the power tong suddenly swung while breaking the connection (11th Joint) and pushed the floor-man backward, falling to ground. </a:t>
            </a:r>
          </a:p>
          <a:p>
            <a:r>
              <a:rPr lang="en-US" altLang="en-US" sz="1700" dirty="0">
                <a:latin typeface="+mj-lt"/>
                <a:cs typeface="Arial" panose="020B0604020202020204" pitchFamily="34" charset="0"/>
              </a:rPr>
              <a:t>No injury reported. </a:t>
            </a:r>
          </a:p>
          <a:p>
            <a:endParaRPr lang="en-US" altLang="en-US" sz="1700" dirty="0">
              <a:latin typeface="+mj-lt"/>
              <a:cs typeface="Arial" panose="020B0604020202020204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</a:t>
            </a:r>
          </a:p>
          <a:p>
            <a:pPr marL="114300" indent="-114300">
              <a:defRPr/>
            </a:pP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700" dirty="0">
                <a:latin typeface="+mj-lt"/>
              </a:rPr>
              <a:t>Always adhere to standard operating procedures.</a:t>
            </a:r>
            <a:endParaRPr lang="en-US" sz="1700" dirty="0">
              <a:latin typeface="+mj-lt"/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700" dirty="0">
                <a:latin typeface="+mj-lt"/>
              </a:rPr>
              <a:t>While breaking out torqued connection, start with low gear on the power tong 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700" dirty="0">
                <a:latin typeface="+mj-lt"/>
              </a:rPr>
              <a:t>Regular checks of die condition to ensure they are clean 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700" dirty="0">
                <a:latin typeface="+mj-lt"/>
                <a:cs typeface="Arial" panose="020B0604020202020204" pitchFamily="34" charset="0"/>
              </a:rPr>
              <a:t>Always use correct length snub/Safety line 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700" dirty="0">
                <a:latin typeface="+mj-lt"/>
                <a:cs typeface="Arial" panose="020B0604020202020204" pitchFamily="34" charset="0"/>
              </a:rPr>
              <a:t>Dedicated tagged snub lines to be kept with store man </a:t>
            </a:r>
          </a:p>
        </p:txBody>
      </p:sp>
      <p:sp>
        <p:nvSpPr>
          <p:cNvPr id="10" name="TextBox 16"/>
          <p:cNvSpPr txBox="1">
            <a:spLocks noChangeArrowheads="1"/>
          </p:cNvSpPr>
          <p:nvPr/>
        </p:nvSpPr>
        <p:spPr bwMode="auto">
          <a:xfrm>
            <a:off x="288090" y="5833469"/>
            <a:ext cx="6080314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+mj-lt"/>
              </a:rPr>
              <a:t>Always Ensure correct length snub line is used on all tongs  </a:t>
            </a:r>
          </a:p>
        </p:txBody>
      </p:sp>
      <p:pic>
        <p:nvPicPr>
          <p:cNvPr id="11" name="Picture 10"/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25"/>
          <a:stretch/>
        </p:blipFill>
        <p:spPr>
          <a:xfrm>
            <a:off x="6416581" y="1520313"/>
            <a:ext cx="2533279" cy="200040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33406" y="3085412"/>
            <a:ext cx="304800" cy="44516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12578" y="3771900"/>
            <a:ext cx="2508644" cy="22098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95556" y="5681246"/>
            <a:ext cx="490777" cy="49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601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7602" y="971725"/>
            <a:ext cx="8801709" cy="490903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Near Miss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latin typeface="Tahoma" pitchFamily="34" charset="0"/>
              </a:rPr>
              <a:t>Confirm the following:</a:t>
            </a:r>
            <a:endParaRPr lang="en-US" sz="1600" dirty="0">
              <a:latin typeface="Tahoma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endParaRPr lang="en-US" sz="1400" dirty="0">
              <a:solidFill>
                <a:srgbClr val="002060"/>
              </a:solidFill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your SOP capture all hazards regarding snub line and power tongs? </a:t>
            </a:r>
            <a:endParaRPr lang="en-US" sz="1400" dirty="0">
              <a:solidFill>
                <a:srgbClr val="FF0000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the supervisor physically verify the correct length of snub line prior to start the operation?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the implementation of learning from incidents?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continuous compliance with actions from learning?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snub line are tagged for correct equipment?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tong jaws are regularly cleaned (after every 2 to 3 joints) while pulling old tubing? </a:t>
            </a:r>
          </a:p>
          <a:p>
            <a:pPr eaLnBrk="1" hangingPunct="1"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2060"/>
              </a:solidFill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11" name="Group 9"/>
          <p:cNvGrpSpPr>
            <a:grpSpLocks/>
          </p:cNvGrpSpPr>
          <p:nvPr/>
        </p:nvGrpSpPr>
        <p:grpSpPr bwMode="auto">
          <a:xfrm>
            <a:off x="-489" y="-228600"/>
            <a:ext cx="9144376" cy="990600"/>
            <a:chOff x="0" y="-144"/>
            <a:chExt cx="6240" cy="624"/>
          </a:xfrm>
        </p:grpSpPr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0" y="0"/>
              <a:ext cx="6240" cy="407"/>
            </a:xfrm>
            <a:prstGeom prst="rect">
              <a:avLst/>
            </a:prstGeom>
            <a:solidFill>
              <a:srgbClr val="00B050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5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352355" y="847626"/>
            <a:ext cx="87069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21.02.2021				                Incident title: HIPO#14</a:t>
            </a:r>
          </a:p>
        </p:txBody>
      </p:sp>
    </p:spTree>
    <p:extLst>
      <p:ext uri="{BB962C8B-B14F-4D97-AF65-F5344CB8AC3E}">
        <p14:creationId xmlns:p14="http://schemas.microsoft.com/office/powerpoint/2010/main" val="340371308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Language xmlns="4880e4f8-4b7d-4bdd-91e3-e10d47036eca">English</Language>
    <DocId xmlns="4880e4f8-4b7d-4bdd-91e3-e10d47036eca">92689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7CDCFD-C2C6-4ECC-85D9-E8AEE3BFF834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www.w3.org/XML/1998/namespace"/>
    <ds:schemaRef ds:uri="http://schemas.microsoft.com/sharepoint/v3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5C591F5-43B4-4D97-8AAB-82D96CDAC47C}"/>
</file>

<file path=customXml/itemProps3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6486</TotalTime>
  <Words>362</Words>
  <Application>Microsoft Office PowerPoint</Application>
  <PresentationFormat>On-screen Show (4:3)</PresentationFormat>
  <Paragraphs>51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Tahoma</vt:lpstr>
      <vt:lpstr>Times New Roman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HiPo#14 Abraj Rig 43 Final Post UWD</dc:title>
  <dc:creator>MU93647</dc:creator>
  <cp:lastModifiedBy>Balushi, Sumaiya MSE36</cp:lastModifiedBy>
  <cp:revision>585</cp:revision>
  <dcterms:created xsi:type="dcterms:W3CDTF">2001-05-03T06:07:08Z</dcterms:created>
  <dcterms:modified xsi:type="dcterms:W3CDTF">2022-07-26T04:01:21Z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