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249" autoAdjust="0"/>
  </p:normalViewPr>
  <p:slideViewPr>
    <p:cSldViewPr snapToGrid="0" snapToObjects="1">
      <p:cViewPr varScale="1">
        <p:scale>
          <a:sx n="62" d="100"/>
          <a:sy n="62" d="100"/>
        </p:scale>
        <p:origin x="744" y="7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56432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ct val="20000"/>
              </a:spcBef>
            </a:pPr>
            <a:r>
              <a:rPr lang="en-US" sz="1100" dirty="0">
                <a:cs typeface="Arial" panose="020B0604020202020204" pitchFamily="34" charset="0"/>
              </a:rPr>
              <a:t>On 08.02.2022 at 2034hrs drilling of 12 ¼”section was in progress. The MWD tool was prepared on the ground and picked up to the rig floor using the crane. </a:t>
            </a:r>
          </a:p>
          <a:p>
            <a:pPr>
              <a:spcBef>
                <a:spcPct val="20000"/>
              </a:spcBef>
            </a:pPr>
            <a:r>
              <a:rPr lang="en-US" sz="1100" dirty="0">
                <a:cs typeface="Arial" panose="020B0604020202020204" pitchFamily="34" charset="0"/>
              </a:rPr>
              <a:t>At the rig floor, the elevator was latched on the lifting sub and the top sling was removed. A rope had been attached to the elevator as an aid to disengage the elevator from the lifting sub and make up TDS to continue drilling. </a:t>
            </a:r>
          </a:p>
          <a:p>
            <a:pPr>
              <a:spcBef>
                <a:spcPct val="20000"/>
              </a:spcBef>
            </a:pPr>
            <a:r>
              <a:rPr lang="en-US" sz="1100" dirty="0">
                <a:cs typeface="Arial" panose="020B0604020202020204" pitchFamily="34" charset="0"/>
              </a:rPr>
              <a:t>The crane and the Driller started picking up the tool. While picking up the tool, the rope got caught by the safety clamp. </a:t>
            </a:r>
          </a:p>
          <a:p>
            <a:pPr>
              <a:spcBef>
                <a:spcPct val="20000"/>
              </a:spcBef>
            </a:pPr>
            <a:r>
              <a:rPr lang="en-US" sz="1100" dirty="0">
                <a:cs typeface="Arial" panose="020B0604020202020204" pitchFamily="34" charset="0"/>
              </a:rPr>
              <a:t>The tension built on the rope opened the elevator and as the result one end of the tool fell on to the rig floor from the height of 3m while the other end was rigged to the crane. No injuries. No equipment damage.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length of the tool was 10.46m. The weight of the tool was approx. 600kg.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prstClr val="black"/>
                </a:solidFill>
                <a:latin typeface="Calibri" panose="020F0502020204030204" pitchFamily="34" charset="0"/>
                <a:cs typeface="Tahoma" pitchFamily="34" charset="0"/>
              </a:rPr>
              <a:t>The entangled rope pulled the elevator. The elevator opened and the tool fell onto the rig floor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prstClr val="black"/>
                </a:solidFill>
                <a:latin typeface="Calibri" panose="020F0502020204030204" pitchFamily="34" charset="0"/>
                <a:cs typeface="Tahoma" pitchFamily="34" charset="0"/>
              </a:rPr>
              <a:t>No intervention was made to stop the job and free the entangled rope </a:t>
            </a:r>
            <a:r>
              <a:rPr lang="en-US" sz="1100" dirty="0">
                <a:latin typeface="Calibri" panose="020F0502020204030204" pitchFamily="34" charset="0"/>
                <a:cs typeface="Tahoma" pitchFamily="34" charset="0"/>
              </a:rPr>
              <a:t>as it was not seen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SOP was not adequate and did not cover </a:t>
            </a:r>
            <a:r>
              <a:rPr lang="en-US" sz="1100" dirty="0">
                <a:solidFill>
                  <a:prstClr val="black"/>
                </a:solidFill>
                <a:latin typeface="Calibri" panose="020F0502020204030204" pitchFamily="34" charset="0"/>
                <a:cs typeface="Tahoma" pitchFamily="34" charset="0"/>
              </a:rPr>
              <a:t>all the steps of the task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Zone management was maintained. No one was standing in the line of fire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dynamic risk assessment was not performed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prstClr val="black"/>
                </a:solidFill>
                <a:latin typeface="Calibri" panose="020F0502020204030204" pitchFamily="34" charset="0"/>
                <a:cs typeface="Tahoma" pitchFamily="34" charset="0"/>
              </a:rPr>
              <a:t>Supervision of the task was inadequate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indent="-114300" algn="just">
              <a:spcAft>
                <a:spcPts val="600"/>
              </a:spcAft>
              <a:defRPr/>
            </a:pPr>
            <a:r>
              <a:rPr lang="en-US" sz="1600" b="1" dirty="0">
                <a:solidFill>
                  <a:srgbClr val="0070C0"/>
                </a:solidFill>
                <a:latin typeface="Tahoma" pitchFamily="34" charset="0"/>
                <a:ea typeface="宋体" panose="02010600030101010101" pitchFamily="2" charset="-122"/>
              </a:rPr>
              <a:t>Your learning from this incident..</a:t>
            </a:r>
          </a:p>
          <a:p>
            <a:pPr>
              <a:buFont typeface="Arial" pitchFamily="34" charset="0"/>
              <a:buChar char="•"/>
              <a:defRPr/>
            </a:pPr>
            <a:r>
              <a:rPr lang="en-US" sz="1100" dirty="0">
                <a:latin typeface="Calibri" panose="020F0502020204030204" pitchFamily="34" charset="0"/>
                <a:cs typeface="Tahoma" pitchFamily="34" charset="0"/>
              </a:rPr>
              <a:t>Don’t use rope to open the elevators from the rig floor </a:t>
            </a:r>
          </a:p>
          <a:p>
            <a:pPr>
              <a:buFont typeface="Arial" pitchFamily="34" charset="0"/>
              <a:buChar char="•"/>
              <a:defRPr/>
            </a:pPr>
            <a:r>
              <a:rPr lang="en-US" sz="1100" dirty="0">
                <a:latin typeface="Calibri" panose="020F0502020204030204" pitchFamily="34" charset="0"/>
                <a:cs typeface="Tahoma" pitchFamily="34" charset="0"/>
              </a:rPr>
              <a:t>Always maintain zone management and be aware of the line of fire hazards </a:t>
            </a:r>
          </a:p>
          <a:p>
            <a:pPr>
              <a:buFont typeface="Arial" pitchFamily="34" charset="0"/>
              <a:buChar char="•"/>
              <a:defRPr/>
            </a:pPr>
            <a:r>
              <a:rPr lang="en-US" sz="1100" dirty="0">
                <a:latin typeface="Calibri" panose="020F0502020204030204" pitchFamily="34" charset="0"/>
                <a:cs typeface="Tahoma" pitchFamily="34" charset="0"/>
              </a:rPr>
              <a:t>Always perform pre-task risk assessment and implement controls </a:t>
            </a:r>
          </a:p>
          <a:p>
            <a:pPr>
              <a:buFont typeface="Arial" pitchFamily="34" charset="0"/>
              <a:buChar char="•"/>
              <a:defRPr/>
            </a:pPr>
            <a:r>
              <a:rPr lang="en-US" sz="1100" dirty="0">
                <a:latin typeface="Calibri" panose="020F0502020204030204" pitchFamily="34" charset="0"/>
                <a:cs typeface="Tahoma" pitchFamily="34" charset="0"/>
              </a:rPr>
              <a:t>Always hold pre-task safety meeting and review SOP </a:t>
            </a:r>
          </a:p>
          <a:p>
            <a:pPr>
              <a:buFont typeface="Arial" pitchFamily="34" charset="0"/>
              <a:buChar char="•"/>
              <a:defRPr/>
            </a:pPr>
            <a:r>
              <a:rPr lang="en-US" sz="1100" dirty="0">
                <a:latin typeface="Calibri" panose="020F0502020204030204" pitchFamily="34" charset="0"/>
                <a:cs typeface="Tahoma" pitchFamily="34" charset="0"/>
              </a:rPr>
              <a:t>Always intervene and exercise STOP Work Authority </a:t>
            </a:r>
          </a:p>
          <a:p>
            <a:pPr>
              <a:buFont typeface="Arial" pitchFamily="34" charset="0"/>
              <a:buChar char="•"/>
              <a:defRPr/>
            </a:pPr>
            <a:r>
              <a:rPr lang="en-US" sz="1100" dirty="0">
                <a:latin typeface="Calibri" panose="020F0502020204030204" pitchFamily="34" charset="0"/>
                <a:cs typeface="Tahoma" pitchFamily="34" charset="0"/>
              </a:rPr>
              <a:t>Always ensure adequate supervision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08.08.2022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HiPo#14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srgbClr val="4472C4"/>
                </a:solidFill>
                <a:latin typeface="Tahoma" pitchFamily="34" charset="0"/>
              </a:rPr>
              <a:t>B4</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681620" cy="307777"/>
          </a:xfrm>
          <a:prstGeom prst="rect">
            <a:avLst/>
          </a:prstGeom>
          <a:solidFill>
            <a:schemeClr val="accent1"/>
          </a:solidFill>
        </p:spPr>
        <p:txBody>
          <a:bodyPr wrap="square" rtlCol="0">
            <a:spAutoFit/>
          </a:bodyPr>
          <a:lstStyle/>
          <a:p>
            <a:pPr lvl="0" algn="ctr" fontAlgn="base">
              <a:spcBef>
                <a:spcPct val="0"/>
              </a:spcBef>
              <a:spcAft>
                <a:spcPct val="0"/>
              </a:spcAft>
            </a:pPr>
            <a:r>
              <a:rPr lang="en-US" sz="1400" b="1" dirty="0">
                <a:solidFill>
                  <a:srgbClr val="FFFF00"/>
                </a:solidFill>
                <a:latin typeface="Tahoma" pitchFamily="34" charset="0"/>
                <a:ea typeface="MS PGothic" pitchFamily="34" charset="-128"/>
              </a:rPr>
              <a:t>STOP! Never use the rope and/or unlatch elevator until you make it up to Top Drive</a:t>
            </a:r>
          </a:p>
        </p:txBody>
      </p:sp>
      <p:pic>
        <p:nvPicPr>
          <p:cNvPr id="17" name="Picture 16">
            <a:extLst>
              <a:ext uri="{FF2B5EF4-FFF2-40B4-BE49-F238E27FC236}">
                <a16:creationId xmlns:a16="http://schemas.microsoft.com/office/drawing/2014/main" id="{519D7148-3CEC-47B7-B92F-298AE12AC9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5814" y="938198"/>
            <a:ext cx="3777235" cy="246438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32759" y="270785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 name="TextBox 1">
            <a:extLst>
              <a:ext uri="{FF2B5EF4-FFF2-40B4-BE49-F238E27FC236}">
                <a16:creationId xmlns:a16="http://schemas.microsoft.com/office/drawing/2014/main" id="{9184DD9D-50A8-4219-A79E-D1ABEE30809D}"/>
              </a:ext>
            </a:extLst>
          </p:cNvPr>
          <p:cNvSpPr txBox="1"/>
          <p:nvPr/>
        </p:nvSpPr>
        <p:spPr>
          <a:xfrm>
            <a:off x="8295814" y="3414787"/>
            <a:ext cx="374750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cs typeface="Arial" panose="020B0604020202020204" pitchFamily="34" charset="0"/>
              </a:rPr>
              <a:t>Capture from CCTV footage: the rope got caught on the safety clamp </a:t>
            </a:r>
            <a:endParaRPr lang="en-GB" sz="1000" dirty="0">
              <a:cs typeface="Arial" panose="020B0604020202020204"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026" name="Picture 2" descr="ARO Drilling - Kingdom of Saudi Arabia">
            <a:extLst>
              <a:ext uri="{FF2B5EF4-FFF2-40B4-BE49-F238E27FC236}">
                <a16:creationId xmlns:a16="http://schemas.microsoft.com/office/drawing/2014/main" id="{6EDBAA4C-4A0B-4EA3-A4F5-D5CF8E1AE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800" y="3758548"/>
            <a:ext cx="25146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your supervisors are competent to identify the uncounted risks and implement control measures?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there is communication between the field and Senior management on changes required to be made for work instructions?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Senior management is involved in the proactive CCTV footage review process?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CCTV review process focuses on the compliance with SOP and triggers actions to address nonconformities?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FF35E30F-E6D2-48FA-8CFC-C85C9386FAC0}"/>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08.08.2022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HiPo#14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srgbClr val="4472C4"/>
                </a:solidFill>
                <a:latin typeface="Tahoma" pitchFamily="34" charset="0"/>
              </a:rPr>
              <a:t>B4</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9255BAD3-39D3-4AE9-A9B5-EF395D91613C}"/>
</file>

<file path=docProps/app.xml><?xml version="1.0" encoding="utf-8"?>
<Properties xmlns="http://schemas.openxmlformats.org/officeDocument/2006/extended-properties" xmlns:vt="http://schemas.openxmlformats.org/officeDocument/2006/docPropsVTypes">
  <Template>TM02892315[[fn=Wisp]]</Template>
  <TotalTime>4986</TotalTime>
  <Words>752</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HiPo#14 Final Post UWD IRC</dc:title>
  <dc:creator>nazar@umsoman.com</dc:creator>
  <cp:lastModifiedBy>Zakwani, Salim MSE36</cp:lastModifiedBy>
  <cp:revision>270</cp:revision>
  <dcterms:created xsi:type="dcterms:W3CDTF">2018-09-24T07:27:56Z</dcterms:created>
  <dcterms:modified xsi:type="dcterms:W3CDTF">2024-02-15T12:09:13Z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