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23" r:id="rId5"/>
    <p:sldId id="324" r:id="rId6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thi, Mohamed MSE33" initials="HMM" lastIdx="2" clrIdx="0">
    <p:extLst>
      <p:ext uri="{19B8F6BF-5375-455C-9EA6-DF929625EA0E}">
        <p15:presenceInfo xmlns:p15="http://schemas.microsoft.com/office/powerpoint/2012/main" userId="S::Mohamed.Harthi@pdo.co.om::432c44a0-cc3d-49c6-a8d3-3ed757b3a2f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3" autoAdjust="0"/>
    <p:restoredTop sz="95332" autoAdjust="0"/>
  </p:normalViewPr>
  <p:slideViewPr>
    <p:cSldViewPr>
      <p:cViewPr varScale="1">
        <p:scale>
          <a:sx n="93" d="100"/>
          <a:sy n="93" d="100"/>
        </p:scale>
        <p:origin x="918" y="96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1" y="0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86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1" y="9430386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4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1" y="0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26" y="4715193"/>
            <a:ext cx="4985824" cy="4466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86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1" y="9430386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5171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138CA7-92E6-41FD-A1B7-5ABDE6F17714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51387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184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B2BACC-5893-4478-93DA-688A131F8366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61380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3299" y="737283"/>
            <a:ext cx="5655334" cy="494956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marR="0" lvl="0" indent="-1143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</a:rPr>
              <a:t>Date: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</a:rPr>
              <a:t>  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</a:rPr>
              <a:t>23/02/2021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</a:rPr>
              <a:t>    </a:t>
            </a:r>
            <a:r>
              <a:rPr lang="en-US" sz="1600" b="1" kern="0" dirty="0">
                <a:solidFill>
                  <a:srgbClr val="333399"/>
                </a:solidFill>
                <a:latin typeface="Tahoma" pitchFamily="34" charset="0"/>
              </a:rPr>
              <a:t>           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</a:rPr>
              <a:t>Incident title :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</a:rPr>
              <a:t>HiPo#14a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</a:endParaRPr>
          </a:p>
          <a:p>
            <a:pPr marL="114300" marR="0" lvl="0" indent="-1143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</a:endParaRPr>
          </a:p>
          <a:p>
            <a:pPr marL="114300" marR="0" lvl="0" indent="-1143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</a:rPr>
              <a:t>What happened?</a:t>
            </a: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 </a:t>
            </a:r>
            <a:endParaRPr lang="en-US" sz="1600" kern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50" kern="0" dirty="0">
                <a:solidFill>
                  <a:sysClr val="windowText" lastClr="000000"/>
                </a:solidFill>
                <a:latin typeface="Calibri" panose="020F0502020204030204" pitchFamily="34" charset="0"/>
                <a:cs typeface="Tahoma" pitchFamily="34" charset="0"/>
              </a:rPr>
              <a:t>A hired crane was being used to lift a generator from a temporary barricaded area onto a low-bed. After the load was slung, the operator began lifting the load which was beyond the load bearing capacity, the weight proved to be too heavy for the crane to sustain , causing the crane cabin to get dislodged from its position.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50" kern="0" dirty="0">
                <a:solidFill>
                  <a:sysClr val="windowText" lastClr="000000"/>
                </a:solidFill>
                <a:latin typeface="Calibri" panose="020F0502020204030204" pitchFamily="34" charset="0"/>
                <a:cs typeface="Tahoma" pitchFamily="34" charset="0"/>
              </a:rPr>
              <a:t>The boom along with the generator dropped to the ground causing damage to the crane and the generator.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50" kern="0" dirty="0">
                <a:solidFill>
                  <a:sysClr val="windowText" lastClr="000000"/>
                </a:solidFill>
                <a:latin typeface="Calibri" panose="020F0502020204030204" pitchFamily="34" charset="0"/>
                <a:cs typeface="Tahoma" pitchFamily="34" charset="0"/>
              </a:rPr>
              <a:t>No personnel involved in the activity were injured.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114300" marR="0" lvl="0" indent="-1143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</a:rPr>
              <a:t>Your learning from this incident.</a:t>
            </a:r>
          </a:p>
          <a:p>
            <a:pPr marL="114300" marR="0" lvl="0" indent="-1143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cs typeface="Tahoma" pitchFamily="34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450" kern="0" dirty="0">
                <a:solidFill>
                  <a:sysClr val="windowText" lastClr="000000"/>
                </a:solidFill>
                <a:latin typeface="Calibri" panose="020F0502020204030204" pitchFamily="34" charset="0"/>
                <a:cs typeface="Tahoma" pitchFamily="34" charset="0"/>
              </a:rPr>
              <a:t>Ensure the implementation of lift plan, TRIC and risk assessment for all lifting activities.</a:t>
            </a:r>
          </a:p>
          <a:p>
            <a:pPr marL="285750" lvl="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450" kern="0" dirty="0">
                <a:solidFill>
                  <a:sysClr val="windowText" lastClr="000000"/>
                </a:solidFill>
                <a:latin typeface="Calibri" panose="020F0502020204030204" pitchFamily="34" charset="0"/>
                <a:cs typeface="Tahoma" pitchFamily="34" charset="0"/>
              </a:rPr>
              <a:t>Conduct TBT and discuss the 10 questions for safe lift to all personnel involved in the task.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Tahoma" pitchFamily="34" charset="0"/>
              </a:rPr>
              <a:t>Ensure Lifting supervisor is supervising the lifting operation.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450" kern="0" dirty="0">
                <a:solidFill>
                  <a:sysClr val="windowText" lastClr="000000"/>
                </a:solidFill>
                <a:latin typeface="Calibri" panose="020F0502020204030204" pitchFamily="34" charset="0"/>
                <a:cs typeface="Tahoma" pitchFamily="34" charset="0"/>
              </a:rPr>
              <a:t>STOP Lifting operation on finding any unsafe condition or act.</a:t>
            </a:r>
            <a:endParaRPr kumimoji="0" lang="en-GB" sz="14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cs typeface="Tahoma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990600" y="5906763"/>
            <a:ext cx="5015494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 pitchFamily="34" charset="0"/>
              </a:rPr>
              <a:t>Always ensure compliance with SP 2273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PDO  Second Alert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r="10834"/>
          <a:stretch/>
        </p:blipFill>
        <p:spPr>
          <a:xfrm>
            <a:off x="5828258" y="1219200"/>
            <a:ext cx="3150532" cy="1989546"/>
          </a:xfrm>
          <a:prstGeom prst="rect">
            <a:avLst/>
          </a:prstGeom>
        </p:spPr>
      </p:pic>
      <p:grpSp>
        <p:nvGrpSpPr>
          <p:cNvPr id="22" name="Group 131"/>
          <p:cNvGrpSpPr>
            <a:grpSpLocks/>
          </p:cNvGrpSpPr>
          <p:nvPr/>
        </p:nvGrpSpPr>
        <p:grpSpPr bwMode="auto">
          <a:xfrm>
            <a:off x="8472048" y="2628634"/>
            <a:ext cx="336550" cy="544513"/>
            <a:chOff x="3504" y="544"/>
            <a:chExt cx="2287" cy="1855"/>
          </a:xfrm>
        </p:grpSpPr>
        <p:sp>
          <p:nvSpPr>
            <p:cNvPr id="23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5" name="Text Box 12">
            <a:extLst>
              <a:ext uri="{FF2B5EF4-FFF2-40B4-BE49-F238E27FC236}">
                <a16:creationId xmlns:a16="http://schemas.microsoft.com/office/drawing/2014/main" id="{8AA5BFC2-C19B-48F4-991C-9B791769B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4283" y="1219200"/>
            <a:ext cx="1385448" cy="369332"/>
          </a:xfrm>
          <a:prstGeom prst="rect">
            <a:avLst/>
          </a:prstGeom>
          <a:solidFill>
            <a:schemeClr val="tx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</a:rPr>
              <a:t>Non -Compliance with Lifting Plan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8258" y="3526936"/>
            <a:ext cx="3191978" cy="21613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3469" y="5706176"/>
            <a:ext cx="961627" cy="401174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1533603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6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1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10" cap="none" spc="0" normalizeH="0" baseline="0" noProof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4687" y="866209"/>
            <a:ext cx="74485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marR="0" lvl="0" indent="-1143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itchFamily="34" charset="0"/>
              </a:rPr>
              <a:t>Date:   23/02/2021                Incident title : HiPo#14a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483209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173038" marR="0" lvl="0" indent="-1730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173038" marR="0" lvl="0" indent="-1730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pitchFamily="34" charset="0"/>
              </a:rPr>
              <a:t>Confirm the following: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ahoma" pitchFamily="34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j-lt"/>
              <a:sym typeface="Wingdings" pitchFamily="2" charset="2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1400" kern="0" dirty="0">
                <a:solidFill>
                  <a:srgbClr val="0033CC"/>
                </a:solidFill>
                <a:sym typeface="Wingdings" pitchFamily="2" charset="2"/>
              </a:rPr>
              <a:t>Do you ensure all involved personnel attend the TBT ?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400" kern="0" dirty="0">
                <a:solidFill>
                  <a:srgbClr val="0033CC"/>
                </a:solidFill>
                <a:sym typeface="Wingdings" pitchFamily="2" charset="2"/>
              </a:rPr>
              <a:t>Do you </a:t>
            </a:r>
            <a:r>
              <a:rPr lang="en-US" sz="1400" kern="0" dirty="0">
                <a:solidFill>
                  <a:srgbClr val="0070C0"/>
                </a:solidFill>
                <a:sym typeface="Wingdings" pitchFamily="2" charset="2"/>
              </a:rPr>
              <a:t>ensure 10 questions for safe lift is discussed with all personnel involved in the task.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sym typeface="Wingdings" pitchFamily="2" charset="2"/>
              </a:rPr>
              <a:t>Do you ensure trial lifts are conducted prior to commencement of lift?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sym typeface="Wingdings" pitchFamily="2" charset="2"/>
              </a:rPr>
              <a:t>Do you </a:t>
            </a:r>
            <a:r>
              <a:rPr lang="en-US" sz="1400" kern="0" dirty="0">
                <a:solidFill>
                  <a:srgbClr val="0070C0"/>
                </a:solidFill>
                <a:sym typeface="Wingdings" pitchFamily="2" charset="2"/>
              </a:rPr>
              <a:t>ensure lifting supervisor is available at all times during lifting operations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sym typeface="Wingdings" pitchFamily="2" charset="2"/>
              </a:rPr>
              <a:t> (exceeding 4 ton)</a:t>
            </a:r>
            <a:r>
              <a:rPr lang="en-US" sz="1400" kern="0" dirty="0">
                <a:solidFill>
                  <a:srgbClr val="0070C0"/>
                </a:solidFill>
                <a:sym typeface="Wingdings" pitchFamily="2" charset="2"/>
              </a:rPr>
              <a:t>?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sym typeface="Wingdings" pitchFamily="2" charset="2"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sym typeface="Wingdings" pitchFamily="2" charset="2"/>
              </a:rPr>
              <a:t>Do you ensure </a:t>
            </a:r>
            <a:r>
              <a:rPr lang="en-US" sz="1400" kern="0" dirty="0">
                <a:solidFill>
                  <a:srgbClr val="0070C0"/>
                </a:solidFill>
                <a:sym typeface="Wingdings" pitchFamily="2" charset="2"/>
              </a:rPr>
              <a:t>lifting plans and risk assessments are created for all lifting operations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sym typeface="Wingdings" pitchFamily="2" charset="2"/>
              </a:rPr>
              <a:t>? 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sz="1400" kern="0" dirty="0">
                <a:solidFill>
                  <a:srgbClr val="0070C0"/>
                </a:solidFill>
                <a:sym typeface="Wingdings" pitchFamily="2" charset="2"/>
              </a:rPr>
              <a:t>Do you ensure strict following of the lifting plan (working radius, boom length, load weight) ?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sym typeface="Wingdings" pitchFamily="2" charset="2"/>
              </a:rPr>
              <a:t>Do you carry checks as per SP 2273 at regularly to ensure compliance ?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400" kern="0" dirty="0">
                <a:solidFill>
                  <a:srgbClr val="0070C0"/>
                </a:solidFill>
                <a:sym typeface="Wingdings" pitchFamily="2" charset="2"/>
              </a:rPr>
              <a:t>Do you carry out competency assessments periodically for entire lifting crew?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GB" sz="1400" kern="0" dirty="0">
              <a:solidFill>
                <a:srgbClr val="0033CC"/>
              </a:solidFill>
              <a:sym typeface="Wingdings" pitchFamily="2" charset="2"/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200" i="1" kern="0" dirty="0">
                <a:solidFill>
                  <a:srgbClr val="0033CC"/>
                </a:solidFill>
                <a:sym typeface="Wingdings" pitchFamily="2" charset="2"/>
              </a:rPr>
              <a:t>* If the answer is NO to any of the above questions please ensure you take action to correct this finding</a:t>
            </a:r>
            <a:endParaRPr lang="en-US" sz="1200" i="1" kern="0" dirty="0">
              <a:solidFill>
                <a:srgbClr val="0033CC"/>
              </a:solidFill>
              <a:sym typeface="Wingdings" pitchFamily="2" charset="2"/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sym typeface="Wingdings" pitchFamily="2" charset="2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j-lt"/>
              <a:sym typeface="Wingdings" pitchFamily="2" charset="2"/>
            </a:endParaRPr>
          </a:p>
          <a:p>
            <a:pPr marL="119063" marR="0" lvl="0" indent="-1190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sym typeface="Wingdings" pitchFamily="2" charset="2"/>
              </a:rPr>
              <a:t>	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</a:endParaRPr>
          </a:p>
          <a:p>
            <a:pPr marL="119063" marR="0" lvl="0" indent="-1190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173038" marR="0" lvl="0" indent="-1730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42772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92690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7CDCFD-C2C6-4ECC-85D9-E8AEE3BFF834}">
  <ds:schemaRefs>
    <ds:schemaRef ds:uri="http://schemas.microsoft.com/office/2006/documentManagement/types"/>
    <ds:schemaRef ds:uri="http://www.w3.org/XML/1998/namespace"/>
    <ds:schemaRef ds:uri="8712e564-84e9-4094-bc04-83edce229025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98D894A-AF43-4E7E-8A4B-D39B3E5BB1CC}"/>
</file>

<file path=customXml/itemProps3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16139</TotalTime>
  <Words>568</Words>
  <Application>Microsoft Office PowerPoint</Application>
  <PresentationFormat>On-screen Show (4:3)</PresentationFormat>
  <Paragraphs>58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Tahoma</vt:lpstr>
      <vt:lpstr>Times New Roman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HiPo#14a post DPIRC</dc:title>
  <dc:creator>MU93647</dc:creator>
  <cp:lastModifiedBy>Balushi, Sumaiya MSE36</cp:lastModifiedBy>
  <cp:revision>1112</cp:revision>
  <cp:lastPrinted>2019-11-26T12:09:15Z</cp:lastPrinted>
  <dcterms:created xsi:type="dcterms:W3CDTF">2001-05-03T06:07:08Z</dcterms:created>
  <dcterms:modified xsi:type="dcterms:W3CDTF">2022-07-26T04:04:24Z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