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3" r:id="rId5"/>
    <p:sldId id="324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2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3" autoAdjust="0"/>
    <p:restoredTop sz="95332" autoAdjust="0"/>
  </p:normalViewPr>
  <p:slideViewPr>
    <p:cSldViewPr>
      <p:cViewPr varScale="1">
        <p:scale>
          <a:sx n="93" d="100"/>
          <a:sy n="93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138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138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299" y="737283"/>
            <a:ext cx="5655334" cy="49495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Date: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  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23/02/2021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    </a:t>
            </a:r>
            <a:r>
              <a:rPr lang="en-US" sz="1600" b="1" kern="0" dirty="0">
                <a:solidFill>
                  <a:srgbClr val="333399"/>
                </a:solidFill>
                <a:latin typeface="Tahoma" pitchFamily="34" charset="0"/>
              </a:rPr>
              <a:t>         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Incident title 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HiPo#14a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What happened?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</a:t>
            </a: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A hired crane was being used to lift a generator from a temporary barricaded area onto a low-bed. After the load was slung, the operator began lifting the load which was beyond the load bearing capacity, the weight proved to be too heavy for the crane to sustain , causing the crane cabin to get dislodged from its position.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The boom along with the generator dropped to the ground causing damage to the crane and the generator.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No personnel involved in the activity were injured.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Your learning from this incident.</a:t>
            </a: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Ensure the implementation of lift plan, TRIC and risk assessment for all lifting activities.</a:t>
            </a:r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Conduct TBT and discuss the 10 questions for safe lift to all personnel involved in the task.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Ensure Lifting supervisor is supervising the lifting operation.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STOP Lifting operation on finding any unsafe condition or act.</a:t>
            </a:r>
            <a:endParaRPr kumimoji="0" lang="en-GB" sz="1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90600" y="5906763"/>
            <a:ext cx="501549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itchFamily="34" charset="0"/>
              </a:rPr>
              <a:t>Always ensure compliance with SP 2273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PDO 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10834"/>
          <a:stretch/>
        </p:blipFill>
        <p:spPr>
          <a:xfrm>
            <a:off x="5828258" y="1219200"/>
            <a:ext cx="3150532" cy="1989546"/>
          </a:xfrm>
          <a:prstGeom prst="rect">
            <a:avLst/>
          </a:prstGeom>
        </p:spPr>
      </p:pic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472048" y="2628634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Text Box 12">
            <a:extLst>
              <a:ext uri="{FF2B5EF4-FFF2-40B4-BE49-F238E27FC236}">
                <a16:creationId xmlns:a16="http://schemas.microsoft.com/office/drawing/2014/main" id="{8AA5BFC2-C19B-48F4-991C-9B791769B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283" y="1219200"/>
            <a:ext cx="1385448" cy="369332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Non -Compliance with Lifting 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8258" y="3526936"/>
            <a:ext cx="3191978" cy="2161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469" y="5706176"/>
            <a:ext cx="961627" cy="40117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53360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687" y="866209"/>
            <a:ext cx="7448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Date:   23/02/2021                Incident title : HiPo#14a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</a:rPr>
              <a:t>Confirm the following: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sym typeface="Wingdings" pitchFamily="2" charset="2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kern="0" dirty="0">
                <a:solidFill>
                  <a:srgbClr val="0033CC"/>
                </a:solidFill>
                <a:sym typeface="Wingdings" pitchFamily="2" charset="2"/>
              </a:rPr>
              <a:t>Do you ensure all involved personnel attend the TBT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kern="0" dirty="0">
                <a:solidFill>
                  <a:srgbClr val="0033CC"/>
                </a:solidFill>
                <a:sym typeface="Wingdings" pitchFamily="2" charset="2"/>
              </a:rPr>
              <a:t>Do you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ensure 10 questions for safe lift is discussed with all personnel involved in the task.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ensure trial lifts are conducted prior to commencement of lift?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ensure lifting supervisor is available at all times during lifting operations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 (exceeding 4 ton)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?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sym typeface="Wingdings" pitchFamily="2" charset="2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ensure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lifting plans and risk assessments are created for all lifting operations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?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kern="0" dirty="0">
                <a:solidFill>
                  <a:srgbClr val="0070C0"/>
                </a:solidFill>
                <a:sym typeface="Wingdings" pitchFamily="2" charset="2"/>
              </a:rPr>
              <a:t>Do you ensure strict following of the lifting plan (working radius, boom length, load weight)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carry checks as per SP 2273 at regularly to ensure compliance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Do you carry out competency assessments periodically for entire lifting crew?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400" kern="0" dirty="0">
              <a:solidFill>
                <a:srgbClr val="0033CC"/>
              </a:solidFill>
              <a:sym typeface="Wingdings" pitchFamily="2" charset="2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200" i="1" kern="0" dirty="0">
                <a:solidFill>
                  <a:srgbClr val="0033CC"/>
                </a:solidFill>
                <a:sym typeface="Wingdings" pitchFamily="2" charset="2"/>
              </a:rPr>
              <a:t>* If the answer is NO to any of the above questions please ensure you take action to correct this finding</a:t>
            </a:r>
            <a:endParaRPr lang="en-US" sz="1200" i="1" kern="0" dirty="0">
              <a:solidFill>
                <a:srgbClr val="0033CC"/>
              </a:solidFill>
              <a:sym typeface="Wingdings" pitchFamily="2" charset="2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sym typeface="Wingdings" pitchFamily="2" charset="2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sym typeface="Wingdings" pitchFamily="2" charset="2"/>
            </a:endParaRPr>
          </a:p>
          <a:p>
            <a:pPr marL="119063" marR="0" lvl="0" indent="-1190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sym typeface="Wingdings" pitchFamily="2" charset="2"/>
              </a:rPr>
              <a:t>	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119063" marR="0" lvl="0" indent="-1190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27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92690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www.w3.org/XML/1998/namespace"/>
    <ds:schemaRef ds:uri="8712e564-84e9-4094-bc04-83edce229025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98D894A-AF43-4E7E-8A4B-D39B3E5BB1CC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16139</TotalTime>
  <Words>568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HiPo#14a post DPIRC</dc:title>
  <dc:creator>MU93647</dc:creator>
  <cp:lastModifiedBy>Balushi, Sumaiya MSE36</cp:lastModifiedBy>
  <cp:revision>1112</cp:revision>
  <cp:lastPrinted>2019-11-26T12:09:15Z</cp:lastPrinted>
  <dcterms:created xsi:type="dcterms:W3CDTF">2001-05-03T06:07:08Z</dcterms:created>
  <dcterms:modified xsi:type="dcterms:W3CDTF">2022-07-26T04:04:24Z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