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356" r:id="rId5"/>
    <p:sldId id="35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 id="2" name="Shehhi, Abdullah UWN61" initials="SAU" lastIdx="2" clrIdx="1">
    <p:extLst>
      <p:ext uri="{19B8F6BF-5375-455C-9EA6-DF929625EA0E}">
        <p15:presenceInfo xmlns:p15="http://schemas.microsoft.com/office/powerpoint/2012/main" userId="S::Abdullah.AS.Shehhi@pdo.co.om::04589ef8-85f0-4001-8eda-59ba5003fc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C00"/>
    <a:srgbClr val="0000FF"/>
    <a:srgbClr val="FCFCFC"/>
    <a:srgbClr val="FFC91D"/>
    <a:srgbClr val="EAEAEA"/>
    <a:srgbClr val="F2F3D7"/>
    <a:srgbClr val="24A316"/>
    <a:srgbClr val="16942A"/>
    <a:srgbClr val="FDD6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FCA236-02BE-4A9A-84A2-3BF71FED370F}" v="13" dt="2023-01-30T06:53:16.4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89659" autoAdjust="0"/>
  </p:normalViewPr>
  <p:slideViewPr>
    <p:cSldViewPr snapToGrid="0" snapToObjects="1">
      <p:cViewPr varScale="1">
        <p:scale>
          <a:sx n="60" d="100"/>
          <a:sy n="60" d="100"/>
        </p:scale>
        <p:origin x="792" y="48"/>
      </p:cViewPr>
      <p:guideLst/>
    </p:cSldViewPr>
  </p:slideViewPr>
  <p:notesTextViewPr>
    <p:cViewPr>
      <p:scale>
        <a:sx n="1" d="1"/>
        <a:sy n="1" d="1"/>
      </p:scale>
      <p:origin x="0" y="0"/>
    </p:cViewPr>
  </p:notesTextViewPr>
  <p:notesViewPr>
    <p:cSldViewPr snapToGrid="0" snapToObject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 Id="rId14"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8341AC-BC74-4FAA-A2BA-136D509060EF}" type="datetimeFigureOut">
              <a:rPr lang="en-US" smtClean="0">
                <a:latin typeface="Calibri" panose="020F0502020204030204" pitchFamily="34" charset="0"/>
              </a:rPr>
              <a:t>20/02/2024</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EF51F27E-834E-4F26-A38E-D9AD78458120}" type="datetimeFigureOut">
              <a:rPr lang="en-US" smtClean="0"/>
              <a:pPr/>
              <a:t>20/02/2024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2"/>
            <a:ext cx="4884516" cy="458787"/>
          </a:xfrm>
          <a:prstGeom prst="rect">
            <a:avLst/>
          </a:prstGeom>
        </p:spPr>
        <p:txBody>
          <a:bodyPr vert="horz" lIns="91440" tIns="45720" rIns="91440" bIns="45720"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Imagine you have to audit other companies to see if they could have the same issues.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These questions should start with: Do you ensure…………………?</a:t>
            </a: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20/02/2024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20/02/2024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20/02/2024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20/02/2024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20/02/2024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20/02/2024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20/02/2024</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20/02/2024</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20/02/2024</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20/02/2024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20/02/2024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20/02/2024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395971" y="1371957"/>
            <a:ext cx="8402589" cy="5032147"/>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endParaRPr kumimoji="0" lang="en-US" sz="1600" b="0" i="0" u="none" strike="noStrike" kern="1200" cap="none" spc="0" normalizeH="0" baseline="0" noProof="0" dirty="0">
              <a:ln>
                <a:noFill/>
              </a:ln>
              <a:solidFill>
                <a:srgbClr val="FF0000"/>
              </a:solidFill>
              <a:effectLst/>
              <a:uLnTx/>
              <a:uFillTx/>
              <a:latin typeface="Tahoma" pitchFamily="34" charset="0"/>
              <a:ea typeface="+mn-ea"/>
              <a:cs typeface="+mn-cs"/>
            </a:endParaRPr>
          </a:p>
          <a:p>
            <a:pPr algn="just"/>
            <a:r>
              <a:rPr lang="en-US" sz="1100" i="0" dirty="0">
                <a:solidFill>
                  <a:srgbClr val="0E101A"/>
                </a:solidFill>
                <a:effectLst/>
              </a:rPr>
              <a:t>On 14.03.2023 at a</a:t>
            </a:r>
            <a:r>
              <a:rPr lang="en-US" sz="1100" i="0" dirty="0"/>
              <a:t>round 16:16 hours, while laying down the 9.5/8" landing joint, the driller closed the Hydraulic Single Joint Elevator (HSJE). Then he picked up the landing joint, and the floor man pushed the joint's pin end into the catwalk's trough. The driller then started to lower the joint into the trough. While doing so, the HSJE unexpectedly opened, causing the joint to fall, bounce onto the rig floor and land on the ground with its coupling side resting on the V-Door. The zone management was in place and no injury to anyone. </a:t>
            </a:r>
            <a:endParaRPr lang="en-GB" sz="1100" b="1" dirty="0">
              <a:solidFill>
                <a:srgbClr val="0070C0"/>
              </a:solidFill>
              <a:latin typeface="Tahoma" pitchFamily="34" charset="0"/>
              <a:ea typeface="宋体" panose="02010600030101010101" pitchFamily="2" charset="-122"/>
            </a:endParaRPr>
          </a:p>
          <a:p>
            <a:pPr algn="just"/>
            <a:endParaRPr kumimoji="0" lang="en-GB" altLang="zh-CN" sz="4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Why it happened/Finding :</a:t>
            </a:r>
            <a:endParaRPr kumimoji="0" lang="en-GB" altLang="zh-CN" sz="1000" b="1" i="0" u="none" strike="noStrike" kern="1200" cap="none" spc="0" normalizeH="0" baseline="0" noProof="0" dirty="0">
              <a:ln>
                <a:noFill/>
              </a:ln>
              <a:solidFill>
                <a:prstClr val="black"/>
              </a:solidFill>
              <a:effectLst/>
              <a:uLnTx/>
              <a:uFillTx/>
              <a:latin typeface="Tahoma" pitchFamily="34" charset="0"/>
              <a:ea typeface="宋体" panose="02010600030101010101" pitchFamily="2" charset="-122"/>
              <a:cs typeface="+mn-cs"/>
            </a:endParaRPr>
          </a:p>
          <a:p>
            <a:pPr marL="171450" indent="-171450">
              <a:spcBef>
                <a:spcPts val="0"/>
              </a:spcBef>
              <a:buFont typeface="Arial" panose="020B0604020202020204" pitchFamily="34" charset="0"/>
              <a:buChar char="•"/>
            </a:pPr>
            <a:r>
              <a:rPr lang="en-US" sz="1100" i="0" dirty="0"/>
              <a:t>The elevator and safety latch function tests were conducted successfully in accordance with the Elevator Product Manual. No abnormalities.</a:t>
            </a:r>
          </a:p>
          <a:p>
            <a:pPr marL="171450" indent="-171450">
              <a:spcBef>
                <a:spcPts val="0"/>
              </a:spcBef>
              <a:buFont typeface="Arial" panose="020B0604020202020204" pitchFamily="34" charset="0"/>
              <a:buChar char="•"/>
            </a:pPr>
            <a:r>
              <a:rPr lang="en-US" sz="1100" i="0" dirty="0"/>
              <a:t>The TDS HPU was operating in </a:t>
            </a:r>
            <a:r>
              <a:rPr lang="en-US" sz="1100" b="1" i="0" dirty="0"/>
              <a:t>Auto mode</a:t>
            </a:r>
            <a:r>
              <a:rPr lang="en-US" sz="1100" i="0" dirty="0"/>
              <a:t>, which includes a 5-minute timeout period. After 5 minutes of inactivity, the HPU system will automatically stop, and the system pressure drop to zero.</a:t>
            </a:r>
          </a:p>
          <a:p>
            <a:pPr marL="171450" indent="-171450">
              <a:spcBef>
                <a:spcPts val="0"/>
              </a:spcBef>
              <a:buFont typeface="Arial" panose="020B0604020202020204" pitchFamily="34" charset="0"/>
              <a:buChar char="•"/>
            </a:pPr>
            <a:r>
              <a:rPr lang="en-US" sz="1100" i="0" dirty="0"/>
              <a:t>The driller failed to notice that the HPU was off (display on screen + alarm activated on the display).</a:t>
            </a:r>
          </a:p>
          <a:p>
            <a:pPr marL="171450" indent="-171450">
              <a:spcBef>
                <a:spcPts val="0"/>
              </a:spcBef>
              <a:buFont typeface="Arial" panose="020B0604020202020204" pitchFamily="34" charset="0"/>
              <a:buChar char="•"/>
            </a:pPr>
            <a:r>
              <a:rPr lang="en-US" sz="1100" i="0" dirty="0"/>
              <a:t>The HSJE is equipped with a mechanical lock as a secondary barrier, but can not keep the elevator in a closed position in the event of a system pressure loss and a joint in an inclined position (weight loss).</a:t>
            </a:r>
          </a:p>
          <a:p>
            <a:pPr marL="171450" indent="-171450">
              <a:spcBef>
                <a:spcPts val="0"/>
              </a:spcBef>
              <a:buFont typeface="Arial" panose="020B0604020202020204" pitchFamily="34" charset="0"/>
              <a:buChar char="•"/>
            </a:pPr>
            <a:r>
              <a:rPr lang="en-US" sz="1100" i="0" dirty="0"/>
              <a:t>The Catwalk area has metal chain as a barrier (as per SP-2097 DROPS standard), the off-driller side chain was temporarily removed to allow the forklift to access the catwalk to remove the landing joint.</a:t>
            </a:r>
          </a:p>
          <a:p>
            <a:pPr marL="171450" indent="-171450">
              <a:spcBef>
                <a:spcPts val="0"/>
              </a:spcBef>
              <a:spcAft>
                <a:spcPts val="600"/>
              </a:spcAft>
              <a:buFont typeface="Arial" panose="020B0604020202020204" pitchFamily="34" charset="0"/>
              <a:buChar char="•"/>
            </a:pPr>
            <a:r>
              <a:rPr lang="en-US" sz="1100" i="0" dirty="0"/>
              <a:t>The CCTV records shows that the crew complied with the red zone and the no-go zone requirement.</a:t>
            </a:r>
            <a:endParaRPr lang="en-US" sz="1050" b="1" dirty="0">
              <a:solidFill>
                <a:srgbClr val="0070C0"/>
              </a:solidFill>
              <a:latin typeface="Tahoma" pitchFamily="34" charset="0"/>
              <a:ea typeface="宋体" panose="02010600030101010101" pitchFamily="2" charset="-122"/>
            </a:endParaRPr>
          </a:p>
          <a:p>
            <a:pPr>
              <a:defRPr/>
            </a:pPr>
            <a:r>
              <a:rPr lang="en-US" sz="1600" b="1" dirty="0">
                <a:solidFill>
                  <a:srgbClr val="0070C0"/>
                </a:solidFill>
                <a:latin typeface="Tahoma" pitchFamily="34" charset="0"/>
                <a:ea typeface="宋体" panose="02010600030101010101" pitchFamily="2" charset="-122"/>
              </a:rPr>
              <a:t>Why was it repeated?</a:t>
            </a:r>
          </a:p>
          <a:p>
            <a:pPr marL="285750" indent="-285750">
              <a:spcBef>
                <a:spcPts val="600"/>
              </a:spcBef>
              <a:spcAft>
                <a:spcPts val="600"/>
              </a:spcAft>
              <a:buFont typeface="Arial" panose="020B0604020202020204" pitchFamily="34" charset="0"/>
              <a:buChar char="•"/>
              <a:defRPr/>
            </a:pPr>
            <a:r>
              <a:rPr lang="en-GB" sz="1100" kern="1200" baseline="0" dirty="0">
                <a:solidFill>
                  <a:schemeClr val="tx1"/>
                </a:solidFill>
                <a:latin typeface="+mn-lt"/>
                <a:ea typeface="+mn-ea"/>
                <a:cs typeface="Calibri" pitchFamily="34" charset="0"/>
              </a:rPr>
              <a:t>The driller failed to acknowledge the alarm on the driller display and failed to notice the hydraulic system pressure drop on the CRT screen</a:t>
            </a:r>
            <a:endParaRPr lang="en-US" sz="1100" b="1" dirty="0">
              <a:solidFill>
                <a:srgbClr val="0070C0"/>
              </a:solidFill>
              <a:latin typeface="Tahoma" pitchFamily="34" charset="0"/>
              <a:ea typeface="宋体" panose="02010600030101010101" pitchFamily="2" charset="-122"/>
            </a:endParaRPr>
          </a:p>
          <a:p>
            <a:pPr marL="114300" indent="-114300" algn="just">
              <a:defRPr/>
            </a:pPr>
            <a:r>
              <a:rPr lang="en-US" sz="1600" b="1" dirty="0">
                <a:solidFill>
                  <a:srgbClr val="0070C0"/>
                </a:solidFill>
                <a:latin typeface="Tahoma" pitchFamily="34" charset="0"/>
                <a:ea typeface="宋体" panose="02010600030101010101" pitchFamily="2" charset="-122"/>
              </a:rPr>
              <a:t>Your learning from this incident :</a:t>
            </a:r>
          </a:p>
          <a:p>
            <a:pPr marL="114300" indent="-114300" algn="just">
              <a:defRPr/>
            </a:pPr>
            <a:endParaRPr lang="en-US" sz="400" dirty="0">
              <a:latin typeface="Calibri" panose="020F0502020204030204" pitchFamily="34" charset="0"/>
              <a:cs typeface="Tahoma" pitchFamily="34" charset="0"/>
            </a:endParaRPr>
          </a:p>
          <a:p>
            <a:pPr marL="285750" indent="-285750">
              <a:buFont typeface="Arial" panose="020B0604020202020204" pitchFamily="34" charset="0"/>
              <a:buChar char="•"/>
            </a:pPr>
            <a:r>
              <a:rPr lang="en-US" sz="1100" dirty="0"/>
              <a:t>Driller and AD to ensure compliance with the zone management system.</a:t>
            </a:r>
          </a:p>
          <a:p>
            <a:pPr marL="285750" indent="-285750">
              <a:buFont typeface="Arial" panose="020B0604020202020204" pitchFamily="34" charset="0"/>
              <a:buChar char="•"/>
            </a:pPr>
            <a:r>
              <a:rPr lang="en-US" sz="1100" dirty="0"/>
              <a:t>Driller and AD to ensure that the TDS HPU is set to the "ON Mode" when using the CRT.</a:t>
            </a:r>
          </a:p>
          <a:p>
            <a:pPr marL="285750" indent="-285750">
              <a:buFont typeface="Arial" panose="020B0604020202020204" pitchFamily="34" charset="0"/>
              <a:buChar char="•"/>
            </a:pPr>
            <a:r>
              <a:rPr lang="en-US" sz="1100" dirty="0"/>
              <a:t>Maintenance team to consult the OEM of the TDS &amp; HSJE elevator to upgrade the hydraulic system to prevent the elevator from opening in case of system pressure loss.</a:t>
            </a:r>
          </a:p>
          <a:p>
            <a:pPr marL="285750" indent="-285750">
              <a:buFont typeface="Arial" panose="020B0604020202020204" pitchFamily="34" charset="0"/>
              <a:buChar char="•"/>
            </a:pPr>
            <a:r>
              <a:rPr lang="en-US" sz="1100" dirty="0"/>
              <a:t>Driller and AD to concentrate on ongoing operation, check all reading (HPU hydraulic pressure, alarms, etc.).</a:t>
            </a:r>
          </a:p>
          <a:p>
            <a:endParaRPr lang="en-US" sz="1000" dirty="0"/>
          </a:p>
        </p:txBody>
      </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16361" y="622001"/>
            <a:ext cx="11775639" cy="307777"/>
          </a:xfrm>
          <a:prstGeom prst="rect">
            <a:avLst/>
          </a:prstGeom>
          <a:noFill/>
          <a:ln w="9525">
            <a:noFill/>
            <a:miter lim="800000"/>
            <a:headEnd/>
            <a:tailEnd/>
          </a:ln>
        </p:spPr>
        <p:txBody>
          <a:bodyPr wrap="square">
            <a:spAutoFit/>
          </a:bodyPr>
          <a:lstStyle/>
          <a:p>
            <a:pPr marL="114300" lvl="0" indent="-114300" algn="ju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14/03/2023</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lang="en-GB" sz="1200" b="1" dirty="0">
                <a:solidFill>
                  <a:srgbClr val="4472C4"/>
                </a:solidFill>
                <a:latin typeface="Tahoma" pitchFamily="34" charset="0"/>
              </a:rPr>
              <a:t>HIPO#15</a:t>
            </a:r>
            <a:r>
              <a:rPr lang="en-US" sz="1200" b="1" dirty="0">
                <a:solidFill>
                  <a:srgbClr val="4472C4"/>
                </a:solidFill>
                <a:latin typeface="Tahoma" pitchFamily="34" charset="0"/>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lang="en-US" sz="1200" b="1" dirty="0">
                <a:solidFill>
                  <a:srgbClr val="4472C4"/>
                </a:solidFill>
                <a:latin typeface="Tahoma" pitchFamily="34" charset="0"/>
              </a:rPr>
              <a:t>LOF/DROP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lang="en-US" sz="1400" b="1" dirty="0">
                <a:solidFill>
                  <a:schemeClr val="accent1"/>
                </a:solidFill>
                <a:latin typeface="Tahoma" pitchFamily="34" charset="0"/>
              </a:rPr>
              <a:t>D</a:t>
            </a:r>
            <a:r>
              <a:rPr kumimoji="0" lang="en-US" sz="1400" b="1" i="0" u="none" strike="noStrike" kern="1200" cap="none" spc="0" normalizeH="0" baseline="0" noProof="0" dirty="0">
                <a:ln>
                  <a:noFill/>
                </a:ln>
                <a:solidFill>
                  <a:schemeClr val="accent1"/>
                </a:solidFill>
                <a:effectLst/>
                <a:uLnTx/>
                <a:uFillTx/>
                <a:latin typeface="Tahoma" pitchFamily="34" charset="0"/>
                <a:ea typeface="+mn-ea"/>
                <a:cs typeface="+mn-cs"/>
              </a:rPr>
              <a:t>4P</a:t>
            </a:r>
            <a:endParaRPr kumimoji="0" lang="en-US" sz="1600" b="1" i="0" u="none" strike="noStrike" kern="1200" cap="none" spc="0" normalizeH="0" baseline="0" noProof="0" dirty="0">
              <a:ln>
                <a:noFill/>
              </a:ln>
              <a:solidFill>
                <a:schemeClr val="accent1"/>
              </a:solidFill>
              <a:effectLst/>
              <a:uLnTx/>
              <a:uFillTx/>
              <a:latin typeface="Tahoma" pitchFamily="34" charset="0"/>
              <a:ea typeface="+mn-ea"/>
              <a:cs typeface="+mn-cs"/>
            </a:endParaRPr>
          </a:p>
        </p:txBody>
      </p:sp>
      <p:sp>
        <p:nvSpPr>
          <p:cNvPr id="14" name="Rectangle 13">
            <a:extLst>
              <a:ext uri="{FF2B5EF4-FFF2-40B4-BE49-F238E27FC236}">
                <a16:creationId xmlns:a16="http://schemas.microsoft.com/office/drawing/2014/main" id="{27AC772E-6015-4076-A0DC-005445BF4556}"/>
              </a:ext>
            </a:extLst>
          </p:cNvPr>
          <p:cNvSpPr/>
          <p:nvPr/>
        </p:nvSpPr>
        <p:spPr>
          <a:xfrm>
            <a:off x="416361" y="984640"/>
            <a:ext cx="7784959" cy="400110"/>
          </a:xfrm>
          <a:prstGeom prst="rect">
            <a:avLst/>
          </a:prstGeom>
          <a:solidFill>
            <a:srgbClr val="FFC000"/>
          </a:solidFill>
        </p:spPr>
        <p:txBody>
          <a:bodyPr wrap="square">
            <a:spAutoFit/>
          </a:bodyPr>
          <a:lstStyle/>
          <a:p>
            <a:pPr lvl="0">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lang="en-US" sz="1400" b="1" dirty="0">
                <a:solidFill>
                  <a:srgbClr val="FF0000"/>
                </a:solidFill>
              </a:rPr>
              <a:t>Rigs &amp; Hoists –  Drillers, Assistant Drillers and equipment operators</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2" name="TextBox 1">
            <a:extLst>
              <a:ext uri="{FF2B5EF4-FFF2-40B4-BE49-F238E27FC236}">
                <a16:creationId xmlns:a16="http://schemas.microsoft.com/office/drawing/2014/main" id="{79534F91-FFF5-4BE2-969F-08BDA81C29D8}"/>
              </a:ext>
            </a:extLst>
          </p:cNvPr>
          <p:cNvSpPr txBox="1"/>
          <p:nvPr/>
        </p:nvSpPr>
        <p:spPr>
          <a:xfrm>
            <a:off x="490240" y="6442502"/>
            <a:ext cx="8712754" cy="369332"/>
          </a:xfrm>
          <a:prstGeom prst="rect">
            <a:avLst/>
          </a:prstGeom>
          <a:solidFill>
            <a:schemeClr val="accent1"/>
          </a:solidFill>
        </p:spPr>
        <p:txBody>
          <a:bodyPr wrap="square" rtlCol="0">
            <a:spAutoFit/>
          </a:bodyPr>
          <a:lstStyle/>
          <a:p>
            <a:r>
              <a:rPr lang="en-US" sz="1800" dirty="0"/>
              <a:t>Be vigilant during operation, regularly check HPU hydraulic pressure and monitor alarms</a:t>
            </a:r>
          </a:p>
        </p:txBody>
      </p:sp>
      <p:sp>
        <p:nvSpPr>
          <p:cNvPr id="3" name="TextBox 2">
            <a:extLst>
              <a:ext uri="{FF2B5EF4-FFF2-40B4-BE49-F238E27FC236}">
                <a16:creationId xmlns:a16="http://schemas.microsoft.com/office/drawing/2014/main" id="{70F6D450-27E5-427B-BD65-C9F8D090E574}"/>
              </a:ext>
            </a:extLst>
          </p:cNvPr>
          <p:cNvSpPr txBox="1"/>
          <p:nvPr/>
        </p:nvSpPr>
        <p:spPr>
          <a:xfrm>
            <a:off x="395972" y="-11924"/>
            <a:ext cx="11796028" cy="646331"/>
          </a:xfrm>
          <a:prstGeom prst="rect">
            <a:avLst/>
          </a:prstGeom>
          <a:solidFill>
            <a:srgbClr val="FF0000"/>
          </a:solidFill>
        </p:spPr>
        <p:txBody>
          <a:bodyPr wrap="square" rtlCol="0" anchor="ctr">
            <a:spAutoFit/>
          </a:bodyPr>
          <a:lstStyle/>
          <a:p>
            <a:pPr algn="ctr"/>
            <a:r>
              <a:rPr lang="en-US" sz="3600" b="1" dirty="0">
                <a:latin typeface="+mj-lt"/>
              </a:rPr>
              <a:t>PDO Second Alert</a:t>
            </a:r>
          </a:p>
        </p:txBody>
      </p:sp>
      <p:sp>
        <p:nvSpPr>
          <p:cNvPr id="11" name="TextBox 10">
            <a:extLst>
              <a:ext uri="{FF2B5EF4-FFF2-40B4-BE49-F238E27FC236}">
                <a16:creationId xmlns:a16="http://schemas.microsoft.com/office/drawing/2014/main" id="{0C81F430-FFA6-4706-8C44-0134D58C1A93}"/>
              </a:ext>
            </a:extLst>
          </p:cNvPr>
          <p:cNvSpPr txBox="1"/>
          <p:nvPr/>
        </p:nvSpPr>
        <p:spPr>
          <a:xfrm>
            <a:off x="8844993" y="3270641"/>
            <a:ext cx="3280528" cy="276999"/>
          </a:xfrm>
          <a:prstGeom prst="rect">
            <a:avLst/>
          </a:prstGeom>
          <a:noFill/>
        </p:spPr>
        <p:txBody>
          <a:bodyPr wrap="square">
            <a:spAutoFit/>
          </a:bodyPr>
          <a:lstStyle/>
          <a:p>
            <a:pPr algn="ctr"/>
            <a:r>
              <a:rPr lang="en-US" sz="1200" b="1" i="0" u="none" strike="noStrike" baseline="0" dirty="0">
                <a:latin typeface="CIDFont+F5"/>
              </a:rPr>
              <a:t>TDS HPU in Auto mode during Run CSG with CRT </a:t>
            </a:r>
          </a:p>
        </p:txBody>
      </p:sp>
      <p:sp>
        <p:nvSpPr>
          <p:cNvPr id="16" name="TextBox 15">
            <a:extLst>
              <a:ext uri="{FF2B5EF4-FFF2-40B4-BE49-F238E27FC236}">
                <a16:creationId xmlns:a16="http://schemas.microsoft.com/office/drawing/2014/main" id="{2526549B-67DE-4B02-8C9A-3F5067A2CA4F}"/>
              </a:ext>
            </a:extLst>
          </p:cNvPr>
          <p:cNvSpPr txBox="1"/>
          <p:nvPr/>
        </p:nvSpPr>
        <p:spPr>
          <a:xfrm>
            <a:off x="8927184" y="5799089"/>
            <a:ext cx="3151905" cy="276999"/>
          </a:xfrm>
          <a:prstGeom prst="rect">
            <a:avLst/>
          </a:prstGeom>
          <a:noFill/>
        </p:spPr>
        <p:txBody>
          <a:bodyPr wrap="square">
            <a:spAutoFit/>
          </a:bodyPr>
          <a:lstStyle/>
          <a:p>
            <a:pPr algn="ctr"/>
            <a:r>
              <a:rPr lang="en-US" sz="1200" b="1" dirty="0">
                <a:latin typeface="CIDFont+F5"/>
              </a:rPr>
              <a:t>TDS HPU in ON mode during Run CSG with CRT </a:t>
            </a:r>
          </a:p>
        </p:txBody>
      </p:sp>
      <p:pic>
        <p:nvPicPr>
          <p:cNvPr id="9" name="Picture 8">
            <a:extLst>
              <a:ext uri="{FF2B5EF4-FFF2-40B4-BE49-F238E27FC236}">
                <a16:creationId xmlns:a16="http://schemas.microsoft.com/office/drawing/2014/main" id="{719CF11D-0F2A-4E9D-AD27-71B2AEA0E88E}"/>
              </a:ext>
            </a:extLst>
          </p:cNvPr>
          <p:cNvPicPr>
            <a:picLocks noChangeAspect="1"/>
          </p:cNvPicPr>
          <p:nvPr/>
        </p:nvPicPr>
        <p:blipFill>
          <a:blip r:embed="rId3"/>
          <a:stretch>
            <a:fillRect/>
          </a:stretch>
        </p:blipFill>
        <p:spPr>
          <a:xfrm>
            <a:off x="8927184" y="929778"/>
            <a:ext cx="3151905" cy="2469094"/>
          </a:xfrm>
          <a:prstGeom prst="rect">
            <a:avLst/>
          </a:prstGeom>
        </p:spPr>
      </p:pic>
      <p:sp>
        <p:nvSpPr>
          <p:cNvPr id="17" name="Multiplication Sign 16">
            <a:extLst>
              <a:ext uri="{FF2B5EF4-FFF2-40B4-BE49-F238E27FC236}">
                <a16:creationId xmlns:a16="http://schemas.microsoft.com/office/drawing/2014/main" id="{93D86453-1B83-4B80-85A1-18100D64CA0C}"/>
              </a:ext>
            </a:extLst>
          </p:cNvPr>
          <p:cNvSpPr/>
          <p:nvPr/>
        </p:nvSpPr>
        <p:spPr>
          <a:xfrm>
            <a:off x="9059158" y="1663954"/>
            <a:ext cx="676275" cy="593037"/>
          </a:xfrm>
          <a:prstGeom prst="mathMultiply">
            <a:avLst/>
          </a:prstGeom>
          <a:solidFill>
            <a:srgbClr val="FF0000"/>
          </a:solidFill>
          <a:ln w="28575">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18" name="Picture 17">
            <a:extLst>
              <a:ext uri="{FF2B5EF4-FFF2-40B4-BE49-F238E27FC236}">
                <a16:creationId xmlns:a16="http://schemas.microsoft.com/office/drawing/2014/main" id="{66C1D958-1D65-42FC-BC03-03BA9C032855}"/>
              </a:ext>
            </a:extLst>
          </p:cNvPr>
          <p:cNvPicPr>
            <a:picLocks noChangeAspect="1"/>
          </p:cNvPicPr>
          <p:nvPr/>
        </p:nvPicPr>
        <p:blipFill>
          <a:blip r:embed="rId4"/>
          <a:stretch>
            <a:fillRect/>
          </a:stretch>
        </p:blipFill>
        <p:spPr>
          <a:xfrm>
            <a:off x="9780806" y="2210609"/>
            <a:ext cx="2173951" cy="1069514"/>
          </a:xfrm>
          <a:prstGeom prst="rect">
            <a:avLst/>
          </a:prstGeom>
        </p:spPr>
      </p:pic>
      <p:pic>
        <p:nvPicPr>
          <p:cNvPr id="19" name="Picture 18">
            <a:extLst>
              <a:ext uri="{FF2B5EF4-FFF2-40B4-BE49-F238E27FC236}">
                <a16:creationId xmlns:a16="http://schemas.microsoft.com/office/drawing/2014/main" id="{82597C02-3778-4FCD-8AEC-7A599C65BDE8}"/>
              </a:ext>
            </a:extLst>
          </p:cNvPr>
          <p:cNvPicPr/>
          <p:nvPr/>
        </p:nvPicPr>
        <p:blipFill>
          <a:blip r:embed="rId5"/>
          <a:stretch>
            <a:fillRect/>
          </a:stretch>
        </p:blipFill>
        <p:spPr>
          <a:xfrm>
            <a:off x="8989046" y="3574803"/>
            <a:ext cx="2992422" cy="220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0" name="L-Shape 19">
            <a:extLst>
              <a:ext uri="{FF2B5EF4-FFF2-40B4-BE49-F238E27FC236}">
                <a16:creationId xmlns:a16="http://schemas.microsoft.com/office/drawing/2014/main" id="{F4C08219-74FC-4763-9376-C7A30ACCCEC8}"/>
              </a:ext>
            </a:extLst>
          </p:cNvPr>
          <p:cNvSpPr/>
          <p:nvPr/>
        </p:nvSpPr>
        <p:spPr>
          <a:xfrm rot="18862464">
            <a:off x="9217816" y="4448774"/>
            <a:ext cx="416661" cy="216730"/>
          </a:xfrm>
          <a:prstGeom prst="corner">
            <a:avLst/>
          </a:prstGeom>
          <a:solidFill>
            <a:srgbClr val="92D050"/>
          </a:solidFill>
          <a:ln>
            <a:solidFill>
              <a:srgbClr val="00B050"/>
            </a:solidFill>
          </a:ln>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21" name="Picture 20" descr="A screenshot of a computer&#10;&#10;Description automatically generated with medium confidence">
            <a:extLst>
              <a:ext uri="{FF2B5EF4-FFF2-40B4-BE49-F238E27FC236}">
                <a16:creationId xmlns:a16="http://schemas.microsoft.com/office/drawing/2014/main" id="{CDD1FA1C-64EC-405D-9A54-57410F36DEF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02411" y="4781834"/>
            <a:ext cx="1978740" cy="994503"/>
          </a:xfrm>
          <a:prstGeom prst="rect">
            <a:avLst/>
          </a:prstGeom>
        </p:spPr>
      </p:pic>
    </p:spTree>
    <p:extLst>
      <p:ext uri="{BB962C8B-B14F-4D97-AF65-F5344CB8AC3E}">
        <p14:creationId xmlns:p14="http://schemas.microsoft.com/office/powerpoint/2010/main" val="16113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0000"/>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Management self audit </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523220"/>
          </a:xfrm>
          <a:prstGeom prst="rect">
            <a:avLst/>
          </a:prstGeom>
        </p:spPr>
        <p:txBody>
          <a:bodyPr wrap="square">
            <a:spAutoFit/>
          </a:bodyPr>
          <a:lstStyle/>
          <a:p>
            <a:pPr>
              <a:defRPr/>
            </a:pPr>
            <a:r>
              <a:rPr lang="en-US" sz="1400" b="1" dirty="0">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1680481"/>
            <a:ext cx="10928195" cy="3739485"/>
          </a:xfrm>
          <a:prstGeom prst="rect">
            <a:avLst/>
          </a:prstGeom>
        </p:spPr>
        <p:txBody>
          <a:bodyPr wrap="square">
            <a:spAutoFit/>
          </a:bodyPr>
          <a:lstStyle/>
          <a:p>
            <a:pPr marL="342900" indent="-342900">
              <a:defRPr/>
            </a:pPr>
            <a:r>
              <a:rPr lang="en-US" b="1" dirty="0">
                <a:latin typeface="Tahoma" pitchFamily="34" charset="0"/>
              </a:rPr>
              <a:t>Confirm the following:</a:t>
            </a:r>
            <a:endParaRPr lang="en-US" dirty="0">
              <a:latin typeface="Tahoma" pitchFamily="34" charset="0"/>
            </a:endParaRPr>
          </a:p>
          <a:p>
            <a:pPr marL="342900" indent="-342900">
              <a:defRPr/>
            </a:pPr>
            <a:endParaRPr lang="en-US" sz="1600" dirty="0">
              <a:solidFill>
                <a:srgbClr val="000000"/>
              </a:solidFill>
              <a:latin typeface="Calibri" panose="020F0502020204030204" pitchFamily="34" charset="0"/>
            </a:endParaRP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Do you ensure, procedures are clear and understood by site team?</a:t>
            </a: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Do you ensure, site team is following the procedures?</a:t>
            </a:r>
          </a:p>
          <a:p>
            <a:pPr marL="342900" indent="-342900">
              <a:buFont typeface="+mj-lt"/>
              <a:buAutoNum type="arabicPeriod"/>
              <a:defRPr/>
            </a:pPr>
            <a:r>
              <a:rPr lang="en-US" sz="1600" dirty="0">
                <a:solidFill>
                  <a:srgbClr val="0033CC"/>
                </a:solidFill>
                <a:latin typeface="+mj-lt"/>
                <a:sym typeface="Wingdings" pitchFamily="2" charset="2"/>
              </a:rPr>
              <a:t>Do you ensure, site team is fully aware about safety features/interlock?</a:t>
            </a:r>
          </a:p>
          <a:p>
            <a:pPr marL="342900" indent="-342900">
              <a:buFont typeface="+mj-lt"/>
              <a:buAutoNum type="arabicPeriod"/>
              <a:defRPr/>
            </a:pPr>
            <a:r>
              <a:rPr lang="en-US" sz="1600" dirty="0">
                <a:solidFill>
                  <a:srgbClr val="0033CC"/>
                </a:solidFill>
                <a:latin typeface="+mj-lt"/>
                <a:sym typeface="Wingdings" pitchFamily="2" charset="2"/>
              </a:rPr>
              <a:t>Do you ensure, driller is aware that “ON” mode must be used while operating CRT?</a:t>
            </a:r>
          </a:p>
          <a:p>
            <a:pPr marL="342900" indent="-342900">
              <a:buFont typeface="+mj-lt"/>
              <a:buAutoNum type="arabicPeriod"/>
              <a:defRPr/>
            </a:pPr>
            <a:r>
              <a:rPr lang="en-US" sz="1600" dirty="0">
                <a:solidFill>
                  <a:srgbClr val="0033CC"/>
                </a:solidFill>
                <a:latin typeface="+mj-lt"/>
                <a:sym typeface="Wingdings" pitchFamily="2" charset="2"/>
              </a:rPr>
              <a:t>Do you ensure, driller is aware about the consequences on CRT incase of hydraulic system pressure drop?</a:t>
            </a: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r>
              <a:rPr lang="en-US" sz="11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itchFamily="2" charset="2"/>
            </a:endParaRPr>
          </a:p>
        </p:txBody>
      </p:sp>
      <p:sp>
        <p:nvSpPr>
          <p:cNvPr id="8" name="Rectangle 8">
            <a:extLst>
              <a:ext uri="{FF2B5EF4-FFF2-40B4-BE49-F238E27FC236}">
                <a16:creationId xmlns:a16="http://schemas.microsoft.com/office/drawing/2014/main" id="{9A8B8A24-2A06-46FE-8EED-3932A5CCAE81}"/>
              </a:ext>
            </a:extLst>
          </p:cNvPr>
          <p:cNvSpPr>
            <a:spLocks noChangeArrowheads="1"/>
          </p:cNvSpPr>
          <p:nvPr/>
        </p:nvSpPr>
        <p:spPr bwMode="auto">
          <a:xfrm>
            <a:off x="425605" y="571011"/>
            <a:ext cx="11626955" cy="338554"/>
          </a:xfrm>
          <a:prstGeom prst="rect">
            <a:avLst/>
          </a:prstGeom>
          <a:noFill/>
          <a:ln w="9525">
            <a:noFill/>
            <a:miter lim="800000"/>
            <a:headEnd/>
            <a:tailEnd/>
          </a:ln>
        </p:spPr>
        <p:txBody>
          <a:bodyPr wrap="square">
            <a:spAutoFit/>
          </a:bodyPr>
          <a:lstStyle/>
          <a:p>
            <a:pPr marL="114300" lvl="0" indent="-114300" algn="ju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lang="en-GB" sz="1200" b="1" dirty="0">
                <a:solidFill>
                  <a:srgbClr val="4472C4"/>
                </a:solidFill>
                <a:latin typeface="Tahoma" pitchFamily="34" charset="0"/>
              </a:rPr>
              <a:t>14</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/03/2023</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lang="en-GB" sz="1200" b="1" dirty="0">
                <a:solidFill>
                  <a:srgbClr val="4472C4"/>
                </a:solidFill>
                <a:latin typeface="Tahoma" pitchFamily="34" charset="0"/>
              </a:rPr>
              <a:t>HIPO#15</a:t>
            </a:r>
            <a:r>
              <a:rPr lang="en-US" sz="1200" b="1" dirty="0">
                <a:solidFill>
                  <a:srgbClr val="4472C4"/>
                </a:solidFill>
                <a:latin typeface="Tahoma" pitchFamily="34" charset="0"/>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lang="en-US" sz="1200" b="1" dirty="0">
                <a:solidFill>
                  <a:prstClr val="black"/>
                </a:solidFill>
                <a:latin typeface="Tahoma" pitchFamily="34" charset="0"/>
              </a:rPr>
              <a:t> </a:t>
            </a:r>
            <a:r>
              <a:rPr lang="en-US" sz="1200" b="1" dirty="0">
                <a:solidFill>
                  <a:srgbClr val="4472C4"/>
                </a:solidFill>
                <a:latin typeface="Tahoma" pitchFamily="34" charset="0"/>
              </a:rPr>
              <a:t>LOF/DROP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lang="en-US" sz="1200" b="1" dirty="0">
                <a:solidFill>
                  <a:srgbClr val="4472C4"/>
                </a:solidFill>
                <a:latin typeface="Tahoma" pitchFamily="34" charset="0"/>
              </a:rPr>
              <a:t>D</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4P</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92862</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2.xml><?xml version="1.0" encoding="utf-8"?>
<ds:datastoreItem xmlns:ds="http://schemas.openxmlformats.org/officeDocument/2006/customXml" ds:itemID="{3788A847-6D56-40EB-8915-A6874653A327}"/>
</file>

<file path=customXml/itemProps3.xml><?xml version="1.0" encoding="utf-8"?>
<ds:datastoreItem xmlns:ds="http://schemas.openxmlformats.org/officeDocument/2006/customXml" ds:itemID="{ECEB1FCF-0E89-482E-A62E-598FF58845D8}">
  <ds:schemaRefs>
    <ds:schemaRef ds:uri="http://www.w3.org/XML/1998/namespace"/>
    <ds:schemaRef ds:uri="http://purl.org/dc/elements/1.1/"/>
    <ds:schemaRef ds:uri="http://schemas.microsoft.com/office/2006/metadata/propertie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9d51eac6-a7d5-47f5-a119-63d146adb134"/>
    <ds:schemaRef ds:uri="http://schemas.microsoft.com/sharepoint/v3"/>
    <ds:schemaRef ds:uri="http://purl.org/dc/terms/"/>
  </ds:schemaRefs>
</ds:datastoreItem>
</file>

<file path=docProps/app.xml><?xml version="1.0" encoding="utf-8"?>
<Properties xmlns="http://schemas.openxmlformats.org/officeDocument/2006/extended-properties" xmlns:vt="http://schemas.openxmlformats.org/officeDocument/2006/docPropsVTypes">
  <Template>TM02892315[[fn=Wisp]]</Template>
  <TotalTime>14438</TotalTime>
  <Words>865</Words>
  <Application>Microsoft Office PowerPoint</Application>
  <PresentationFormat>Widescreen</PresentationFormat>
  <Paragraphs>62</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CIDFont+F5</vt:lpstr>
      <vt:lpstr>Tahoma</vt:lpstr>
      <vt:lpstr>Times New Roman</vt:lpstr>
      <vt:lpstr>Office Theme</vt:lpstr>
      <vt:lpstr>PowerPoint Presentation</vt:lpstr>
      <vt:lpstr>   Management self audit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HiPo#15 Dropped landing joint </dc:title>
  <dc:creator>nazar@umsoman.com</dc:creator>
  <cp:lastModifiedBy>Zakwani, Salim MSE36</cp:lastModifiedBy>
  <cp:revision>595</cp:revision>
  <dcterms:created xsi:type="dcterms:W3CDTF">2018-09-24T07:27:56Z</dcterms:created>
  <dcterms:modified xsi:type="dcterms:W3CDTF">2024-02-20T03:23:45Z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