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4345" autoAdjust="0"/>
  </p:normalViewPr>
  <p:slideViewPr>
    <p:cSldViewPr snapToGrid="0" snapToObjects="1">
      <p:cViewPr varScale="1">
        <p:scale>
          <a:sx n="56" d="100"/>
          <a:sy n="56" d="100"/>
        </p:scale>
        <p:origin x="1068" y="7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08573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r>
              <a:rPr lang="en-US" sz="1050" dirty="0"/>
              <a:t>On 24</a:t>
            </a:r>
            <a:r>
              <a:rPr lang="en-US" sz="1050" baseline="30000" dirty="0"/>
              <a:t>th</a:t>
            </a:r>
            <a:r>
              <a:rPr lang="en-US" sz="1050" dirty="0"/>
              <a:t>  Feb 2022, a 54 years old PDO Mechanical Technician was traveling on Toyota land cruiser from Rima, Nimr and to Marmul to attend Medical Examination. While traveling back to Rima he lost control of his vehicle and </a:t>
            </a:r>
            <a:r>
              <a:rPr lang="en-US" sz="1050" dirty="0" err="1"/>
              <a:t>tilied</a:t>
            </a:r>
            <a:r>
              <a:rPr lang="en-US" sz="1050" dirty="0"/>
              <a:t> at passenger side. As a result of incident, the vehicle got damaged and driver escaped form any injury. </a:t>
            </a:r>
          </a:p>
          <a:p>
            <a:r>
              <a:rPr lang="en-US" sz="1050" dirty="0"/>
              <a:t>Emergency response was initiated, and ambulance arrived at incident location then sent Amal Clinic for further Examination.</a:t>
            </a:r>
          </a:p>
          <a:p>
            <a:r>
              <a:rPr lang="en-US" sz="1050" dirty="0"/>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 immediate and underlying causes. Add essential information only with a direct link to incident</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2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Driving for long Journey with no rest (Driver fatigue)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Safe Journey Management did not indicate rest timings</a:t>
            </a:r>
            <a:r>
              <a:rPr lang="en-US" sz="1200" dirty="0">
                <a:solidFill>
                  <a:prstClr val="black"/>
                </a:solidFill>
                <a:latin typeface="Calibri" panose="020F0502020204030204" pitchFamily="34" charset="0"/>
                <a:cs typeface="Tahoma" pitchFamily="34" charset="0"/>
              </a:rPr>
              <a:t>.</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Driver fail to apply Defensive Driving (DD) skills when driver loos control of the vehicle </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4300" indent="-114300">
              <a:defRPr/>
            </a:pPr>
            <a:endParaRPr lang="en-US" sz="1100" dirty="0">
              <a:latin typeface="Calibri" panose="020F0502020204030204" pitchFamily="34" charset="0"/>
              <a:cs typeface="Tahoma" pitchFamily="34" charset="0"/>
            </a:endParaRPr>
          </a:p>
          <a:p>
            <a:pPr indent="-171450">
              <a:buFont typeface="Arial" pitchFamily="34" charset="0"/>
              <a:buChar char="•"/>
              <a:defRPr/>
            </a:pPr>
            <a:r>
              <a:rPr lang="en-US" sz="1000" dirty="0">
                <a:latin typeface="Calibri" panose="020F0502020204030204" pitchFamily="34" charset="0"/>
                <a:cs typeface="Tahoma" pitchFamily="34" charset="0"/>
              </a:rPr>
              <a:t> </a:t>
            </a:r>
            <a:r>
              <a:rPr lang="en-US" sz="1200" dirty="0">
                <a:latin typeface="Calibri" panose="020F0502020204030204" pitchFamily="34" charset="0"/>
                <a:cs typeface="Tahoma" pitchFamily="34" charset="0"/>
              </a:rPr>
              <a:t>Always when you feel tired of fatigue stop and take rest  </a:t>
            </a:r>
          </a:p>
          <a:p>
            <a:pPr indent="-171450">
              <a:buFont typeface="Arial" pitchFamily="34" charset="0"/>
              <a:buChar char="•"/>
              <a:defRPr/>
            </a:pPr>
            <a:r>
              <a:rPr lang="en-US" sz="1200" dirty="0">
                <a:latin typeface="Calibri" panose="020F0502020204030204" pitchFamily="34" charset="0"/>
                <a:cs typeface="Tahoma" pitchFamily="34" charset="0"/>
              </a:rPr>
              <a:t>Always ensure to Follow SJM routs and rest timings</a:t>
            </a:r>
          </a:p>
          <a:p>
            <a:pPr indent="-171450">
              <a:buFont typeface="Arial" pitchFamily="34" charset="0"/>
              <a:buChar char="•"/>
              <a:defRPr/>
            </a:pPr>
            <a:r>
              <a:rPr lang="en-US" sz="1200" dirty="0">
                <a:latin typeface="Calibri" panose="020F0502020204030204" pitchFamily="34" charset="0"/>
                <a:cs typeface="Tahoma" pitchFamily="34" charset="0"/>
              </a:rPr>
              <a:t> Always ensure to apply DD techniques when driving </a:t>
            </a: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/02/2022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a:t>
            </a:r>
            <a:r>
              <a:rPr lang="en-US" sz="1200" b="1" dirty="0">
                <a:solidFill>
                  <a:srgbClr val="4472C4"/>
                </a:solidFill>
                <a:latin typeface="Tahoma" pitchFamily="34" charset="0"/>
              </a:rPr>
              <a:t>15</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D4P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Observe Fatigue Sign while Driving and stop driving if required  </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94059" y="3291200"/>
            <a:ext cx="336550" cy="343739"/>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a:extLst>
              <a:ext uri="{FF2B5EF4-FFF2-40B4-BE49-F238E27FC236}">
                <a16:creationId xmlns:a16="http://schemas.microsoft.com/office/drawing/2014/main" id="{5095F61F-74F5-40BA-A7E3-88ACAB749A67}"/>
              </a:ext>
            </a:extLst>
          </p:cNvPr>
          <p:cNvPicPr>
            <a:picLocks noChangeAspect="1"/>
          </p:cNvPicPr>
          <p:nvPr/>
        </p:nvPicPr>
        <p:blipFill>
          <a:blip r:embed="rId3"/>
          <a:stretch>
            <a:fillRect/>
          </a:stretch>
        </p:blipFill>
        <p:spPr>
          <a:xfrm>
            <a:off x="8125692" y="3917370"/>
            <a:ext cx="3751920" cy="190938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33734" y="565237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 name="TextBox 2">
            <a:extLst>
              <a:ext uri="{FF2B5EF4-FFF2-40B4-BE49-F238E27FC236}">
                <a16:creationId xmlns:a16="http://schemas.microsoft.com/office/drawing/2014/main" id="{D054AE82-1DAB-4D59-BCF9-D834D3CE94E0}"/>
              </a:ext>
            </a:extLst>
          </p:cNvPr>
          <p:cNvSpPr txBox="1"/>
          <p:nvPr/>
        </p:nvSpPr>
        <p:spPr>
          <a:xfrm>
            <a:off x="8691937" y="630421"/>
            <a:ext cx="2465798" cy="369332"/>
          </a:xfrm>
          <a:prstGeom prst="rect">
            <a:avLst/>
          </a:prstGeom>
          <a:noFill/>
        </p:spPr>
        <p:txBody>
          <a:bodyPr wrap="square" rtlCol="0">
            <a:spAutoFit/>
          </a:bodyPr>
          <a:lstStyle/>
          <a:p>
            <a:r>
              <a:rPr lang="en-US" dirty="0">
                <a:solidFill>
                  <a:schemeClr val="accent1"/>
                </a:solidFill>
              </a:rPr>
              <a:t>Show real pic </a:t>
            </a:r>
          </a:p>
        </p:txBody>
      </p:sp>
      <p:pic>
        <p:nvPicPr>
          <p:cNvPr id="17" name="Picture 16">
            <a:extLst>
              <a:ext uri="{FF2B5EF4-FFF2-40B4-BE49-F238E27FC236}">
                <a16:creationId xmlns:a16="http://schemas.microsoft.com/office/drawing/2014/main" id="{023DDDA7-A425-42DC-B5B4-6B8D5C8D0EE3}"/>
              </a:ext>
            </a:extLst>
          </p:cNvPr>
          <p:cNvPicPr>
            <a:picLocks noChangeAspect="1"/>
          </p:cNvPicPr>
          <p:nvPr/>
        </p:nvPicPr>
        <p:blipFill>
          <a:blip r:embed="rId4"/>
          <a:stretch>
            <a:fillRect/>
          </a:stretch>
        </p:blipFill>
        <p:spPr>
          <a:xfrm>
            <a:off x="8156487" y="656481"/>
            <a:ext cx="3886829" cy="2625824"/>
          </a:xfrm>
          <a:prstGeom prst="rect">
            <a:avLst/>
          </a:prstGeom>
        </p:spPr>
      </p:pic>
    </p:spTree>
    <p:extLst>
      <p:ext uri="{BB962C8B-B14F-4D97-AF65-F5344CB8AC3E}">
        <p14:creationId xmlns:p14="http://schemas.microsoft.com/office/powerpoint/2010/main" val="161134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92819</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terms/"/>
    <ds:schemaRef ds:uri="9d51eac6-a7d5-47f5-a119-63d146adb134"/>
    <ds:schemaRef ds:uri="http://purl.org/dc/elements/1.1/"/>
    <ds:schemaRef ds:uri="http://schemas.microsoft.com/sharepoint/v3"/>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D7DE201-9B9F-46A1-89DF-AC6EA9F5C112}"/>
</file>

<file path=docProps/app.xml><?xml version="1.0" encoding="utf-8"?>
<Properties xmlns="http://schemas.openxmlformats.org/officeDocument/2006/extended-properties" xmlns:vt="http://schemas.openxmlformats.org/officeDocument/2006/docPropsVTypes">
  <Template>TM02892315[[fn=Wisp]]</Template>
  <TotalTime>20994</TotalTime>
  <Words>371</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Tahoma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HiPo#15 Final</dc:title>
  <dc:creator>nazar@umsoman.com</dc:creator>
  <cp:lastModifiedBy>Zakwani, Salim MSE36</cp:lastModifiedBy>
  <cp:revision>457</cp:revision>
  <dcterms:created xsi:type="dcterms:W3CDTF">2018-09-24T07:27:56Z</dcterms:created>
  <dcterms:modified xsi:type="dcterms:W3CDTF">2024-02-14T11:47:17Z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