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Layouts/slideLayout4.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handoutMasters/handoutMaster1.xml" ContentType="application/vnd.openxmlformats-officedocument.presentationml.handoutMaster+xml"/>
  <Override PartName="/ppt/theme/theme1.xml" ContentType="application/vnd.openxmlformats-officedocument.theme+xml"/>
  <Override PartName="/ppt/notesMasters/notesMaster1.xml" ContentType="application/vnd.openxmlformats-officedocument.presentationml.notesMaster+xml"/>
  <Override PartName="/ppt/theme/theme3.xml" ContentType="application/vnd.openxmlformats-officedocument.theme+xml"/>
  <Override PartName="/ppt/theme/theme2.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4"/>
  </p:sldMasterIdLst>
  <p:notesMasterIdLst>
    <p:notesMasterId r:id="rId7"/>
  </p:notesMasterIdLst>
  <p:handoutMasterIdLst>
    <p:handoutMasterId r:id="rId8"/>
  </p:handoutMasterIdLst>
  <p:sldIdLst>
    <p:sldId id="274" r:id="rId5"/>
    <p:sldId id="275" r:id="rId6"/>
  </p:sldIdLst>
  <p:sldSz cx="9144000" cy="6858000" type="screen4x3"/>
  <p:notesSz cx="7010400" cy="92964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DD5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425" autoAdjust="0"/>
  </p:normalViewPr>
  <p:slideViewPr>
    <p:cSldViewPr>
      <p:cViewPr varScale="1">
        <p:scale>
          <a:sx n="83" d="100"/>
          <a:sy n="83" d="100"/>
        </p:scale>
        <p:origin x="1206" y="10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handoutMaster" Target="handoutMasters/handoutMaster1.xml"/><Relationship Id="rId3" Type="http://schemas.openxmlformats.org/officeDocument/2006/relationships/customXml" Target="../customXml/item3.xml"/><Relationship Id="rId7" Type="http://schemas.openxmlformats.org/officeDocument/2006/relationships/notesMaster" Target="notesMasters/notes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3038063" cy="46474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972339" y="0"/>
            <a:ext cx="3038062" cy="46474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8831655"/>
            <a:ext cx="3038063" cy="46474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972339" y="8831655"/>
            <a:ext cx="3038062" cy="46474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5B55AA87-4B92-460C-977B-0D3A2F64F625}" type="slidenum">
              <a:rPr lang="en-US"/>
              <a:pPr>
                <a:defRPr/>
              </a:pPr>
              <a:t>‹#›</a:t>
            </a:fld>
            <a:endParaRPr lang="en-US"/>
          </a:p>
        </p:txBody>
      </p:sp>
    </p:spTree>
    <p:extLst>
      <p:ext uri="{BB962C8B-B14F-4D97-AF65-F5344CB8AC3E}">
        <p14:creationId xmlns:p14="http://schemas.microsoft.com/office/powerpoint/2010/main" val="192135183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3038063" cy="46474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972339" y="0"/>
            <a:ext cx="3038062" cy="46474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32772" name="Rectangle 4"/>
          <p:cNvSpPr>
            <a:spLocks noGrp="1" noRot="1" noChangeAspect="1" noChangeArrowheads="1" noTextEdit="1"/>
          </p:cNvSpPr>
          <p:nvPr>
            <p:ph type="sldImg" idx="2"/>
          </p:nvPr>
        </p:nvSpPr>
        <p:spPr bwMode="auto">
          <a:xfrm>
            <a:off x="1182688" y="698500"/>
            <a:ext cx="4645025" cy="3484563"/>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34276" y="4415828"/>
            <a:ext cx="5141850" cy="4182707"/>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8198" name="Rectangle 6"/>
          <p:cNvSpPr>
            <a:spLocks noGrp="1" noChangeArrowheads="1"/>
          </p:cNvSpPr>
          <p:nvPr>
            <p:ph type="ftr" sz="quarter" idx="4"/>
          </p:nvPr>
        </p:nvSpPr>
        <p:spPr bwMode="auto">
          <a:xfrm>
            <a:off x="0" y="8831655"/>
            <a:ext cx="3038063" cy="46474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972339" y="8831655"/>
            <a:ext cx="3038062" cy="46474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77F9EFC2-B0DD-4BF2-8694-068D2DFD785E}" type="slidenum">
              <a:rPr lang="en-US"/>
              <a:pPr>
                <a:defRPr/>
              </a:pPr>
              <a:t>‹#›</a:t>
            </a:fld>
            <a:endParaRPr lang="en-US"/>
          </a:p>
        </p:txBody>
      </p:sp>
    </p:spTree>
    <p:extLst>
      <p:ext uri="{BB962C8B-B14F-4D97-AF65-F5344CB8AC3E}">
        <p14:creationId xmlns:p14="http://schemas.microsoft.com/office/powerpoint/2010/main" val="21255898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Slide Image Placeholder 1"/>
          <p:cNvSpPr>
            <a:spLocks noGrp="1" noRot="1" noChangeAspect="1" noTextEdit="1"/>
          </p:cNvSpPr>
          <p:nvPr>
            <p:ph type="sldImg"/>
          </p:nvPr>
        </p:nvSpPr>
        <p:spPr>
          <a:ln/>
        </p:spPr>
      </p:sp>
      <p:sp>
        <p:nvSpPr>
          <p:cNvPr id="51203" name="Notes Placeholder 2"/>
          <p:cNvSpPr>
            <a:spLocks noGrp="1"/>
          </p:cNvSpPr>
          <p:nvPr>
            <p:ph type="body" idx="1"/>
          </p:nvPr>
        </p:nvSpPr>
        <p:spPr>
          <a:noFill/>
          <a:ln/>
        </p:spPr>
        <p:txBody>
          <a:bodyPr/>
          <a:lstStyle/>
          <a:p>
            <a:r>
              <a:rPr lang="en-US" dirty="0"/>
              <a:t>Ensure all dates and titles are input </a:t>
            </a:r>
          </a:p>
          <a:p>
            <a:endParaRPr lang="en-US" dirty="0"/>
          </a:p>
          <a:p>
            <a:r>
              <a:rPr lang="en-US" dirty="0"/>
              <a:t>A short description should be provided without mentioning names of contractors or</a:t>
            </a:r>
            <a:r>
              <a:rPr lang="en-US" baseline="0" dirty="0"/>
              <a:t> individuals.  You should include, what happened, to who (by job title) and what injuries this resulted in.  Nothing more!</a:t>
            </a:r>
          </a:p>
          <a:p>
            <a:endParaRPr lang="en-US" baseline="0" dirty="0"/>
          </a:p>
          <a:p>
            <a:r>
              <a:rPr lang="en-US" baseline="0" dirty="0"/>
              <a:t>Four to five bullet points highlighting the main findings from the investigation.  Remember the target audience is the front line staff so this should be written in simple terms in a way that everyone can understand.</a:t>
            </a:r>
          </a:p>
          <a:p>
            <a:endParaRPr lang="en-US" baseline="0" dirty="0"/>
          </a:p>
          <a:p>
            <a:r>
              <a:rPr lang="en-US" baseline="0" dirty="0"/>
              <a:t>The strap line should be the main point you want to get across</a:t>
            </a:r>
          </a:p>
          <a:p>
            <a:endParaRPr lang="en-US" baseline="0" dirty="0"/>
          </a:p>
          <a:p>
            <a:r>
              <a:rPr lang="en-US" baseline="0" dirty="0"/>
              <a:t>The images should be self explanatory, what went wrong (if you create a reconstruction please ensure you do not put people at risk) and below how it should be done.   </a:t>
            </a:r>
            <a:endParaRPr lang="en-US" dirty="0"/>
          </a:p>
        </p:txBody>
      </p:sp>
      <p:sp>
        <p:nvSpPr>
          <p:cNvPr id="51204" name="Slide Number Placeholder 3"/>
          <p:cNvSpPr>
            <a:spLocks noGrp="1"/>
          </p:cNvSpPr>
          <p:nvPr>
            <p:ph type="sldNum" sz="quarter" idx="5"/>
          </p:nvPr>
        </p:nvSpPr>
        <p:spPr>
          <a:noFill/>
        </p:spPr>
        <p:txBody>
          <a:bodyPr/>
          <a:lstStyle/>
          <a:p>
            <a:fld id="{D5138CA7-92E6-41FD-A1B7-5ABDE6F17714}" type="slidenum">
              <a:rPr lang="en-US" smtClean="0"/>
              <a:pPr/>
              <a:t>1</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Slide Image Placeholder 1"/>
          <p:cNvSpPr>
            <a:spLocks noGrp="1" noRot="1" noChangeAspect="1" noTextEdit="1"/>
          </p:cNvSpPr>
          <p:nvPr>
            <p:ph type="sldImg"/>
          </p:nvPr>
        </p:nvSpPr>
        <p:spPr>
          <a:ln/>
        </p:spPr>
      </p:sp>
      <p:sp>
        <p:nvSpPr>
          <p:cNvPr id="52227" name="Notes Placeholder 2"/>
          <p:cNvSpPr>
            <a:spLocks noGrp="1"/>
          </p:cNvSpPr>
          <p:nvPr>
            <p:ph type="body" idx="1"/>
          </p:nvPr>
        </p:nvSpPr>
        <p:spPr>
          <a:noFill/>
          <a:ln/>
        </p:spPr>
        <p:txBody>
          <a:bodyPr/>
          <a:lstStyle/>
          <a:p>
            <a:pPr marL="0" marR="0" indent="0" algn="l" defTabSz="914400" rtl="0" eaLnBrk="0" fontAlgn="base" latinLnBrk="0" hangingPunct="0">
              <a:lnSpc>
                <a:spcPct val="100000"/>
              </a:lnSpc>
              <a:spcBef>
                <a:spcPct val="30000"/>
              </a:spcBef>
              <a:spcAft>
                <a:spcPct val="0"/>
              </a:spcAft>
              <a:buClrTx/>
              <a:buSzTx/>
              <a:buFontTx/>
              <a:buNone/>
              <a:tabLst/>
              <a:defRPr/>
            </a:pPr>
            <a:r>
              <a:rPr lang="en-US" dirty="0"/>
              <a:t>Ensure all dates and titles are input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Make a list of closed questions (only ‘yes’ or ‘no’ as an answer) to ask others if they have the same issues based on the management or HSE-MS failings or shortfalls identified in the investigation. </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Imagine you have to audit other companies to see if they could have the same issues.</a:t>
            </a:r>
          </a:p>
          <a:p>
            <a:endParaRPr lang="en-US" dirty="0">
              <a:solidFill>
                <a:srgbClr val="0033CC"/>
              </a:solidFill>
              <a:latin typeface="Arial" charset="0"/>
              <a:cs typeface="Arial" charset="0"/>
              <a:sym typeface="Wingdings" pitchFamily="2" charset="2"/>
            </a:endParaRPr>
          </a:p>
          <a:p>
            <a:r>
              <a:rPr lang="en-US" dirty="0">
                <a:solidFill>
                  <a:srgbClr val="0033CC"/>
                </a:solidFill>
                <a:latin typeface="Arial" charset="0"/>
                <a:cs typeface="Arial" charset="0"/>
                <a:sym typeface="Wingdings" pitchFamily="2" charset="2"/>
              </a:rPr>
              <a:t>These questions should start</a:t>
            </a:r>
            <a:r>
              <a:rPr lang="en-US" baseline="0" dirty="0">
                <a:solidFill>
                  <a:srgbClr val="0033CC"/>
                </a:solidFill>
                <a:latin typeface="Arial" charset="0"/>
                <a:cs typeface="Arial" charset="0"/>
                <a:sym typeface="Wingdings" pitchFamily="2" charset="2"/>
              </a:rPr>
              <a:t> with: Do you ensure…………………?</a:t>
            </a:r>
            <a:endParaRPr lang="en-US" dirty="0">
              <a:latin typeface="Arial" charset="0"/>
              <a:cs typeface="Arial" charset="0"/>
            </a:endParaRPr>
          </a:p>
        </p:txBody>
      </p:sp>
      <p:sp>
        <p:nvSpPr>
          <p:cNvPr id="52228" name="Slide Number Placeholder 3"/>
          <p:cNvSpPr>
            <a:spLocks noGrp="1"/>
          </p:cNvSpPr>
          <p:nvPr>
            <p:ph type="sldNum" sz="quarter" idx="5"/>
          </p:nvPr>
        </p:nvSpPr>
        <p:spPr>
          <a:noFill/>
        </p:spPr>
        <p:txBody>
          <a:bodyPr/>
          <a:lstStyle/>
          <a:p>
            <a:fld id="{E6B2BACC-5893-4478-93DA-688A131F8366}" type="slidenum">
              <a:rPr lang="en-US" smtClean="0"/>
              <a:pPr/>
              <a:t>2</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Rectangle 3"/>
          <p:cNvSpPr/>
          <p:nvPr userDrawn="1"/>
        </p:nvSpPr>
        <p:spPr bwMode="auto">
          <a:xfrm>
            <a:off x="0" y="0"/>
            <a:ext cx="9144000" cy="6858000"/>
          </a:xfrm>
          <a:prstGeom prst="rect">
            <a:avLst/>
          </a:prstGeom>
          <a:noFill/>
          <a:ln w="9525" cap="flat" cmpd="sng" algn="ctr">
            <a:solidFill>
              <a:schemeClr val="tx1"/>
            </a:solidFill>
            <a:prstDash val="solid"/>
            <a:round/>
            <a:headEnd type="none" w="med" len="med"/>
            <a:tailEnd type="none" w="med" len="med"/>
          </a:ln>
          <a:effectLst/>
        </p:spPr>
        <p:txBody>
          <a:bodyPr/>
          <a:lstStyle/>
          <a:p>
            <a:pPr>
              <a:defRPr/>
            </a:pPr>
            <a:endParaRPr lang="en-US"/>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Rectangle 4"/>
          <p:cNvSpPr>
            <a:spLocks noGrp="1" noChangeArrowheads="1"/>
          </p:cNvSpPr>
          <p:nvPr>
            <p:ph type="dt" sz="half" idx="10"/>
          </p:nvPr>
        </p:nvSpPr>
        <p:spPr/>
        <p:txBody>
          <a:bodyPr/>
          <a:lstStyle>
            <a:lvl1pPr>
              <a:defRPr/>
            </a:lvl1pPr>
          </a:lstStyle>
          <a:p>
            <a:pPr>
              <a:defRPr/>
            </a:pPr>
            <a:endParaRPr lang="en-US"/>
          </a:p>
        </p:txBody>
      </p:sp>
      <p:sp>
        <p:nvSpPr>
          <p:cNvPr id="6"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7" name="Rectangle 6"/>
          <p:cNvSpPr>
            <a:spLocks noGrp="1" noChangeArrowheads="1"/>
          </p:cNvSpPr>
          <p:nvPr>
            <p:ph type="sldNum" sz="quarter" idx="12"/>
          </p:nvPr>
        </p:nvSpPr>
        <p:spPr/>
        <p:txBody>
          <a:bodyPr/>
          <a:lstStyle>
            <a:lvl1pPr algn="ctr">
              <a:defRPr/>
            </a:lvl1pPr>
          </a:lstStyle>
          <a:p>
            <a:pPr>
              <a:defRPr/>
            </a:pPr>
            <a:fld id="{15B704AD-0DEC-4276-A217-14915B9EB7EF}"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a:t>Click to edit Master title style</a:t>
            </a:r>
            <a:endParaRPr lang="en-US" dirty="0"/>
          </a:p>
        </p:txBody>
      </p:sp>
      <p:sp>
        <p:nvSpPr>
          <p:cNvPr id="3" name="Rectangle 4"/>
          <p:cNvSpPr>
            <a:spLocks noGrp="1" noChangeArrowheads="1"/>
          </p:cNvSpPr>
          <p:nvPr>
            <p:ph type="dt" sz="half" idx="10"/>
          </p:nvPr>
        </p:nvSpPr>
        <p:spPr/>
        <p:txBody>
          <a:bodyPr/>
          <a:lstStyle>
            <a:lvl1pPr>
              <a:defRPr/>
            </a:lvl1pPr>
          </a:lstStyle>
          <a:p>
            <a:pPr>
              <a:defRPr/>
            </a:pPr>
            <a:endParaRPr lang="en-US"/>
          </a:p>
        </p:txBody>
      </p:sp>
      <p:sp>
        <p:nvSpPr>
          <p:cNvPr id="4"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5" name="Rectangle 6"/>
          <p:cNvSpPr>
            <a:spLocks noGrp="1" noChangeArrowheads="1"/>
          </p:cNvSpPr>
          <p:nvPr>
            <p:ph type="sldNum" sz="quarter" idx="12"/>
          </p:nvPr>
        </p:nvSpPr>
        <p:spPr/>
        <p:txBody>
          <a:bodyPr/>
          <a:lstStyle>
            <a:lvl1pPr algn="ctr">
              <a:defRPr/>
            </a:lvl1pPr>
          </a:lstStyle>
          <a:p>
            <a:pPr>
              <a:defRPr/>
            </a:pPr>
            <a:fld id="{1A920DC4-FE34-4663-8FB7-16362F8E3E28}"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endParaRPr lang="en-US"/>
          </a:p>
        </p:txBody>
      </p:sp>
      <p:sp>
        <p:nvSpPr>
          <p:cNvPr id="3"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4" name="Rectangle 6"/>
          <p:cNvSpPr>
            <a:spLocks noGrp="1" noChangeArrowheads="1"/>
          </p:cNvSpPr>
          <p:nvPr>
            <p:ph type="sldNum" sz="quarter" idx="12"/>
          </p:nvPr>
        </p:nvSpPr>
        <p:spPr/>
        <p:txBody>
          <a:bodyPr/>
          <a:lstStyle>
            <a:lvl1pPr algn="ctr">
              <a:defRPr/>
            </a:lvl1pPr>
          </a:lstStyle>
          <a:p>
            <a:pPr>
              <a:defRPr/>
            </a:pPr>
            <a:fld id="{C085B925-3865-4333-AFCB-ABF9FE11EB42}"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itle and Table">
    <p:spTree>
      <p:nvGrpSpPr>
        <p:cNvPr id="1" name=""/>
        <p:cNvGrpSpPr/>
        <p:nvPr/>
      </p:nvGrpSpPr>
      <p:grpSpPr>
        <a:xfrm>
          <a:off x="0" y="0"/>
          <a:ext cx="0" cy="0"/>
          <a:chOff x="0" y="0"/>
          <a:chExt cx="0" cy="0"/>
        </a:xfrm>
      </p:grpSpPr>
      <p:sp>
        <p:nvSpPr>
          <p:cNvPr id="3" name="Table Placeholder 2"/>
          <p:cNvSpPr>
            <a:spLocks noGrp="1"/>
          </p:cNvSpPr>
          <p:nvPr>
            <p:ph type="tbl" idx="1"/>
          </p:nvPr>
        </p:nvSpPr>
        <p:spPr>
          <a:xfrm>
            <a:off x="685800" y="1981200"/>
            <a:ext cx="7772400" cy="4114800"/>
          </a:xfrm>
        </p:spPr>
        <p:txBody>
          <a:bodyPr/>
          <a:lstStyle/>
          <a:p>
            <a:pPr lvl="0"/>
            <a:endParaRPr lang="en-US" noProof="0" dirty="0"/>
          </a:p>
        </p:txBody>
      </p:sp>
      <p:sp>
        <p:nvSpPr>
          <p:cNvPr id="4" name="Rectangle 4"/>
          <p:cNvSpPr>
            <a:spLocks noGrp="1" noChangeArrowheads="1"/>
          </p:cNvSpPr>
          <p:nvPr>
            <p:ph type="dt" sz="half" idx="10"/>
          </p:nvPr>
        </p:nvSpPr>
        <p:spPr/>
        <p:txBody>
          <a:bodyPr/>
          <a:lstStyle>
            <a:lvl1pPr>
              <a:defRPr/>
            </a:lvl1pPr>
          </a:lstStyle>
          <a:p>
            <a:pPr>
              <a:defRPr/>
            </a:pPr>
            <a:endParaRPr lang="en-US"/>
          </a:p>
        </p:txBody>
      </p:sp>
      <p:sp>
        <p:nvSpPr>
          <p:cNvPr id="5" name="Rectangle 5"/>
          <p:cNvSpPr>
            <a:spLocks noGrp="1" noChangeArrowheads="1"/>
          </p:cNvSpPr>
          <p:nvPr>
            <p:ph type="ftr" sz="quarter" idx="11"/>
          </p:nvPr>
        </p:nvSpPr>
        <p:spPr/>
        <p:txBody>
          <a:bodyPr/>
          <a:lstStyle>
            <a:lvl1pPr>
              <a:defRPr/>
            </a:lvl1pPr>
          </a:lstStyle>
          <a:p>
            <a:pPr>
              <a:defRPr/>
            </a:pPr>
            <a:r>
              <a:rPr lang="en-US"/>
              <a:t>Confidential - Not to be shared outside of PDO/PDO contractors </a:t>
            </a:r>
          </a:p>
        </p:txBody>
      </p:sp>
      <p:sp>
        <p:nvSpPr>
          <p:cNvPr id="6" name="Rectangle 6"/>
          <p:cNvSpPr>
            <a:spLocks noGrp="1" noChangeArrowheads="1"/>
          </p:cNvSpPr>
          <p:nvPr>
            <p:ph type="sldNum" sz="quarter" idx="12"/>
          </p:nvPr>
        </p:nvSpPr>
        <p:spPr/>
        <p:txBody>
          <a:bodyPr/>
          <a:lstStyle>
            <a:lvl1pPr algn="ctr">
              <a:defRPr/>
            </a:lvl1pPr>
          </a:lstStyle>
          <a:p>
            <a:pPr>
              <a:defRPr/>
            </a:pPr>
            <a:fld id="{CF1380D9-E0BB-484F-BE96-17EE0360769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jpe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vl1pPr>
          </a:lstStyle>
          <a:p>
            <a:pPr>
              <a:defRPr/>
            </a:pPr>
            <a:endParaRPr 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vl1pPr>
          </a:lstStyle>
          <a:p>
            <a:pPr>
              <a:defRPr/>
            </a:pPr>
            <a:r>
              <a:rPr lang="en-US"/>
              <a:t>Confidential - Not to be shared outside of PDO/PDO contractors </a:t>
            </a:r>
          </a:p>
        </p:txBody>
      </p:sp>
      <p:sp>
        <p:nvSpPr>
          <p:cNvPr id="1030" name="Rectangle 6"/>
          <p:cNvSpPr>
            <a:spLocks noGrp="1" noChangeArrowheads="1"/>
          </p:cNvSpPr>
          <p:nvPr>
            <p:ph type="sldNum" sz="quarter" idx="4"/>
          </p:nvPr>
        </p:nvSpPr>
        <p:spPr bwMode="auto">
          <a:xfrm>
            <a:off x="7010400" y="6248400"/>
            <a:ext cx="19050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a:lvl1pPr>
          </a:lstStyle>
          <a:p>
            <a:pPr>
              <a:defRPr/>
            </a:pPr>
            <a:fld id="{10281B74-92C0-4899-8AEC-B63DF05B8251}" type="slidenum">
              <a:rPr lang="en-US"/>
              <a:pPr>
                <a:defRPr/>
              </a:pPr>
              <a:t>‹#›</a:t>
            </a:fld>
            <a:endParaRPr lang="en-US"/>
          </a:p>
        </p:txBody>
      </p:sp>
      <p:sp>
        <p:nvSpPr>
          <p:cNvPr id="7" name="TextBox 6"/>
          <p:cNvSpPr txBox="1"/>
          <p:nvPr userDrawn="1"/>
        </p:nvSpPr>
        <p:spPr>
          <a:xfrm>
            <a:off x="762000" y="228600"/>
            <a:ext cx="7467600" cy="400050"/>
          </a:xfrm>
          <a:prstGeom prst="rect">
            <a:avLst/>
          </a:prstGeom>
          <a:noFill/>
        </p:spPr>
        <p:txBody>
          <a:bodyPr>
            <a:spAutoFit/>
          </a:bodyPr>
          <a:lstStyle/>
          <a:p>
            <a:pPr>
              <a:defRPr/>
            </a:pPr>
            <a:r>
              <a:rPr lang="en-US" sz="2000" b="1" i="1" kern="0" dirty="0">
                <a:solidFill>
                  <a:srgbClr val="CCCCFF"/>
                </a:solidFill>
                <a:latin typeface="Arial"/>
                <a:ea typeface="+mj-ea"/>
                <a:cs typeface="Arial"/>
              </a:rPr>
              <a:t>Main contractor name – LTI# - Date of incident</a:t>
            </a:r>
            <a:endParaRPr lang="en-US" dirty="0"/>
          </a:p>
        </p:txBody>
      </p:sp>
      <p:sp>
        <p:nvSpPr>
          <p:cNvPr id="8" name="Rectangle 7"/>
          <p:cNvSpPr/>
          <p:nvPr userDrawn="1"/>
        </p:nvSpPr>
        <p:spPr bwMode="auto">
          <a:xfrm>
            <a:off x="0" y="0"/>
            <a:ext cx="9144000" cy="6858000"/>
          </a:xfrm>
          <a:prstGeom prst="rect">
            <a:avLst/>
          </a:prstGeom>
          <a:solidFill>
            <a:schemeClr val="bg1"/>
          </a:solidFill>
          <a:ln w="9525" cap="flat" cmpd="sng" algn="ctr">
            <a:solidFill>
              <a:schemeClr val="tx1"/>
            </a:solidFill>
            <a:prstDash val="solid"/>
            <a:round/>
            <a:headEnd type="none" w="med" len="med"/>
            <a:tailEnd type="none" w="med" len="med"/>
          </a:ln>
          <a:effectLst/>
        </p:spPr>
        <p:txBody>
          <a:bodyPr/>
          <a:lstStyle/>
          <a:p>
            <a:pPr>
              <a:defRPr/>
            </a:pPr>
            <a:endParaRPr lang="en-US"/>
          </a:p>
        </p:txBody>
      </p:sp>
      <p:pic>
        <p:nvPicPr>
          <p:cNvPr id="1032" name="Content Placeholder 3" descr="PPT option1.jpg"/>
          <p:cNvPicPr>
            <a:picLocks noChangeAspect="1"/>
          </p:cNvPicPr>
          <p:nvPr userDrawn="1"/>
        </p:nvPicPr>
        <p:blipFill>
          <a:blip r:embed="rId6" cstate="email"/>
          <a:srcRect/>
          <a:stretch>
            <a:fillRect/>
          </a:stretch>
        </p:blipFill>
        <p:spPr bwMode="auto">
          <a:xfrm>
            <a:off x="-11113" y="0"/>
            <a:ext cx="9155113" cy="6858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971" r:id="rId1"/>
    <p:sldLayoutId id="2147483972" r:id="rId2"/>
    <p:sldLayoutId id="2147483973" r:id="rId3"/>
    <p:sldLayoutId id="2147483974" r:id="rId4"/>
  </p:sldLayoutIdLst>
  <p:hf sldNum="0" hdr="0" dt="0"/>
  <p:txStyles>
    <p:titleStyle>
      <a:lvl1pPr algn="ctr" rtl="0" eaLnBrk="0" fontAlgn="base" hangingPunct="0">
        <a:spcBef>
          <a:spcPct val="0"/>
        </a:spcBef>
        <a:spcAft>
          <a:spcPct val="0"/>
        </a:spcAft>
        <a:defRPr sz="2000" i="1">
          <a:solidFill>
            <a:schemeClr val="hlink"/>
          </a:solidFill>
          <a:latin typeface="+mj-lt"/>
          <a:ea typeface="+mj-ea"/>
          <a:cs typeface="+mj-cs"/>
        </a:defRPr>
      </a:lvl1pPr>
      <a:lvl2pPr algn="ctr" rtl="0" eaLnBrk="0" fontAlgn="base" hangingPunct="0">
        <a:spcBef>
          <a:spcPct val="0"/>
        </a:spcBef>
        <a:spcAft>
          <a:spcPct val="0"/>
        </a:spcAft>
        <a:defRPr sz="2000" i="1">
          <a:solidFill>
            <a:schemeClr val="hlink"/>
          </a:solidFill>
          <a:latin typeface="Arial" charset="0"/>
          <a:cs typeface="Arial" charset="0"/>
        </a:defRPr>
      </a:lvl2pPr>
      <a:lvl3pPr algn="ctr" rtl="0" eaLnBrk="0" fontAlgn="base" hangingPunct="0">
        <a:spcBef>
          <a:spcPct val="0"/>
        </a:spcBef>
        <a:spcAft>
          <a:spcPct val="0"/>
        </a:spcAft>
        <a:defRPr sz="2000" i="1">
          <a:solidFill>
            <a:schemeClr val="hlink"/>
          </a:solidFill>
          <a:latin typeface="Arial" charset="0"/>
          <a:cs typeface="Arial" charset="0"/>
        </a:defRPr>
      </a:lvl3pPr>
      <a:lvl4pPr algn="ctr" rtl="0" eaLnBrk="0" fontAlgn="base" hangingPunct="0">
        <a:spcBef>
          <a:spcPct val="0"/>
        </a:spcBef>
        <a:spcAft>
          <a:spcPct val="0"/>
        </a:spcAft>
        <a:defRPr sz="2000" i="1">
          <a:solidFill>
            <a:schemeClr val="hlink"/>
          </a:solidFill>
          <a:latin typeface="Arial" charset="0"/>
          <a:cs typeface="Arial" charset="0"/>
        </a:defRPr>
      </a:lvl4pPr>
      <a:lvl5pPr algn="ctr" rtl="0" eaLnBrk="0" fontAlgn="base" hangingPunct="0">
        <a:spcBef>
          <a:spcPct val="0"/>
        </a:spcBef>
        <a:spcAft>
          <a:spcPct val="0"/>
        </a:spcAft>
        <a:defRPr sz="2000" i="1">
          <a:solidFill>
            <a:schemeClr val="hlink"/>
          </a:solidFill>
          <a:latin typeface="Arial" charset="0"/>
          <a:cs typeface="Arial" charset="0"/>
        </a:defRPr>
      </a:lvl5pPr>
      <a:lvl6pPr marL="457200" algn="ctr" rtl="0" eaLnBrk="0" fontAlgn="base" hangingPunct="0">
        <a:spcBef>
          <a:spcPct val="0"/>
        </a:spcBef>
        <a:spcAft>
          <a:spcPct val="0"/>
        </a:spcAft>
        <a:defRPr sz="2800">
          <a:solidFill>
            <a:schemeClr val="hlink"/>
          </a:solidFill>
          <a:latin typeface="Arial" charset="0"/>
          <a:cs typeface="Arial" charset="0"/>
        </a:defRPr>
      </a:lvl6pPr>
      <a:lvl7pPr marL="914400" algn="ctr" rtl="0" eaLnBrk="0" fontAlgn="base" hangingPunct="0">
        <a:spcBef>
          <a:spcPct val="0"/>
        </a:spcBef>
        <a:spcAft>
          <a:spcPct val="0"/>
        </a:spcAft>
        <a:defRPr sz="2800">
          <a:solidFill>
            <a:schemeClr val="hlink"/>
          </a:solidFill>
          <a:latin typeface="Arial" charset="0"/>
          <a:cs typeface="Arial" charset="0"/>
        </a:defRPr>
      </a:lvl7pPr>
      <a:lvl8pPr marL="1371600" algn="ctr" rtl="0" eaLnBrk="0" fontAlgn="base" hangingPunct="0">
        <a:spcBef>
          <a:spcPct val="0"/>
        </a:spcBef>
        <a:spcAft>
          <a:spcPct val="0"/>
        </a:spcAft>
        <a:defRPr sz="2800">
          <a:solidFill>
            <a:schemeClr val="hlink"/>
          </a:solidFill>
          <a:latin typeface="Arial" charset="0"/>
          <a:cs typeface="Arial" charset="0"/>
        </a:defRPr>
      </a:lvl8pPr>
      <a:lvl9pPr marL="1828800" algn="ctr" rtl="0" eaLnBrk="0" fontAlgn="base" hangingPunct="0">
        <a:spcBef>
          <a:spcPct val="0"/>
        </a:spcBef>
        <a:spcAft>
          <a:spcPct val="0"/>
        </a:spcAft>
        <a:defRPr sz="2800">
          <a:solidFill>
            <a:schemeClr val="hlink"/>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14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eaLnBrk="0" fontAlgn="base" hangingPunct="0">
        <a:spcBef>
          <a:spcPct val="20000"/>
        </a:spcBef>
        <a:spcAft>
          <a:spcPct val="0"/>
        </a:spcAft>
        <a:buChar char="»"/>
        <a:defRPr sz="2000">
          <a:solidFill>
            <a:schemeClr val="tx1"/>
          </a:solidFill>
          <a:latin typeface="+mn-lt"/>
        </a:defRPr>
      </a:lvl6pPr>
      <a:lvl7pPr marL="2971800" indent="-228600" algn="l" rtl="0" eaLnBrk="0" fontAlgn="base" hangingPunct="0">
        <a:spcBef>
          <a:spcPct val="20000"/>
        </a:spcBef>
        <a:spcAft>
          <a:spcPct val="0"/>
        </a:spcAft>
        <a:buChar char="»"/>
        <a:defRPr sz="2000">
          <a:solidFill>
            <a:schemeClr val="tx1"/>
          </a:solidFill>
          <a:latin typeface="+mn-lt"/>
        </a:defRPr>
      </a:lvl7pPr>
      <a:lvl8pPr marL="3429000" indent="-228600" algn="l" rtl="0" eaLnBrk="0" fontAlgn="base" hangingPunct="0">
        <a:spcBef>
          <a:spcPct val="20000"/>
        </a:spcBef>
        <a:spcAft>
          <a:spcPct val="0"/>
        </a:spcAft>
        <a:buChar char="»"/>
        <a:defRPr sz="2000">
          <a:solidFill>
            <a:schemeClr val="tx1"/>
          </a:solidFill>
          <a:latin typeface="+mn-lt"/>
        </a:defRPr>
      </a:lvl8pPr>
      <a:lvl9pPr marL="3886200" indent="-228600" algn="l" rtl="0" eaLnBrk="0" fontAlgn="base" hangingPunct="0">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3.xml"/><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111153" y="827847"/>
            <a:ext cx="5875325" cy="4862870"/>
          </a:xfrm>
          <a:prstGeom prst="rect">
            <a:avLst/>
          </a:prstGeom>
          <a:noFill/>
          <a:ln w="19050">
            <a:noFill/>
            <a:miter lim="800000"/>
            <a:headEnd/>
            <a:tailEnd/>
          </a:ln>
        </p:spPr>
        <p:txBody>
          <a:bodyPr wrap="square">
            <a:spAutoFit/>
          </a:bodyPr>
          <a:lstStyle/>
          <a:p>
            <a:pPr marL="114300" indent="-114300" algn="just">
              <a:defRPr/>
            </a:pPr>
            <a:r>
              <a:rPr lang="en-GB" sz="1400" b="1" dirty="0">
                <a:solidFill>
                  <a:srgbClr val="333399"/>
                </a:solidFill>
                <a:latin typeface="Tahoma" pitchFamily="34" charset="0"/>
              </a:rPr>
              <a:t>Date:</a:t>
            </a:r>
            <a:r>
              <a:rPr lang="en-US" sz="1400" b="1" dirty="0">
                <a:solidFill>
                  <a:srgbClr val="333399"/>
                </a:solidFill>
                <a:latin typeface="Tahoma" pitchFamily="34" charset="0"/>
              </a:rPr>
              <a:t>  05.03.2021                                    Incident title: HIPO #18</a:t>
            </a:r>
          </a:p>
          <a:p>
            <a:pPr marL="114300" indent="-114300" algn="just">
              <a:defRPr/>
            </a:pPr>
            <a:endParaRPr lang="en-US" sz="16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endParaRPr lang="en-US" sz="1600" dirty="0">
              <a:solidFill>
                <a:srgbClr val="FF0000"/>
              </a:solidFill>
              <a:latin typeface="Tahoma" pitchFamily="34" charset="0"/>
            </a:endParaRPr>
          </a:p>
          <a:p>
            <a:endParaRPr lang="en-US" sz="1200" dirty="0">
              <a:latin typeface="+mj-lt"/>
            </a:endParaRPr>
          </a:p>
          <a:p>
            <a:pPr eaLnBrk="1" fontAlgn="auto" hangingPunct="1">
              <a:spcBef>
                <a:spcPts val="0"/>
              </a:spcBef>
              <a:spcAft>
                <a:spcPts val="0"/>
              </a:spcAft>
              <a:defRPr/>
            </a:pPr>
            <a:r>
              <a:rPr lang="en-US" sz="1400" dirty="0">
                <a:solidFill>
                  <a:prstClr val="black"/>
                </a:solidFill>
                <a:latin typeface="+mj-lt"/>
                <a:cs typeface="Tahoma" pitchFamily="34" charset="0"/>
              </a:rPr>
              <a:t>On 5th March 2021 ,driver from a 3rd party contracted logistics supplier had just collected Xmas tree from the well head maintenance yard at </a:t>
            </a:r>
            <a:r>
              <a:rPr lang="en-US" sz="1400" dirty="0" err="1">
                <a:solidFill>
                  <a:prstClr val="black"/>
                </a:solidFill>
                <a:latin typeface="+mj-lt"/>
                <a:cs typeface="Tahoma" pitchFamily="34" charset="0"/>
              </a:rPr>
              <a:t>Fahud</a:t>
            </a:r>
            <a:r>
              <a:rPr lang="en-US" sz="1400" dirty="0">
                <a:solidFill>
                  <a:prstClr val="black"/>
                </a:solidFill>
                <a:latin typeface="+mj-lt"/>
                <a:cs typeface="Tahoma" pitchFamily="34" charset="0"/>
              </a:rPr>
              <a:t>  .The vehicle was travelling on the </a:t>
            </a:r>
            <a:r>
              <a:rPr lang="en-US" sz="1400" dirty="0" err="1">
                <a:solidFill>
                  <a:prstClr val="black"/>
                </a:solidFill>
                <a:latin typeface="+mj-lt"/>
                <a:cs typeface="Tahoma" pitchFamily="34" charset="0"/>
              </a:rPr>
              <a:t>Fahud</a:t>
            </a:r>
            <a:r>
              <a:rPr lang="en-US" sz="1400" dirty="0">
                <a:solidFill>
                  <a:prstClr val="black"/>
                </a:solidFill>
                <a:latin typeface="+mj-lt"/>
                <a:cs typeface="Tahoma" pitchFamily="34" charset="0"/>
              </a:rPr>
              <a:t> to </a:t>
            </a:r>
            <a:r>
              <a:rPr lang="en-US" sz="1400" dirty="0" err="1">
                <a:solidFill>
                  <a:prstClr val="black"/>
                </a:solidFill>
                <a:latin typeface="+mj-lt"/>
                <a:cs typeface="Tahoma" pitchFamily="34" charset="0"/>
              </a:rPr>
              <a:t>Lekhwair</a:t>
            </a:r>
            <a:r>
              <a:rPr lang="en-US" sz="1400" dirty="0">
                <a:solidFill>
                  <a:prstClr val="black"/>
                </a:solidFill>
                <a:latin typeface="+mj-lt"/>
                <a:cs typeface="Tahoma" pitchFamily="34" charset="0"/>
              </a:rPr>
              <a:t> road and turned off towards </a:t>
            </a:r>
            <a:r>
              <a:rPr lang="en-US" sz="1400" dirty="0" err="1">
                <a:solidFill>
                  <a:prstClr val="black"/>
                </a:solidFill>
                <a:latin typeface="+mj-lt"/>
                <a:cs typeface="Tahoma" pitchFamily="34" charset="0"/>
              </a:rPr>
              <a:t>Yibal</a:t>
            </a:r>
            <a:r>
              <a:rPr lang="en-US" sz="1400" dirty="0">
                <a:solidFill>
                  <a:prstClr val="black"/>
                </a:solidFill>
                <a:latin typeface="+mj-lt"/>
                <a:cs typeface="Tahoma" pitchFamily="34" charset="0"/>
              </a:rPr>
              <a:t>, entering an ‘S’ bend junction. The junction has a left turn followed immediately by a right turn.</a:t>
            </a:r>
          </a:p>
          <a:p>
            <a:pPr eaLnBrk="1" fontAlgn="auto" hangingPunct="1">
              <a:spcBef>
                <a:spcPts val="0"/>
              </a:spcBef>
              <a:spcAft>
                <a:spcPts val="0"/>
              </a:spcAft>
              <a:defRPr/>
            </a:pPr>
            <a:r>
              <a:rPr lang="en-US" sz="1400" dirty="0">
                <a:solidFill>
                  <a:prstClr val="black"/>
                </a:solidFill>
                <a:latin typeface="+mj-lt"/>
                <a:cs typeface="Tahoma" pitchFamily="34" charset="0"/>
              </a:rPr>
              <a:t>As the prime mover with trailer was moving through the second bend, a ratchet type sling securing the Xmas tree on the trailer broke allowing the Xmas tree to fall off the side of the trailer, landing directly into the sand on the left side of the road.</a:t>
            </a:r>
          </a:p>
          <a:p>
            <a:pPr marL="342900" indent="-342900" eaLnBrk="1" hangingPunct="1">
              <a:defRPr/>
            </a:pPr>
            <a:endParaRPr lang="en-US" sz="600" dirty="0">
              <a:solidFill>
                <a:srgbClr val="000000"/>
              </a:solidFill>
              <a:latin typeface="Arial" charset="0"/>
            </a:endParaRPr>
          </a:p>
          <a:p>
            <a:pPr marL="114300" indent="-114300" algn="just">
              <a:defRPr/>
            </a:pPr>
            <a:r>
              <a:rPr lang="en-US" sz="1600" b="1" dirty="0">
                <a:solidFill>
                  <a:srgbClr val="333399"/>
                </a:solidFill>
                <a:latin typeface="Tahoma" pitchFamily="34" charset="0"/>
              </a:rPr>
              <a:t>Your learning from this incident..</a:t>
            </a:r>
          </a:p>
          <a:p>
            <a:pPr marL="114300" indent="-114300" algn="just">
              <a:defRPr/>
            </a:pPr>
            <a:endParaRPr lang="en-US" sz="600" dirty="0">
              <a:solidFill>
                <a:srgbClr val="000000"/>
              </a:solidFill>
              <a:latin typeface="Arial" charset="0"/>
            </a:endParaRPr>
          </a:p>
          <a:p>
            <a:pPr marL="171450" lvl="0" indent="-171450" eaLnBrk="1" fontAlgn="auto" hangingPunct="1">
              <a:spcBef>
                <a:spcPts val="0"/>
              </a:spcBef>
              <a:spcAft>
                <a:spcPts val="0"/>
              </a:spcAft>
              <a:buFont typeface="Arial" panose="020B0604020202020204" pitchFamily="34" charset="0"/>
              <a:buChar char="•"/>
              <a:defRPr/>
            </a:pPr>
            <a:r>
              <a:rPr lang="en-US" sz="1400" dirty="0">
                <a:solidFill>
                  <a:prstClr val="black"/>
                </a:solidFill>
                <a:latin typeface="+mj-lt"/>
                <a:cs typeface="Tahoma" pitchFamily="34" charset="0"/>
              </a:rPr>
              <a:t>Always ensure to validate securing equipment is in good working condition</a:t>
            </a:r>
          </a:p>
          <a:p>
            <a:pPr marL="171450" lvl="0" indent="-171450" eaLnBrk="1" fontAlgn="auto" hangingPunct="1">
              <a:spcBef>
                <a:spcPts val="0"/>
              </a:spcBef>
              <a:spcAft>
                <a:spcPts val="0"/>
              </a:spcAft>
              <a:buFont typeface="Arial" panose="020B0604020202020204" pitchFamily="34" charset="0"/>
              <a:buChar char="•"/>
              <a:defRPr/>
            </a:pPr>
            <a:r>
              <a:rPr lang="en-US" sz="1400" dirty="0">
                <a:solidFill>
                  <a:prstClr val="black"/>
                </a:solidFill>
                <a:latin typeface="+mj-lt"/>
                <a:cs typeface="Tahoma" pitchFamily="34" charset="0"/>
              </a:rPr>
              <a:t>Always ensure your driving speed is appropriate for the road conditions, even when within speed limits</a:t>
            </a:r>
          </a:p>
          <a:p>
            <a:pPr marL="171450" lvl="0" indent="-171450" eaLnBrk="1" fontAlgn="auto" hangingPunct="1">
              <a:spcBef>
                <a:spcPts val="0"/>
              </a:spcBef>
              <a:spcAft>
                <a:spcPts val="0"/>
              </a:spcAft>
              <a:buFont typeface="Arial" panose="020B0604020202020204" pitchFamily="34" charset="0"/>
              <a:buChar char="•"/>
              <a:defRPr/>
            </a:pPr>
            <a:r>
              <a:rPr lang="en-US" sz="1400" dirty="0">
                <a:solidFill>
                  <a:prstClr val="black"/>
                </a:solidFill>
                <a:latin typeface="+mj-lt"/>
                <a:cs typeface="Tahoma" pitchFamily="34" charset="0"/>
              </a:rPr>
              <a:t>Always ensure drivers check the loads at appropriate times and in safe places along the route.</a:t>
            </a:r>
          </a:p>
          <a:p>
            <a:pPr eaLnBrk="1" hangingPunct="1">
              <a:defRPr/>
            </a:pPr>
            <a:endParaRPr lang="en-US" sz="1400" dirty="0">
              <a:solidFill>
                <a:srgbClr val="000000"/>
              </a:solidFill>
              <a:latin typeface="Arial" charset="0"/>
            </a:endParaRPr>
          </a:p>
        </p:txBody>
      </p:sp>
      <p:sp>
        <p:nvSpPr>
          <p:cNvPr id="26627" name="Text Box 5"/>
          <p:cNvSpPr txBox="1">
            <a:spLocks noChangeArrowheads="1"/>
          </p:cNvSpPr>
          <p:nvPr/>
        </p:nvSpPr>
        <p:spPr bwMode="auto">
          <a:xfrm>
            <a:off x="5838825" y="1219200"/>
            <a:ext cx="1676400" cy="1006475"/>
          </a:xfrm>
          <a:prstGeom prst="rect">
            <a:avLst/>
          </a:prstGeom>
          <a:noFill/>
          <a:ln w="9525">
            <a:noFill/>
            <a:miter lim="800000"/>
            <a:headEnd/>
            <a:tailEnd/>
          </a:ln>
        </p:spPr>
        <p:txBody>
          <a:bodyPr>
            <a:spAutoFit/>
          </a:bodyPr>
          <a:lstStyle/>
          <a:p>
            <a:pPr>
              <a:spcBef>
                <a:spcPct val="50000"/>
              </a:spcBef>
            </a:pPr>
            <a:endParaRPr lang="en-GB" sz="6000">
              <a:solidFill>
                <a:srgbClr val="FF0000"/>
              </a:solidFill>
              <a:sym typeface="Webdings" pitchFamily="18" charset="2"/>
            </a:endParaRPr>
          </a:p>
        </p:txBody>
      </p:sp>
      <p:sp>
        <p:nvSpPr>
          <p:cNvPr id="26628" name="TextBox 16"/>
          <p:cNvSpPr txBox="1">
            <a:spLocks noChangeArrowheads="1"/>
          </p:cNvSpPr>
          <p:nvPr/>
        </p:nvSpPr>
        <p:spPr bwMode="auto">
          <a:xfrm>
            <a:off x="535644" y="5811498"/>
            <a:ext cx="5181600" cy="338554"/>
          </a:xfrm>
          <a:prstGeom prst="rect">
            <a:avLst/>
          </a:prstGeom>
          <a:solidFill>
            <a:schemeClr val="accent2"/>
          </a:solidFill>
          <a:ln w="9525">
            <a:noFill/>
            <a:miter lim="800000"/>
            <a:headEnd/>
            <a:tailEnd/>
          </a:ln>
        </p:spPr>
        <p:txBody>
          <a:bodyPr>
            <a:spAutoFit/>
          </a:bodyPr>
          <a:lstStyle/>
          <a:p>
            <a:pPr lvl="0" algn="ctr" eaLnBrk="1" fontAlgn="auto" hangingPunct="1">
              <a:spcBef>
                <a:spcPts val="0"/>
              </a:spcBef>
              <a:spcAft>
                <a:spcPts val="0"/>
              </a:spcAft>
            </a:pPr>
            <a:r>
              <a:rPr lang="en-US" sz="1600" b="1" dirty="0">
                <a:solidFill>
                  <a:srgbClr val="FFFF00"/>
                </a:solidFill>
                <a:latin typeface="Calibri" panose="020F0502020204030204"/>
              </a:rPr>
              <a:t>Always ensure the load is correctly secured as per SP2001</a:t>
            </a:r>
          </a:p>
        </p:txBody>
      </p:sp>
      <p:sp>
        <p:nvSpPr>
          <p:cNvPr id="16" name="Text Box 12"/>
          <p:cNvSpPr txBox="1">
            <a:spLocks noChangeArrowheads="1"/>
          </p:cNvSpPr>
          <p:nvPr/>
        </p:nvSpPr>
        <p:spPr bwMode="auto">
          <a:xfrm>
            <a:off x="1219200" y="0"/>
            <a:ext cx="7056438" cy="646113"/>
          </a:xfrm>
          <a:prstGeom prst="rect">
            <a:avLst/>
          </a:prstGeom>
          <a:noFill/>
          <a:ln w="9525">
            <a:noFill/>
            <a:miter lim="800000"/>
            <a:headEnd/>
            <a:tailEnd/>
          </a:ln>
        </p:spPr>
        <p:txBody>
          <a:bodyPr>
            <a:spAutoFit/>
          </a:bodyPr>
          <a:lstStyle/>
          <a:p>
            <a:pPr algn="ctr">
              <a:defRPr/>
            </a:pPr>
            <a:r>
              <a:rPr lang="en-GB" sz="3600" b="1" dirty="0">
                <a:latin typeface="+mj-lt"/>
              </a:rPr>
              <a:t>PDO Second Alert</a:t>
            </a:r>
          </a:p>
        </p:txBody>
      </p:sp>
      <p:pic>
        <p:nvPicPr>
          <p:cNvPr id="1026" name="Picture 2" descr="C:\Users\markmontague\Desktop\CPDS HSSE Managment Jan 2021\4. Performance Monitoring\2. Incidents\2021\3. Mar\05 March Hoist 50 Dropped xmas tree - HIPO #18\Photos\Final resting place of the Xmas tree.jpeg"/>
          <p:cNvPicPr>
            <a:picLocks noChangeAspect="1" noChangeArrowheads="1"/>
          </p:cNvPicPr>
          <p:nvPr/>
        </p:nvPicPr>
        <p:blipFill>
          <a:blip r:embed="rId3" cstate="email">
            <a:extLst>
              <a:ext uri="{28A0092B-C50C-407E-A947-70E740481C1C}">
                <a14:useLocalDpi xmlns:a14="http://schemas.microsoft.com/office/drawing/2010/main"/>
              </a:ext>
            </a:extLst>
          </a:blip>
          <a:srcRect/>
          <a:stretch>
            <a:fillRect/>
          </a:stretch>
        </p:blipFill>
        <p:spPr bwMode="auto">
          <a:xfrm>
            <a:off x="6017556" y="1228230"/>
            <a:ext cx="3022057" cy="2008981"/>
          </a:xfrm>
          <a:prstGeom prst="rect">
            <a:avLst/>
          </a:prstGeom>
          <a:noFill/>
          <a:extLst>
            <a:ext uri="{909E8E84-426E-40DD-AFC4-6F175D3DCCD1}">
              <a14:hiddenFill xmlns:a14="http://schemas.microsoft.com/office/drawing/2010/main">
                <a:solidFill>
                  <a:srgbClr val="FFFFFF"/>
                </a:solidFill>
              </a14:hiddenFill>
            </a:ext>
          </a:extLst>
        </p:spPr>
      </p:pic>
      <p:grpSp>
        <p:nvGrpSpPr>
          <p:cNvPr id="26633" name="Group 131"/>
          <p:cNvGrpSpPr>
            <a:grpSpLocks/>
          </p:cNvGrpSpPr>
          <p:nvPr/>
        </p:nvGrpSpPr>
        <p:grpSpPr bwMode="auto">
          <a:xfrm>
            <a:off x="8761733" y="2812523"/>
            <a:ext cx="260350" cy="453974"/>
            <a:chOff x="3504" y="544"/>
            <a:chExt cx="2287" cy="1855"/>
          </a:xfrm>
        </p:grpSpPr>
        <p:sp>
          <p:nvSpPr>
            <p:cNvPr id="26635"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26636"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a:p>
          </p:txBody>
        </p:sp>
      </p:grpSp>
      <p:pic>
        <p:nvPicPr>
          <p:cNvPr id="1027" name="Picture 3" descr="C:\Users\markmontague\Desktop\CPDS HSSE Managment Jan 2021\4. Performance Monitoring\2. Incidents\2021\3. Mar\05 March Hoist 50 Dropped xmas tree - HIPO #18\Photos\Correct securing method.jpeg"/>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6017557" y="3591504"/>
            <a:ext cx="3015290" cy="2219994"/>
          </a:xfrm>
          <a:prstGeom prst="rect">
            <a:avLst/>
          </a:prstGeom>
          <a:noFill/>
          <a:extLst>
            <a:ext uri="{909E8E84-426E-40DD-AFC4-6F175D3DCCD1}">
              <a14:hiddenFill xmlns:a14="http://schemas.microsoft.com/office/drawing/2010/main">
                <a:solidFill>
                  <a:srgbClr val="FFFFFF"/>
                </a:solidFill>
              </a14:hiddenFill>
            </a:ext>
          </a:extLst>
        </p:spPr>
      </p:pic>
      <p:sp>
        <p:nvSpPr>
          <p:cNvPr id="26634" name="Freeform 132"/>
          <p:cNvSpPr>
            <a:spLocks/>
          </p:cNvSpPr>
          <p:nvPr/>
        </p:nvSpPr>
        <p:spPr bwMode="auto">
          <a:xfrm>
            <a:off x="8665755" y="5472441"/>
            <a:ext cx="373858" cy="371672"/>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228600" y="1447086"/>
            <a:ext cx="8351838" cy="4801314"/>
          </a:xfrm>
          <a:prstGeom prst="rect">
            <a:avLst/>
          </a:prstGeom>
          <a:noFill/>
          <a:ln w="19050">
            <a:noFill/>
            <a:miter lim="800000"/>
            <a:headEnd/>
            <a:tailEnd/>
          </a:ln>
        </p:spPr>
        <p:txBody>
          <a:bodyPr>
            <a:spAutoFit/>
          </a:bodyPr>
          <a:lstStyle/>
          <a:p>
            <a:pPr algn="just" eaLnBrk="1" hangingPunct="1">
              <a:spcBef>
                <a:spcPct val="50000"/>
              </a:spcBef>
              <a:defRPr/>
            </a:pPr>
            <a:endParaRPr lang="en-US" sz="600" dirty="0">
              <a:solidFill>
                <a:srgbClr val="000000"/>
              </a:solidFill>
              <a:latin typeface="Arial" charset="0"/>
            </a:endParaRPr>
          </a:p>
          <a:p>
            <a:pPr marL="173038" indent="-173038" eaLnBrk="1" hangingPunct="1">
              <a:defRPr/>
            </a:pPr>
            <a:endParaRPr lang="en-US" sz="600" dirty="0">
              <a:solidFill>
                <a:srgbClr val="000000"/>
              </a:solidFill>
              <a:latin typeface="Arial" charset="0"/>
            </a:endParaRPr>
          </a:p>
          <a:p>
            <a:pPr marL="342900" indent="-342900" eaLnBrk="1" hangingPunct="1">
              <a:defRPr/>
            </a:pPr>
            <a:r>
              <a:rPr lang="en-US" sz="1600" b="1" dirty="0">
                <a:solidFill>
                  <a:srgbClr val="FF0000"/>
                </a:solidFill>
                <a:latin typeface="Tahoma" pitchFamily="34" charset="0"/>
              </a:rPr>
              <a:t>As a learning from this incident and ensure continual improvement all contract</a:t>
            </a:r>
          </a:p>
          <a:p>
            <a:pPr marL="342900" indent="-342900" eaLnBrk="1" hangingPunct="1">
              <a:defRPr/>
            </a:pPr>
            <a:r>
              <a:rPr lang="en-US" sz="1600" b="1" dirty="0">
                <a:solidFill>
                  <a:srgbClr val="FF0000"/>
                </a:solidFill>
                <a:latin typeface="Tahoma" pitchFamily="34" charset="0"/>
              </a:rPr>
              <a:t>managers must review their HSE HEMP against the questions asked below        </a:t>
            </a:r>
          </a:p>
          <a:p>
            <a:pPr marL="342900" indent="-342900" eaLnBrk="1" hangingPunct="1">
              <a:defRPr/>
            </a:pPr>
            <a:endParaRPr lang="en-US" sz="1600" b="1" dirty="0">
              <a:solidFill>
                <a:srgbClr val="FF0000"/>
              </a:solidFill>
              <a:latin typeface="Tahoma" pitchFamily="34" charset="0"/>
            </a:endParaRPr>
          </a:p>
          <a:p>
            <a:pPr marL="342900" indent="-342900" eaLnBrk="1" hangingPunct="1">
              <a:defRPr/>
            </a:pPr>
            <a:r>
              <a:rPr lang="en-US" sz="1600" b="1" dirty="0">
                <a:latin typeface="Tahoma" pitchFamily="34" charset="0"/>
              </a:rPr>
              <a:t>Confirm the following:</a:t>
            </a:r>
            <a:endParaRPr lang="en-US" sz="1600" dirty="0">
              <a:latin typeface="Tahoma" pitchFamily="34" charset="0"/>
            </a:endParaRPr>
          </a:p>
          <a:p>
            <a:pPr marL="342900" indent="-342900" eaLnBrk="1" hangingPunct="1">
              <a:defRPr/>
            </a:pPr>
            <a:endParaRPr lang="en-US" sz="1400" dirty="0">
              <a:solidFill>
                <a:srgbClr val="000000"/>
              </a:solidFill>
              <a:latin typeface="Arial" charset="0"/>
            </a:endParaRP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that your drivers are trained to assume the responsibility of their loads?</a:t>
            </a:r>
          </a:p>
          <a:p>
            <a:pPr marL="342900" indent="-342900" eaLnBrk="1" hangingPunct="1">
              <a:buFont typeface="+mj-lt"/>
              <a:buAutoNum type="arabicPeriod"/>
              <a:defRPr/>
            </a:pPr>
            <a:r>
              <a:rPr lang="en-US" sz="1400" dirty="0">
                <a:solidFill>
                  <a:srgbClr val="0033CC"/>
                </a:solidFill>
                <a:latin typeface="+mj-lt"/>
                <a:sym typeface="Wingdings" pitchFamily="2" charset="2"/>
              </a:rPr>
              <a:t>Do you ensure that drivers are monitored for suitable and correct driving practices?</a:t>
            </a:r>
          </a:p>
          <a:p>
            <a:pPr marL="342900" indent="-342900" eaLnBrk="1" hangingPunct="1">
              <a:buFont typeface="+mj-lt"/>
              <a:buAutoNum type="arabicPeriod"/>
              <a:defRPr/>
            </a:pPr>
            <a:r>
              <a:rPr lang="en-US" sz="1400" dirty="0">
                <a:solidFill>
                  <a:srgbClr val="0033CC"/>
                </a:solidFill>
                <a:latin typeface="+mj-lt"/>
                <a:sym typeface="Wingdings" pitchFamily="2" charset="2"/>
              </a:rPr>
              <a:t>Do you have a system in place for capturing and sharing the learnings from previous incidents?</a:t>
            </a:r>
          </a:p>
          <a:p>
            <a:pPr marL="342900" indent="-342900" eaLnBrk="1" hangingPunct="1">
              <a:buFont typeface="+mj-lt"/>
              <a:buAutoNum type="arabicPeriod"/>
              <a:defRPr/>
            </a:pPr>
            <a:r>
              <a:rPr lang="en-US" sz="1400" dirty="0">
                <a:solidFill>
                  <a:schemeClr val="accent2"/>
                </a:solidFill>
                <a:latin typeface="+mj-lt"/>
                <a:sym typeface="Wingdings" pitchFamily="2" charset="2"/>
              </a:rPr>
              <a:t>Do you ensure regular compliance audits for road safety and load security and also covering your subcontractor?</a:t>
            </a:r>
          </a:p>
          <a:p>
            <a:pPr marL="342900" indent="-342900" eaLnBrk="1" hangingPunct="1">
              <a:buFont typeface="+mj-lt"/>
              <a:buAutoNum type="arabicPeriod"/>
              <a:defRPr/>
            </a:pPr>
            <a:r>
              <a:rPr lang="en-US" sz="1400" dirty="0">
                <a:solidFill>
                  <a:schemeClr val="accent2"/>
                </a:solidFill>
                <a:latin typeface="+mj-lt"/>
                <a:sym typeface="Wingdings" pitchFamily="2" charset="2"/>
              </a:rPr>
              <a:t>Do you ensure that the incident and fault reporting system is robust, and includes sub-contractors?</a:t>
            </a:r>
          </a:p>
          <a:p>
            <a:pPr marL="342900" indent="-342900" eaLnBrk="1" hangingPunct="1">
              <a:buFont typeface="+mj-lt"/>
              <a:buAutoNum type="arabicPeriod"/>
              <a:defRPr/>
            </a:pPr>
            <a:r>
              <a:rPr lang="en-US" sz="1400" dirty="0">
                <a:solidFill>
                  <a:schemeClr val="accent2"/>
                </a:solidFill>
                <a:latin typeface="+mj-lt"/>
                <a:sym typeface="Wingdings" pitchFamily="2" charset="2"/>
              </a:rPr>
              <a:t>Do you ensure that you follow up on corrective action from previous auditing?</a:t>
            </a:r>
          </a:p>
          <a:p>
            <a:pPr marL="342900" indent="-342900" eaLnBrk="1" hangingPunct="1">
              <a:buFont typeface="+mj-lt"/>
              <a:buAutoNum type="arabicPeriod"/>
              <a:defRPr/>
            </a:pPr>
            <a:r>
              <a:rPr lang="en-US" sz="1400" dirty="0">
                <a:solidFill>
                  <a:schemeClr val="accent2"/>
                </a:solidFill>
                <a:latin typeface="Arial" charset="0"/>
                <a:cs typeface="Tahoma" pitchFamily="34" charset="0"/>
              </a:rPr>
              <a:t>Do you ensure that drivers are competent to secure loads properly especially when the load changes at off-site locations</a:t>
            </a:r>
          </a:p>
          <a:p>
            <a:pPr marL="342900" indent="-342900" eaLnBrk="1" hangingPunct="1">
              <a:buFont typeface="+mj-lt"/>
              <a:buAutoNum type="arabicPeriod"/>
              <a:defRPr/>
            </a:pPr>
            <a:endParaRPr lang="en-US" sz="1400" dirty="0">
              <a:solidFill>
                <a:schemeClr val="accent2"/>
              </a:solidFill>
              <a:latin typeface="+mj-lt"/>
              <a:sym typeface="Wingdings" pitchFamily="2" charset="2"/>
            </a:endParaRPr>
          </a:p>
          <a:p>
            <a:pPr marL="342900" indent="-342900" eaLnBrk="1" hangingPunct="1">
              <a:buFont typeface="+mj-lt"/>
              <a:buAutoNum type="arabicPeriod"/>
              <a:defRPr/>
            </a:pPr>
            <a:endParaRPr lang="en-US" sz="1400" dirty="0">
              <a:solidFill>
                <a:srgbClr val="FF0000"/>
              </a:solidFill>
              <a:latin typeface="+mj-lt"/>
              <a:sym typeface="Wingdings" pitchFamily="2" charset="2"/>
            </a:endParaRPr>
          </a:p>
          <a:p>
            <a:pPr marL="342900" indent="-342900" eaLnBrk="1" hangingPunct="1">
              <a:buFont typeface="+mj-lt"/>
              <a:buAutoNum type="arabicPeriod"/>
              <a:defRPr/>
            </a:pPr>
            <a:endParaRPr lang="en-US" sz="1400" dirty="0">
              <a:solidFill>
                <a:srgbClr val="0033CC"/>
              </a:solidFill>
              <a:latin typeface="+mj-lt"/>
              <a:sym typeface="Wingdings" pitchFamily="2" charset="2"/>
            </a:endParaRPr>
          </a:p>
          <a:p>
            <a:pPr marL="342900" indent="-342900" eaLnBrk="1" hangingPunct="1">
              <a:defRPr/>
            </a:pPr>
            <a:endParaRPr lang="en-US" sz="1000" i="1" dirty="0">
              <a:solidFill>
                <a:srgbClr val="0033CC"/>
              </a:solidFill>
              <a:latin typeface="+mj-lt"/>
              <a:sym typeface="Wingdings" pitchFamily="2" charset="2"/>
            </a:endParaRPr>
          </a:p>
          <a:p>
            <a:pPr marL="342900" indent="-342900" eaLnBrk="1" hangingPunct="1">
              <a:defRPr/>
            </a:pPr>
            <a:r>
              <a:rPr lang="en-US" sz="1000" i="1" dirty="0">
                <a:solidFill>
                  <a:srgbClr val="0033CC"/>
                </a:solidFill>
                <a:latin typeface="+mj-lt"/>
                <a:sym typeface="Wingdings" pitchFamily="2" charset="2"/>
              </a:rPr>
              <a:t>* If the answer is NO to any of the above questions please ensure you take action to correct this finding. </a:t>
            </a:r>
          </a:p>
          <a:p>
            <a:pPr marL="119063" indent="-119063" eaLnBrk="1" hangingPunct="1">
              <a:buFontTx/>
              <a:buChar char="•"/>
              <a:defRPr/>
            </a:pPr>
            <a:endParaRPr lang="en-US" sz="1400" dirty="0">
              <a:solidFill>
                <a:srgbClr val="0033CC"/>
              </a:solidFill>
              <a:latin typeface="+mj-lt"/>
              <a:sym typeface="Wingdings" pitchFamily="2" charset="2"/>
            </a:endParaRPr>
          </a:p>
          <a:p>
            <a:pPr marL="119063" indent="-119063" eaLnBrk="1" hangingPunct="1">
              <a:defRPr/>
            </a:pPr>
            <a:r>
              <a:rPr lang="en-US" sz="1400" dirty="0">
                <a:solidFill>
                  <a:srgbClr val="0033CC"/>
                </a:solidFill>
                <a:latin typeface="+mj-lt"/>
                <a:sym typeface="Wingdings" pitchFamily="2" charset="2"/>
              </a:rPr>
              <a:t>	</a:t>
            </a:r>
            <a:endParaRPr lang="en-US" sz="800" dirty="0">
              <a:solidFill>
                <a:srgbClr val="000000"/>
              </a:solidFill>
              <a:latin typeface="Arial" charset="0"/>
            </a:endParaRPr>
          </a:p>
        </p:txBody>
      </p:sp>
      <p:grpSp>
        <p:nvGrpSpPr>
          <p:cNvPr id="27651" name="Group 9"/>
          <p:cNvGrpSpPr>
            <a:grpSpLocks/>
          </p:cNvGrpSpPr>
          <p:nvPr/>
        </p:nvGrpSpPr>
        <p:grpSpPr bwMode="auto">
          <a:xfrm>
            <a:off x="12700" y="-228600"/>
            <a:ext cx="8920163" cy="990600"/>
            <a:chOff x="9" y="-144"/>
            <a:chExt cx="6087" cy="624"/>
          </a:xfrm>
        </p:grpSpPr>
        <p:sp>
          <p:nvSpPr>
            <p:cNvPr id="27654"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7414" name="Text Box 12"/>
            <p:cNvSpPr txBox="1">
              <a:spLocks noChangeArrowheads="1"/>
            </p:cNvSpPr>
            <p:nvPr/>
          </p:nvSpPr>
          <p:spPr bwMode="auto">
            <a:xfrm>
              <a:off x="676" y="0"/>
              <a:ext cx="4815" cy="407"/>
            </a:xfrm>
            <a:prstGeom prst="rect">
              <a:avLst/>
            </a:prstGeom>
            <a:noFill/>
            <a:ln w="9525">
              <a:noFill/>
              <a:miter lim="800000"/>
              <a:headEnd/>
              <a:tailEnd/>
            </a:ln>
          </p:spPr>
          <p:txBody>
            <a:bodyPr>
              <a:spAutoFit/>
            </a:bodyPr>
            <a:lstStyle/>
            <a:p>
              <a:pPr algn="ctr">
                <a:defRPr/>
              </a:pPr>
              <a:r>
                <a:rPr lang="en-GB" sz="3600" b="1" dirty="0">
                  <a:latin typeface="+mj-lt"/>
                </a:rPr>
                <a:t>Management self audit </a:t>
              </a:r>
            </a:p>
          </p:txBody>
        </p:sp>
        <p:sp>
          <p:nvSpPr>
            <p:cNvPr id="27656" name="Text Box 13"/>
            <p:cNvSpPr txBox="1">
              <a:spLocks noChangeArrowheads="1"/>
            </p:cNvSpPr>
            <p:nvPr/>
          </p:nvSpPr>
          <p:spPr bwMode="auto">
            <a:xfrm>
              <a:off x="9" y="0"/>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27657"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cs typeface="Arial"/>
              </a:endParaRPr>
            </a:p>
          </p:txBody>
        </p:sp>
      </p:grpSp>
      <p:sp>
        <p:nvSpPr>
          <p:cNvPr id="27653" name="Rectangle 8"/>
          <p:cNvSpPr>
            <a:spLocks noChangeArrowheads="1"/>
          </p:cNvSpPr>
          <p:nvPr/>
        </p:nvSpPr>
        <p:spPr bwMode="auto">
          <a:xfrm>
            <a:off x="86724" y="855762"/>
            <a:ext cx="5918608" cy="307777"/>
          </a:xfrm>
          <a:prstGeom prst="rect">
            <a:avLst/>
          </a:prstGeom>
          <a:noFill/>
          <a:ln w="9525">
            <a:noFill/>
            <a:miter lim="800000"/>
            <a:headEnd/>
            <a:tailEnd/>
          </a:ln>
        </p:spPr>
        <p:txBody>
          <a:bodyPr wrap="none">
            <a:spAutoFit/>
          </a:bodyPr>
          <a:lstStyle/>
          <a:p>
            <a:pPr marL="114300" indent="-114300" algn="just"/>
            <a:r>
              <a:rPr lang="en-US" sz="1400" b="1" dirty="0">
                <a:solidFill>
                  <a:srgbClr val="333399"/>
                </a:solidFill>
                <a:latin typeface="Tahoma" pitchFamily="34" charset="0"/>
              </a:rPr>
              <a:t>Date:  05.03.2021                                    Incident title: HIPO #18</a:t>
            </a:r>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Arial"/>
        <a:ea typeface=""/>
        <a:cs typeface="Arial"/>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Default Design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documentManagement>
    <Language xmlns="4880e4f8-4b7d-4bdd-91e3-e10d47036eca">English</Language>
    <DocId xmlns="4880e4f8-4b7d-4bdd-91e3-e10d47036eca">92692</DocId>
    <ImageCreateDate xmlns="4880E4F8-4B7D-4BDD-91E3-E10D47036ECA" xsi:nil="true"/>
    <wic_System_Copyright xmlns="http://schemas.microsoft.com/sharepoint/v3/fields"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17CDCFD-C2C6-4ECC-85D9-E8AEE3BFF834}">
  <ds:schemaRefs>
    <ds:schemaRef ds:uri="http://purl.org/dc/dcmitype/"/>
    <ds:schemaRef ds:uri="http://schemas.openxmlformats.org/package/2006/metadata/core-properties"/>
    <ds:schemaRef ds:uri="http://schemas.microsoft.com/office/infopath/2007/PartnerControls"/>
    <ds:schemaRef ds:uri="http://www.w3.org/XML/1998/namespace"/>
    <ds:schemaRef ds:uri="http://schemas.microsoft.com/sharepoint/v3"/>
    <ds:schemaRef ds:uri="http://purl.org/dc/elements/1.1/"/>
    <ds:schemaRef ds:uri="http://schemas.microsoft.com/office/2006/metadata/properties"/>
    <ds:schemaRef ds:uri="http://schemas.microsoft.com/office/2006/documentManagement/types"/>
    <ds:schemaRef ds:uri="http://purl.org/dc/terms/"/>
  </ds:schemaRefs>
</ds:datastoreItem>
</file>

<file path=customXml/itemProps2.xml><?xml version="1.0" encoding="utf-8"?>
<ds:datastoreItem xmlns:ds="http://schemas.openxmlformats.org/officeDocument/2006/customXml" ds:itemID="{ACF46C6F-070D-40A4-B21F-D63FE5060AAE}">
  <ds:schemaRefs>
    <ds:schemaRef ds:uri="http://schemas.microsoft.com/sharepoint/v3/contenttype/forms"/>
  </ds:schemaRefs>
</ds:datastoreItem>
</file>

<file path=customXml/itemProps3.xml><?xml version="1.0" encoding="utf-8"?>
<ds:datastoreItem xmlns:ds="http://schemas.openxmlformats.org/officeDocument/2006/customXml" ds:itemID="{76036499-ACE1-4D3C-8E77-9B68C9E84FB8}"/>
</file>

<file path=docProps/app.xml><?xml version="1.0" encoding="utf-8"?>
<Properties xmlns="http://schemas.openxmlformats.org/officeDocument/2006/extended-properties" xmlns:vt="http://schemas.openxmlformats.org/officeDocument/2006/docPropsVTypes">
  <Template/>
  <TotalTime>10076</TotalTime>
  <Words>576</Words>
  <Application>Microsoft Office PowerPoint</Application>
  <PresentationFormat>On-screen Show (4:3)</PresentationFormat>
  <Paragraphs>55</Paragraphs>
  <Slides>2</Slides>
  <Notes>2</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Tahoma</vt:lpstr>
      <vt:lpstr>Times New Roman</vt:lpstr>
      <vt:lpstr>Default Design</vt:lpstr>
      <vt:lpstr>PowerPoint Presentation</vt:lpstr>
      <vt:lpstr>PowerPoint Presentation</vt:lpstr>
    </vt:vector>
  </TitlesOfParts>
  <Company>Shell Information Services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HiPo#18 Post UWD IRC Final</dc:title>
  <dc:creator>MU93647</dc:creator>
  <cp:lastModifiedBy>Balushi, Sumaiya MSE36</cp:lastModifiedBy>
  <cp:revision>548</cp:revision>
  <cp:lastPrinted>2021-04-07T10:15:23Z</cp:lastPrinted>
  <dcterms:created xsi:type="dcterms:W3CDTF">2001-05-03T06:07:08Z</dcterms:created>
  <dcterms:modified xsi:type="dcterms:W3CDTF">2022-07-26T04:10:56Z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