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274" r:id="rId5"/>
    <p:sldId id="275" r:id="rId6"/>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25" autoAdjust="0"/>
  </p:normalViewPr>
  <p:slideViewPr>
    <p:cSldViewPr>
      <p:cViewPr varScale="1">
        <p:scale>
          <a:sx n="83" d="100"/>
          <a:sy n="83" d="100"/>
        </p:scale>
        <p:origin x="120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extLst>
      <p:ext uri="{BB962C8B-B14F-4D97-AF65-F5344CB8AC3E}">
        <p14:creationId xmlns:p14="http://schemas.microsoft.com/office/powerpoint/2010/main" val="1921351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38063"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2339" y="0"/>
            <a:ext cx="3038062" cy="4647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4276" y="4415828"/>
            <a:ext cx="5141850" cy="418270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31655"/>
            <a:ext cx="3038063"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2339" y="8831655"/>
            <a:ext cx="3038062" cy="4647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extLst>
      <p:ext uri="{BB962C8B-B14F-4D97-AF65-F5344CB8AC3E}">
        <p14:creationId xmlns:p14="http://schemas.microsoft.com/office/powerpoint/2010/main" val="21255898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11153" y="827847"/>
            <a:ext cx="5875325" cy="4862870"/>
          </a:xfrm>
          <a:prstGeom prst="rect">
            <a:avLst/>
          </a:prstGeom>
          <a:noFill/>
          <a:ln w="19050">
            <a:noFill/>
            <a:miter lim="800000"/>
            <a:headEnd/>
            <a:tailEnd/>
          </a:ln>
        </p:spPr>
        <p:txBody>
          <a:bodyPr wrap="square">
            <a:spAutoFit/>
          </a:bodyPr>
          <a:lstStyle/>
          <a:p>
            <a:pPr marL="114300" indent="-114300" algn="just">
              <a:defRPr/>
            </a:pPr>
            <a:r>
              <a:rPr lang="en-GB" sz="1400" b="1" dirty="0">
                <a:solidFill>
                  <a:srgbClr val="333399"/>
                </a:solidFill>
                <a:latin typeface="Tahoma" pitchFamily="34" charset="0"/>
              </a:rPr>
              <a:t>Date:</a:t>
            </a:r>
            <a:r>
              <a:rPr lang="en-US" sz="1400" b="1" dirty="0">
                <a:solidFill>
                  <a:srgbClr val="333399"/>
                </a:solidFill>
                <a:latin typeface="Tahoma" pitchFamily="34" charset="0"/>
              </a:rPr>
              <a:t>  05.03.2021                                    Incident title: HIPO #18</a:t>
            </a:r>
          </a:p>
          <a:p>
            <a:pPr marL="114300" indent="-114300" algn="just">
              <a:defRPr/>
            </a:pPr>
            <a:endParaRPr lang="en-US" sz="16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endParaRPr lang="en-US" sz="1200" dirty="0">
              <a:latin typeface="+mj-lt"/>
            </a:endParaRPr>
          </a:p>
          <a:p>
            <a:pPr eaLnBrk="1" fontAlgn="auto" hangingPunct="1">
              <a:spcBef>
                <a:spcPts val="0"/>
              </a:spcBef>
              <a:spcAft>
                <a:spcPts val="0"/>
              </a:spcAft>
              <a:defRPr/>
            </a:pPr>
            <a:r>
              <a:rPr lang="en-US" sz="1400" dirty="0">
                <a:solidFill>
                  <a:prstClr val="black"/>
                </a:solidFill>
                <a:latin typeface="+mj-lt"/>
                <a:cs typeface="Tahoma" pitchFamily="34" charset="0"/>
              </a:rPr>
              <a:t>On 5th March 2021 ,driver from a 3rd party contracted logistics supplier had just collected Xmas tree from the well head maintenance yard at </a:t>
            </a:r>
            <a:r>
              <a:rPr lang="en-US" sz="1400" dirty="0" err="1">
                <a:solidFill>
                  <a:prstClr val="black"/>
                </a:solidFill>
                <a:latin typeface="+mj-lt"/>
                <a:cs typeface="Tahoma" pitchFamily="34" charset="0"/>
              </a:rPr>
              <a:t>Fahud</a:t>
            </a:r>
            <a:r>
              <a:rPr lang="en-US" sz="1400" dirty="0">
                <a:solidFill>
                  <a:prstClr val="black"/>
                </a:solidFill>
                <a:latin typeface="+mj-lt"/>
                <a:cs typeface="Tahoma" pitchFamily="34" charset="0"/>
              </a:rPr>
              <a:t>  .The vehicle was travelling on the </a:t>
            </a:r>
            <a:r>
              <a:rPr lang="en-US" sz="1400" dirty="0" err="1">
                <a:solidFill>
                  <a:prstClr val="black"/>
                </a:solidFill>
                <a:latin typeface="+mj-lt"/>
                <a:cs typeface="Tahoma" pitchFamily="34" charset="0"/>
              </a:rPr>
              <a:t>Fahud</a:t>
            </a:r>
            <a:r>
              <a:rPr lang="en-US" sz="1400" dirty="0">
                <a:solidFill>
                  <a:prstClr val="black"/>
                </a:solidFill>
                <a:latin typeface="+mj-lt"/>
                <a:cs typeface="Tahoma" pitchFamily="34" charset="0"/>
              </a:rPr>
              <a:t> to </a:t>
            </a:r>
            <a:r>
              <a:rPr lang="en-US" sz="1400" dirty="0" err="1">
                <a:solidFill>
                  <a:prstClr val="black"/>
                </a:solidFill>
                <a:latin typeface="+mj-lt"/>
                <a:cs typeface="Tahoma" pitchFamily="34" charset="0"/>
              </a:rPr>
              <a:t>Lekhwair</a:t>
            </a:r>
            <a:r>
              <a:rPr lang="en-US" sz="1400" dirty="0">
                <a:solidFill>
                  <a:prstClr val="black"/>
                </a:solidFill>
                <a:latin typeface="+mj-lt"/>
                <a:cs typeface="Tahoma" pitchFamily="34" charset="0"/>
              </a:rPr>
              <a:t> road and turned off towards </a:t>
            </a:r>
            <a:r>
              <a:rPr lang="en-US" sz="1400" dirty="0" err="1">
                <a:solidFill>
                  <a:prstClr val="black"/>
                </a:solidFill>
                <a:latin typeface="+mj-lt"/>
                <a:cs typeface="Tahoma" pitchFamily="34" charset="0"/>
              </a:rPr>
              <a:t>Yibal</a:t>
            </a:r>
            <a:r>
              <a:rPr lang="en-US" sz="1400" dirty="0">
                <a:solidFill>
                  <a:prstClr val="black"/>
                </a:solidFill>
                <a:latin typeface="+mj-lt"/>
                <a:cs typeface="Tahoma" pitchFamily="34" charset="0"/>
              </a:rPr>
              <a:t>, entering an ‘S’ bend junction. The junction has a left turn followed immediately by a right turn.</a:t>
            </a:r>
          </a:p>
          <a:p>
            <a:pPr eaLnBrk="1" fontAlgn="auto" hangingPunct="1">
              <a:spcBef>
                <a:spcPts val="0"/>
              </a:spcBef>
              <a:spcAft>
                <a:spcPts val="0"/>
              </a:spcAft>
              <a:defRPr/>
            </a:pPr>
            <a:r>
              <a:rPr lang="en-US" sz="1400" dirty="0">
                <a:solidFill>
                  <a:prstClr val="black"/>
                </a:solidFill>
                <a:latin typeface="+mj-lt"/>
                <a:cs typeface="Tahoma" pitchFamily="34" charset="0"/>
              </a:rPr>
              <a:t>As the prime mover with trailer was moving through the second bend, a ratchet type sling securing the Xmas tree on the trailer broke allowing the Xmas tree to fall off the side of the trailer, landing directly into the sand on the left side of the road.</a:t>
            </a: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lvl="0" indent="-171450" eaLnBrk="1" fontAlgn="auto" hangingPunct="1">
              <a:spcBef>
                <a:spcPts val="0"/>
              </a:spcBef>
              <a:spcAft>
                <a:spcPts val="0"/>
              </a:spcAft>
              <a:buFont typeface="Arial" panose="020B0604020202020204" pitchFamily="34" charset="0"/>
              <a:buChar char="•"/>
              <a:defRPr/>
            </a:pPr>
            <a:r>
              <a:rPr lang="en-US" sz="1400" dirty="0">
                <a:solidFill>
                  <a:prstClr val="black"/>
                </a:solidFill>
                <a:latin typeface="+mj-lt"/>
                <a:cs typeface="Tahoma" pitchFamily="34" charset="0"/>
              </a:rPr>
              <a:t>Always ensure to validate securing equipment is in good working condition</a:t>
            </a:r>
          </a:p>
          <a:p>
            <a:pPr marL="171450" lvl="0" indent="-171450" eaLnBrk="1" fontAlgn="auto" hangingPunct="1">
              <a:spcBef>
                <a:spcPts val="0"/>
              </a:spcBef>
              <a:spcAft>
                <a:spcPts val="0"/>
              </a:spcAft>
              <a:buFont typeface="Arial" panose="020B0604020202020204" pitchFamily="34" charset="0"/>
              <a:buChar char="•"/>
              <a:defRPr/>
            </a:pPr>
            <a:r>
              <a:rPr lang="en-US" sz="1400" dirty="0">
                <a:solidFill>
                  <a:prstClr val="black"/>
                </a:solidFill>
                <a:latin typeface="+mj-lt"/>
                <a:cs typeface="Tahoma" pitchFamily="34" charset="0"/>
              </a:rPr>
              <a:t>Always ensure your driving speed is appropriate for the road conditions, even when within speed limits</a:t>
            </a:r>
          </a:p>
          <a:p>
            <a:pPr marL="171450" lvl="0" indent="-171450" eaLnBrk="1" fontAlgn="auto" hangingPunct="1">
              <a:spcBef>
                <a:spcPts val="0"/>
              </a:spcBef>
              <a:spcAft>
                <a:spcPts val="0"/>
              </a:spcAft>
              <a:buFont typeface="Arial" panose="020B0604020202020204" pitchFamily="34" charset="0"/>
              <a:buChar char="•"/>
              <a:defRPr/>
            </a:pPr>
            <a:r>
              <a:rPr lang="en-US" sz="1400" dirty="0">
                <a:solidFill>
                  <a:prstClr val="black"/>
                </a:solidFill>
                <a:latin typeface="+mj-lt"/>
                <a:cs typeface="Tahoma" pitchFamily="34" charset="0"/>
              </a:rPr>
              <a:t>Always ensure drivers check the loads at appropriate times and in safe places along the route.</a:t>
            </a:r>
          </a:p>
          <a:p>
            <a:pPr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535644" y="5811498"/>
            <a:ext cx="5181600" cy="338554"/>
          </a:xfrm>
          <a:prstGeom prst="rect">
            <a:avLst/>
          </a:prstGeom>
          <a:solidFill>
            <a:schemeClr val="accent2"/>
          </a:solidFill>
          <a:ln w="9525">
            <a:noFill/>
            <a:miter lim="800000"/>
            <a:headEnd/>
            <a:tailEnd/>
          </a:ln>
        </p:spPr>
        <p:txBody>
          <a:bodyPr>
            <a:spAutoFit/>
          </a:bodyPr>
          <a:lstStyle/>
          <a:p>
            <a:pPr lvl="0" algn="ctr" eaLnBrk="1" fontAlgn="auto" hangingPunct="1">
              <a:spcBef>
                <a:spcPts val="0"/>
              </a:spcBef>
              <a:spcAft>
                <a:spcPts val="0"/>
              </a:spcAft>
            </a:pPr>
            <a:r>
              <a:rPr lang="en-US" sz="1600" b="1" dirty="0">
                <a:solidFill>
                  <a:srgbClr val="FFFF00"/>
                </a:solidFill>
                <a:latin typeface="Calibri" panose="020F0502020204030204"/>
              </a:rPr>
              <a:t>Always ensure the load is correctly secured as per SP2001</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1026" name="Picture 2" descr="C:\Users\markmontague\Desktop\CPDS HSSE Managment Jan 2021\4. Performance Monitoring\2. Incidents\2021\3. Mar\05 March Hoist 50 Dropped xmas tree - HIPO #18\Photos\Final resting place of the Xmas tree.jpe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017556" y="1228230"/>
            <a:ext cx="3022057" cy="2008981"/>
          </a:xfrm>
          <a:prstGeom prst="rect">
            <a:avLst/>
          </a:prstGeom>
          <a:noFill/>
          <a:extLst>
            <a:ext uri="{909E8E84-426E-40DD-AFC4-6F175D3DCCD1}">
              <a14:hiddenFill xmlns:a14="http://schemas.microsoft.com/office/drawing/2010/main">
                <a:solidFill>
                  <a:srgbClr val="FFFFFF"/>
                </a:solidFill>
              </a14:hiddenFill>
            </a:ext>
          </a:extLst>
        </p:spPr>
      </p:pic>
      <p:grpSp>
        <p:nvGrpSpPr>
          <p:cNvPr id="26633" name="Group 131"/>
          <p:cNvGrpSpPr>
            <a:grpSpLocks/>
          </p:cNvGrpSpPr>
          <p:nvPr/>
        </p:nvGrpSpPr>
        <p:grpSpPr bwMode="auto">
          <a:xfrm>
            <a:off x="8761733" y="2812523"/>
            <a:ext cx="260350" cy="453974"/>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027" name="Picture 3" descr="C:\Users\markmontague\Desktop\CPDS HSSE Managment Jan 2021\4. Performance Monitoring\2. Incidents\2021\3. Mar\05 March Hoist 50 Dropped xmas tree - HIPO #18\Photos\Correct securing method.jpe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017557" y="3591504"/>
            <a:ext cx="3015290" cy="2219994"/>
          </a:xfrm>
          <a:prstGeom prst="rect">
            <a:avLst/>
          </a:prstGeom>
          <a:noFill/>
          <a:extLst>
            <a:ext uri="{909E8E84-426E-40DD-AFC4-6F175D3DCCD1}">
              <a14:hiddenFill xmlns:a14="http://schemas.microsoft.com/office/drawing/2010/main">
                <a:solidFill>
                  <a:srgbClr val="FFFFFF"/>
                </a:solidFill>
              </a14:hiddenFill>
            </a:ext>
          </a:extLst>
        </p:spPr>
      </p:pic>
      <p:sp>
        <p:nvSpPr>
          <p:cNvPr id="26634" name="Freeform 132"/>
          <p:cNvSpPr>
            <a:spLocks/>
          </p:cNvSpPr>
          <p:nvPr/>
        </p:nvSpPr>
        <p:spPr bwMode="auto">
          <a:xfrm>
            <a:off x="8665755" y="5472441"/>
            <a:ext cx="373858" cy="371672"/>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447086"/>
            <a:ext cx="8351838" cy="4801314"/>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latin typeface="Tahoma" pitchFamily="34" charset="0"/>
              </a:rPr>
              <a:t>Confirm the following:</a:t>
            </a:r>
            <a:endParaRPr lang="en-US" sz="1600" dirty="0">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your drivers are trained to assume the responsibility of their loads?</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that drivers are monitored for suitable and correct driving practices?</a:t>
            </a:r>
          </a:p>
          <a:p>
            <a:pPr marL="342900" indent="-342900" eaLnBrk="1" hangingPunct="1">
              <a:buFont typeface="+mj-lt"/>
              <a:buAutoNum type="arabicPeriod"/>
              <a:defRPr/>
            </a:pPr>
            <a:r>
              <a:rPr lang="en-US" sz="1400" dirty="0">
                <a:solidFill>
                  <a:srgbClr val="0033CC"/>
                </a:solidFill>
                <a:latin typeface="+mj-lt"/>
                <a:sym typeface="Wingdings" pitchFamily="2" charset="2"/>
              </a:rPr>
              <a:t>Do you have a system in place for capturing and sharing the learnings from previous incidents?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regular compliance audits for road safety and load security and also covering your subcontractor?</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the incident and fault reporting system is robust, and includes sub-contractors?</a:t>
            </a:r>
          </a:p>
          <a:p>
            <a:pPr marL="342900" indent="-342900" eaLnBrk="1" hangingPunct="1">
              <a:buFont typeface="+mj-lt"/>
              <a:buAutoNum type="arabicPeriod"/>
              <a:defRPr/>
            </a:pPr>
            <a:r>
              <a:rPr lang="en-US" sz="1400" dirty="0">
                <a:solidFill>
                  <a:schemeClr val="accent2"/>
                </a:solidFill>
                <a:latin typeface="+mj-lt"/>
                <a:sym typeface="Wingdings" pitchFamily="2" charset="2"/>
              </a:rPr>
              <a:t>Do you ensure that you follow up on corrective action from previous auditing?</a:t>
            </a:r>
          </a:p>
          <a:p>
            <a:pPr marL="342900" indent="-342900" eaLnBrk="1" hangingPunct="1">
              <a:buFont typeface="+mj-lt"/>
              <a:buAutoNum type="arabicPeriod"/>
              <a:defRPr/>
            </a:pPr>
            <a:r>
              <a:rPr lang="en-US" sz="1400" dirty="0">
                <a:solidFill>
                  <a:schemeClr val="accent2"/>
                </a:solidFill>
                <a:latin typeface="Arial" charset="0"/>
                <a:cs typeface="Tahoma" pitchFamily="34" charset="0"/>
              </a:rPr>
              <a:t>Do you ensure that drivers are competent to secure loads properly especially when the load changes at off-site locations</a:t>
            </a:r>
          </a:p>
          <a:p>
            <a:pPr marL="342900" indent="-342900" eaLnBrk="1" hangingPunct="1">
              <a:buFont typeface="+mj-lt"/>
              <a:buAutoNum type="arabicPeriod"/>
              <a:defRPr/>
            </a:pPr>
            <a:endParaRPr lang="en-US" sz="1400" dirty="0">
              <a:solidFill>
                <a:schemeClr val="accent2"/>
              </a:solidFill>
              <a:latin typeface="+mj-lt"/>
              <a:sym typeface="Wingdings" pitchFamily="2" charset="2"/>
            </a:endParaRPr>
          </a:p>
          <a:p>
            <a:pPr marL="342900" indent="-342900" eaLnBrk="1" hangingPunct="1">
              <a:buFont typeface="+mj-lt"/>
              <a:buAutoNum type="arabicPeriod"/>
              <a:defRPr/>
            </a:pPr>
            <a:endParaRPr lang="en-US" sz="1400" dirty="0">
              <a:solidFill>
                <a:srgbClr val="FF0000"/>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86724" y="855762"/>
            <a:ext cx="5918608" cy="307777"/>
          </a:xfrm>
          <a:prstGeom prst="rect">
            <a:avLst/>
          </a:prstGeom>
          <a:noFill/>
          <a:ln w="9525">
            <a:noFill/>
            <a:miter lim="800000"/>
            <a:headEnd/>
            <a:tailEnd/>
          </a:ln>
        </p:spPr>
        <p:txBody>
          <a:bodyPr wrap="none">
            <a:spAutoFit/>
          </a:bodyPr>
          <a:lstStyle/>
          <a:p>
            <a:pPr marL="114300" indent="-114300" algn="just"/>
            <a:r>
              <a:rPr lang="en-US" sz="1400" b="1" dirty="0">
                <a:solidFill>
                  <a:srgbClr val="333399"/>
                </a:solidFill>
                <a:latin typeface="Tahoma" pitchFamily="34" charset="0"/>
              </a:rPr>
              <a:t>Date:  05.03.2021                                    Incident title: HIPO #18</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Language xmlns="4880e4f8-4b7d-4bdd-91e3-e10d47036eca">English</Language>
    <DocId xmlns="4880e4f8-4b7d-4bdd-91e3-e10d47036eca">92692</DocId>
    <ImageCreateDate xmlns="4880E4F8-4B7D-4BDD-91E3-E10D47036ECA" xsi:nil="true"/>
    <wic_System_Copyright xmlns="http://schemas.microsoft.com/sharepoint/v3/fields"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7CDCFD-C2C6-4ECC-85D9-E8AEE3BFF834}">
  <ds:schemaRefs>
    <ds:schemaRef ds:uri="http://purl.org/dc/dcmitype/"/>
    <ds:schemaRef ds:uri="http://schemas.openxmlformats.org/package/2006/metadata/core-properties"/>
    <ds:schemaRef ds:uri="http://schemas.microsoft.com/office/infopath/2007/PartnerControls"/>
    <ds:schemaRef ds:uri="http://www.w3.org/XML/1998/namespace"/>
    <ds:schemaRef ds:uri="http://schemas.microsoft.com/sharepoint/v3"/>
    <ds:schemaRef ds:uri="http://purl.org/dc/elements/1.1/"/>
    <ds:schemaRef ds:uri="http://schemas.microsoft.com/office/2006/metadata/properties"/>
    <ds:schemaRef ds:uri="http://schemas.microsoft.com/office/2006/documentManagement/types"/>
    <ds:schemaRef ds:uri="http://purl.org/dc/terms/"/>
  </ds:schemaRefs>
</ds:datastoreItem>
</file>

<file path=customXml/itemProps2.xml><?xml version="1.0" encoding="utf-8"?>
<ds:datastoreItem xmlns:ds="http://schemas.openxmlformats.org/officeDocument/2006/customXml" ds:itemID="{ACF46C6F-070D-40A4-B21F-D63FE5060AAE}">
  <ds:schemaRefs>
    <ds:schemaRef ds:uri="http://schemas.microsoft.com/sharepoint/v3/contenttype/forms"/>
  </ds:schemaRefs>
</ds:datastoreItem>
</file>

<file path=customXml/itemProps3.xml><?xml version="1.0" encoding="utf-8"?>
<ds:datastoreItem xmlns:ds="http://schemas.openxmlformats.org/officeDocument/2006/customXml" ds:itemID="{76036499-ACE1-4D3C-8E77-9B68C9E84FB8}"/>
</file>

<file path=docProps/app.xml><?xml version="1.0" encoding="utf-8"?>
<Properties xmlns="http://schemas.openxmlformats.org/officeDocument/2006/extended-properties" xmlns:vt="http://schemas.openxmlformats.org/officeDocument/2006/docPropsVTypes">
  <Template/>
  <TotalTime>10076</TotalTime>
  <Words>576</Words>
  <Application>Microsoft Office PowerPoint</Application>
  <PresentationFormat>On-screen Show (4:3)</PresentationFormat>
  <Paragraphs>55</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Tahoma</vt:lpstr>
      <vt:lpstr>Times New Roman</vt:lpstr>
      <vt:lpstr>Default Design</vt:lpstr>
      <vt:lpstr>PowerPoint Presentation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HiPo#18 Post UWD IRC Final</dc:title>
  <dc:creator>MU93647</dc:creator>
  <cp:lastModifiedBy>Balushi, Sumaiya MSE36</cp:lastModifiedBy>
  <cp:revision>548</cp:revision>
  <cp:lastPrinted>2021-04-07T10:15:23Z</cp:lastPrinted>
  <dcterms:created xsi:type="dcterms:W3CDTF">2001-05-03T06:07:08Z</dcterms:created>
  <dcterms:modified xsi:type="dcterms:W3CDTF">2022-07-26T04:10:56Z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