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1D1F35-4FC5-E8B5-21DF-3BA8CDB0B3A7}" name="Thunaiyan Nasser Al-Harrasi" initials="TNAH" userId="S::thunaiyan1@slb.com::9072f3c8-c365-4b25-8a18-ff958e721717" providerId="AD"/>
  <p188:author id="{E633E077-68CD-6862-8910-ECA5435EBAC9}" name="Omairi, Mahmood UWOXO" initials="OMU" userId="S::Mahmood.Omairi@pdo.co.om::04179b02-702c-4fe4-b34e-1d9878f4ed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FF"/>
    <a:srgbClr val="16942A"/>
    <a:srgbClr val="24A316"/>
    <a:srgbClr val="FFC91D"/>
    <a:srgbClr val="FFFC00"/>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20272" autoAdjust="0"/>
    <p:restoredTop sz="94660"/>
  </p:normalViewPr>
  <p:slideViewPr>
    <p:cSldViewPr snapToGrid="0">
      <p:cViewPr varScale="1">
        <p:scale>
          <a:sx n="67" d="100"/>
          <a:sy n="67" d="100"/>
        </p:scale>
        <p:origin x="44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4CADF201-50C3-4034-9F8A-4B5F6A086B32}"/>
    <pc:docChg chg="custSel modSld">
      <pc:chgData name="Corbett, Neil MSE32" userId="0adb255b-af8b-4511-851e-0ee4c08861d8" providerId="ADAL" clId="{4CADF201-50C3-4034-9F8A-4B5F6A086B32}" dt="2023-08-08T03:15:09.167" v="46" actId="20577"/>
      <pc:docMkLst>
        <pc:docMk/>
      </pc:docMkLst>
      <pc:sldChg chg="modSp mod delCm">
        <pc:chgData name="Corbett, Neil MSE32" userId="0adb255b-af8b-4511-851e-0ee4c08861d8" providerId="ADAL" clId="{4CADF201-50C3-4034-9F8A-4B5F6A086B32}" dt="2023-08-08T03:15:09.167" v="46" actId="20577"/>
        <pc:sldMkLst>
          <pc:docMk/>
          <pc:sldMk cId="2185045020" sldId="337"/>
        </pc:sldMkLst>
        <pc:graphicFrameChg chg="modGraphic">
          <ac:chgData name="Corbett, Neil MSE32" userId="0adb255b-af8b-4511-851e-0ee4c08861d8" providerId="ADAL" clId="{4CADF201-50C3-4034-9F8A-4B5F6A086B32}" dt="2023-08-08T03:15:09.167" v="46" actId="20577"/>
          <ac:graphicFrameMkLst>
            <pc:docMk/>
            <pc:sldMk cId="2185045020" sldId="337"/>
            <ac:graphicFrameMk id="6" creationId="{ACB1F627-ECC0-43CB-94DC-F4AFDE12D1E2}"/>
          </ac:graphicFrameMkLst>
        </pc:graphicFrameChg>
      </pc:sldChg>
      <pc:sldChg chg="delCm">
        <pc:chgData name="Corbett, Neil MSE32" userId="0adb255b-af8b-4511-851e-0ee4c08861d8" providerId="ADAL" clId="{4CADF201-50C3-4034-9F8A-4B5F6A086B32}" dt="2023-08-08T03:00:19.832" v="29"/>
        <pc:sldMkLst>
          <pc:docMk/>
          <pc:sldMk cId="1681447800" sldId="342"/>
        </pc:sldMkLst>
      </pc:sldChg>
      <pc:sldChg chg="modSp mod delCm">
        <pc:chgData name="Corbett, Neil MSE32" userId="0adb255b-af8b-4511-851e-0ee4c08861d8" providerId="ADAL" clId="{4CADF201-50C3-4034-9F8A-4B5F6A086B32}" dt="2023-08-08T02:59:52.445" v="18"/>
        <pc:sldMkLst>
          <pc:docMk/>
          <pc:sldMk cId="1022637552" sldId="344"/>
        </pc:sldMkLst>
        <pc:spChg chg="mod">
          <ac:chgData name="Corbett, Neil MSE32" userId="0adb255b-af8b-4511-851e-0ee4c08861d8" providerId="ADAL" clId="{4CADF201-50C3-4034-9F8A-4B5F6A086B32}" dt="2023-08-07T09:04:30.930" v="12" actId="1036"/>
          <ac:spMkLst>
            <pc:docMk/>
            <pc:sldMk cId="1022637552" sldId="344"/>
            <ac:spMk id="4" creationId="{BA9CAF02-8A76-4437-8F5E-A7117C5F0223}"/>
          </ac:spMkLst>
        </pc:spChg>
        <pc:graphicFrameChg chg="mod modGraphic">
          <ac:chgData name="Corbett, Neil MSE32" userId="0adb255b-af8b-4511-851e-0ee4c08861d8" providerId="ADAL" clId="{4CADF201-50C3-4034-9F8A-4B5F6A086B32}" dt="2023-08-07T09:04:25.673" v="8" actId="1036"/>
          <ac:graphicFrameMkLst>
            <pc:docMk/>
            <pc:sldMk cId="1022637552" sldId="344"/>
            <ac:graphicFrameMk id="6" creationId="{BA505F78-AF68-4B2B-A08A-230801A56CEA}"/>
          </ac:graphicFrameMkLst>
        </pc:graphicFrameChg>
        <pc:graphicFrameChg chg="modGraphic">
          <ac:chgData name="Corbett, Neil MSE32" userId="0adb255b-af8b-4511-851e-0ee4c08861d8" providerId="ADAL" clId="{4CADF201-50C3-4034-9F8A-4B5F6A086B32}" dt="2023-08-07T09:03:09.142" v="1" actId="207"/>
          <ac:graphicFrameMkLst>
            <pc:docMk/>
            <pc:sldMk cId="1022637552" sldId="344"/>
            <ac:graphicFrameMk id="8" creationId="{09A55A69-0EEF-422F-9309-5F8284AC4AAE}"/>
          </ac:graphicFrameMkLst>
        </pc:graphicFrameChg>
      </pc:sldChg>
      <pc:sldChg chg="delCm">
        <pc:chgData name="Corbett, Neil MSE32" userId="0adb255b-af8b-4511-851e-0ee4c08861d8" providerId="ADAL" clId="{4CADF201-50C3-4034-9F8A-4B5F6A086B32}" dt="2023-08-08T03:13:45.846" v="44"/>
        <pc:sldMkLst>
          <pc:docMk/>
          <pc:sldMk cId="2376511698" sldId="354"/>
        </pc:sldMkLst>
      </pc:sldChg>
      <pc:sldChg chg="delCm">
        <pc:chgData name="Corbett, Neil MSE32" userId="0adb255b-af8b-4511-851e-0ee4c08861d8" providerId="ADAL" clId="{4CADF201-50C3-4034-9F8A-4B5F6A086B32}" dt="2023-08-08T03:01:31.834" v="42"/>
        <pc:sldMkLst>
          <pc:docMk/>
          <pc:sldMk cId="2891734621" sldId="396"/>
        </pc:sldMkLst>
      </pc:sldChg>
      <pc:sldChg chg="modSp mod delCm modCm">
        <pc:chgData name="Corbett, Neil MSE32" userId="0adb255b-af8b-4511-851e-0ee4c08861d8" providerId="ADAL" clId="{4CADF201-50C3-4034-9F8A-4B5F6A086B32}" dt="2023-08-08T03:00:05.454" v="22"/>
        <pc:sldMkLst>
          <pc:docMk/>
          <pc:sldMk cId="130433372" sldId="2147378322"/>
        </pc:sldMkLst>
        <pc:graphicFrameChg chg="modGraphic">
          <ac:chgData name="Corbett, Neil MSE32" userId="0adb255b-af8b-4511-851e-0ee4c08861d8" providerId="ADAL" clId="{4CADF201-50C3-4034-9F8A-4B5F6A086B32}" dt="2023-08-07T09:04:06.455" v="5" actId="6549"/>
          <ac:graphicFrameMkLst>
            <pc:docMk/>
            <pc:sldMk cId="130433372" sldId="2147378322"/>
            <ac:graphicFrameMk id="6" creationId="{868147EB-A456-44B3-89D1-8DE40ABCEE4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20/02/2024</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20/02/2024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a:ln>
                <a:noFill/>
              </a:ln>
              <a:solidFill>
                <a:srgbClr val="000000"/>
              </a:solidFill>
              <a:effectLst/>
              <a:uLnTx/>
              <a:uFillTx/>
              <a:ea typeface="+mn-ea"/>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4" name="Text Placeholder 11"/>
          <p:cNvSpPr>
            <a:spLocks noGrp="1"/>
          </p:cNvSpPr>
          <p:nvPr>
            <p:ph type="body" sz="quarter" idx="31" hasCustomPrompt="1"/>
          </p:nvPr>
        </p:nvSpPr>
        <p:spPr>
          <a:xfrm>
            <a:off x="304800" y="5181601"/>
            <a:ext cx="7518400" cy="914399"/>
          </a:xfrm>
          <a:prstGeom prst="rect">
            <a:avLst/>
          </a:prstGeom>
        </p:spPr>
        <p:txBody>
          <a:bodyPr anchor="t"/>
          <a:lstStyle>
            <a:lvl1pPr marL="119063" indent="-119063">
              <a:buNone/>
              <a:defRPr sz="1100" i="1" baseline="0">
                <a:solidFill>
                  <a:schemeClr val="tx1"/>
                </a:solidFill>
              </a:defRPr>
            </a:lvl1pPr>
            <a:lvl2pPr>
              <a:defRPr sz="1100"/>
            </a:lvl2pPr>
            <a:lvl3pPr>
              <a:defRPr sz="1050"/>
            </a:lvl3pPr>
            <a:lvl4pPr>
              <a:defRPr sz="1000"/>
            </a:lvl4pPr>
            <a:lvl5pPr>
              <a:defRPr sz="1000"/>
            </a:lvl5pPr>
          </a:lstStyle>
          <a:p>
            <a:pPr lvl="0"/>
            <a:r>
              <a:rPr lang="en-US"/>
              <a:t>Click to add Learnings</a:t>
            </a:r>
          </a:p>
        </p:txBody>
      </p:sp>
      <p:sp>
        <p:nvSpPr>
          <p:cNvPr id="7" name="Picture Placeholder 7"/>
          <p:cNvSpPr>
            <a:spLocks noGrp="1"/>
          </p:cNvSpPr>
          <p:nvPr>
            <p:ph type="pic" sz="quarter" idx="13" hasCustomPrompt="1"/>
          </p:nvPr>
        </p:nvSpPr>
        <p:spPr>
          <a:xfrm>
            <a:off x="7924800" y="685800"/>
            <a:ext cx="4064000" cy="2362200"/>
          </a:xfrm>
          <a:prstGeom prst="rect">
            <a:avLst/>
          </a:prstGeom>
        </p:spPr>
        <p:txBody>
          <a:bodyPr/>
          <a:lstStyle>
            <a:lvl1pPr>
              <a:buNone/>
              <a:defRPr sz="1100" i="1" baseline="0"/>
            </a:lvl1pPr>
          </a:lstStyle>
          <a:p>
            <a:r>
              <a:rPr lang="en-US"/>
              <a:t>Click to add picture</a:t>
            </a:r>
          </a:p>
        </p:txBody>
      </p:sp>
      <p:sp>
        <p:nvSpPr>
          <p:cNvPr id="8" name="Title 1"/>
          <p:cNvSpPr txBox="1">
            <a:spLocks/>
          </p:cNvSpPr>
          <p:nvPr userDrawn="1"/>
        </p:nvSpPr>
        <p:spPr>
          <a:xfrm>
            <a:off x="0" y="2"/>
            <a:ext cx="12192000" cy="609599"/>
          </a:xfrm>
          <a:prstGeom prst="rect">
            <a:avLst/>
          </a:prstGeom>
          <a:solidFill>
            <a:srgbClr val="C00000"/>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Aharoni" pitchFamily="2" charset="-79"/>
                <a:ea typeface="+mj-ea"/>
                <a:cs typeface="Aharoni" pitchFamily="2" charset="-79"/>
              </a:rPr>
              <a:t>HSE FLASH</a:t>
            </a:r>
          </a:p>
        </p:txBody>
      </p:sp>
      <p:sp>
        <p:nvSpPr>
          <p:cNvPr id="9" name="Text Placeholder 11"/>
          <p:cNvSpPr>
            <a:spLocks noGrp="1"/>
          </p:cNvSpPr>
          <p:nvPr>
            <p:ph type="body" sz="quarter" idx="15" hasCustomPrompt="1"/>
          </p:nvPr>
        </p:nvSpPr>
        <p:spPr>
          <a:xfrm>
            <a:off x="1422400" y="304800"/>
            <a:ext cx="2540000" cy="304800"/>
          </a:xfrm>
          <a:prstGeom prst="rect">
            <a:avLst/>
          </a:prstGeom>
        </p:spPr>
        <p:txBody>
          <a:bodyPr anchor="ctr"/>
          <a:lstStyle>
            <a:lvl1pPr>
              <a:buNone/>
              <a:defRPr sz="1200" i="1">
                <a:solidFill>
                  <a:schemeClr val="bg1">
                    <a:lumMod val="95000"/>
                  </a:schemeClr>
                </a:solidFill>
              </a:defRPr>
            </a:lvl1pPr>
            <a:lvl2pPr>
              <a:defRPr sz="1100"/>
            </a:lvl2pPr>
            <a:lvl3pPr>
              <a:defRPr sz="1050"/>
            </a:lvl3pPr>
            <a:lvl4pPr>
              <a:defRPr sz="1000"/>
            </a:lvl4pPr>
            <a:lvl5pPr>
              <a:defRPr sz="1000"/>
            </a:lvl5pPr>
          </a:lstStyle>
          <a:p>
            <a:pPr lvl="0"/>
            <a:r>
              <a:rPr lang="en-US"/>
              <a:t>Click to add Location</a:t>
            </a:r>
          </a:p>
        </p:txBody>
      </p:sp>
      <p:sp>
        <p:nvSpPr>
          <p:cNvPr id="10" name="TextBox 9"/>
          <p:cNvSpPr txBox="1"/>
          <p:nvPr userDrawn="1"/>
        </p:nvSpPr>
        <p:spPr>
          <a:xfrm>
            <a:off x="304800" y="304801"/>
            <a:ext cx="1320800" cy="276999"/>
          </a:xfrm>
          <a:prstGeom prst="rect">
            <a:avLst/>
          </a:prstGeom>
          <a:noFill/>
        </p:spPr>
        <p:txBody>
          <a:bodyPr wrap="square" rtlCol="0" anchor="ctr">
            <a:spAutoFit/>
          </a:bodyPr>
          <a:lstStyle/>
          <a:p>
            <a:r>
              <a:rPr lang="en-US" sz="1200" b="0">
                <a:solidFill>
                  <a:schemeClr val="bg1">
                    <a:lumMod val="95000"/>
                  </a:schemeClr>
                </a:solidFill>
                <a:latin typeface="Century Gothic" pitchFamily="34" charset="0"/>
              </a:rPr>
              <a:t>Location:</a:t>
            </a:r>
          </a:p>
        </p:txBody>
      </p:sp>
      <p:sp>
        <p:nvSpPr>
          <p:cNvPr id="11" name="Text Placeholder 11"/>
          <p:cNvSpPr>
            <a:spLocks noGrp="1"/>
          </p:cNvSpPr>
          <p:nvPr>
            <p:ph type="body" sz="quarter" idx="16" hasCustomPrompt="1"/>
          </p:nvPr>
        </p:nvSpPr>
        <p:spPr>
          <a:xfrm>
            <a:off x="1422400" y="0"/>
            <a:ext cx="2540000" cy="304800"/>
          </a:xfrm>
          <a:prstGeom prst="rect">
            <a:avLst/>
          </a:prstGeom>
        </p:spPr>
        <p:txBody>
          <a:bodyPr anchor="ctr"/>
          <a:lstStyle>
            <a:lvl1pPr>
              <a:buNone/>
              <a:defRPr sz="1200" i="1">
                <a:solidFill>
                  <a:schemeClr val="bg1">
                    <a:lumMod val="95000"/>
                  </a:schemeClr>
                </a:solidFill>
              </a:defRPr>
            </a:lvl1pPr>
            <a:lvl2pPr>
              <a:defRPr sz="1100"/>
            </a:lvl2pPr>
            <a:lvl3pPr>
              <a:defRPr sz="1050"/>
            </a:lvl3pPr>
            <a:lvl4pPr>
              <a:defRPr sz="1000"/>
            </a:lvl4pPr>
            <a:lvl5pPr>
              <a:defRPr sz="1000"/>
            </a:lvl5pPr>
          </a:lstStyle>
          <a:p>
            <a:pPr lvl="0"/>
            <a:r>
              <a:rPr lang="en-US"/>
              <a:t>Click to add Date</a:t>
            </a:r>
          </a:p>
        </p:txBody>
      </p:sp>
      <p:sp>
        <p:nvSpPr>
          <p:cNvPr id="12" name="TextBox 11"/>
          <p:cNvSpPr txBox="1"/>
          <p:nvPr userDrawn="1"/>
        </p:nvSpPr>
        <p:spPr>
          <a:xfrm>
            <a:off x="304800" y="1"/>
            <a:ext cx="1016000" cy="276999"/>
          </a:xfrm>
          <a:prstGeom prst="rect">
            <a:avLst/>
          </a:prstGeom>
          <a:noFill/>
        </p:spPr>
        <p:txBody>
          <a:bodyPr wrap="square" rtlCol="0" anchor="ctr">
            <a:spAutoFit/>
          </a:bodyPr>
          <a:lstStyle/>
          <a:p>
            <a:r>
              <a:rPr lang="en-US" sz="1200" b="0">
                <a:solidFill>
                  <a:schemeClr val="bg1">
                    <a:lumMod val="95000"/>
                  </a:schemeClr>
                </a:solidFill>
                <a:latin typeface="Century Gothic" pitchFamily="34" charset="0"/>
              </a:rPr>
              <a:t>Date:</a:t>
            </a:r>
          </a:p>
        </p:txBody>
      </p:sp>
      <p:sp>
        <p:nvSpPr>
          <p:cNvPr id="13" name="Text Placeholder 11"/>
          <p:cNvSpPr>
            <a:spLocks noGrp="1"/>
          </p:cNvSpPr>
          <p:nvPr>
            <p:ph type="body" sz="quarter" idx="17" hasCustomPrompt="1"/>
          </p:nvPr>
        </p:nvSpPr>
        <p:spPr>
          <a:xfrm>
            <a:off x="7924800" y="3048000"/>
            <a:ext cx="4064000" cy="304800"/>
          </a:xfrm>
          <a:prstGeom prst="rect">
            <a:avLst/>
          </a:prstGeom>
        </p:spPr>
        <p:txBody>
          <a:bodyPr anchor="ctr"/>
          <a:lstStyle>
            <a:lvl1pPr algn="r">
              <a:buNone/>
              <a:defRPr sz="1100" i="1">
                <a:solidFill>
                  <a:schemeClr val="tx1"/>
                </a:solidFill>
              </a:defRPr>
            </a:lvl1pPr>
            <a:lvl2pPr>
              <a:defRPr sz="1100"/>
            </a:lvl2pPr>
            <a:lvl3pPr>
              <a:defRPr sz="1050"/>
            </a:lvl3pPr>
            <a:lvl4pPr>
              <a:defRPr sz="1000"/>
            </a:lvl4pPr>
            <a:lvl5pPr>
              <a:defRPr sz="1000"/>
            </a:lvl5pPr>
          </a:lstStyle>
          <a:p>
            <a:pPr lvl="0"/>
            <a:r>
              <a:rPr lang="en-US"/>
              <a:t>Click to describe Picture above</a:t>
            </a:r>
          </a:p>
        </p:txBody>
      </p:sp>
      <p:sp>
        <p:nvSpPr>
          <p:cNvPr id="14" name="Text Placeholder 11"/>
          <p:cNvSpPr>
            <a:spLocks noGrp="1"/>
          </p:cNvSpPr>
          <p:nvPr>
            <p:ph type="body" sz="quarter" idx="19" hasCustomPrompt="1"/>
          </p:nvPr>
        </p:nvSpPr>
        <p:spPr>
          <a:xfrm>
            <a:off x="9448800" y="0"/>
            <a:ext cx="2540000" cy="304800"/>
          </a:xfrm>
          <a:prstGeom prst="rect">
            <a:avLst/>
          </a:prstGeom>
        </p:spPr>
        <p:txBody>
          <a:bodyPr anchor="ctr"/>
          <a:lstStyle>
            <a:lvl1pPr>
              <a:buNone/>
              <a:defRPr sz="1200" i="1">
                <a:solidFill>
                  <a:schemeClr val="bg1"/>
                </a:solidFill>
              </a:defRPr>
            </a:lvl1pPr>
            <a:lvl2pPr>
              <a:defRPr sz="1100"/>
            </a:lvl2pPr>
            <a:lvl3pPr>
              <a:defRPr sz="1050"/>
            </a:lvl3pPr>
            <a:lvl4pPr>
              <a:defRPr sz="1000"/>
            </a:lvl4pPr>
            <a:lvl5pPr>
              <a:defRPr sz="1000"/>
            </a:lvl5pPr>
          </a:lstStyle>
          <a:p>
            <a:pPr lvl="0"/>
            <a:r>
              <a:rPr lang="en-US"/>
              <a:t>Click to add PIM#</a:t>
            </a:r>
          </a:p>
        </p:txBody>
      </p:sp>
      <p:sp>
        <p:nvSpPr>
          <p:cNvPr id="15" name="TextBox 14"/>
          <p:cNvSpPr txBox="1"/>
          <p:nvPr userDrawn="1"/>
        </p:nvSpPr>
        <p:spPr>
          <a:xfrm>
            <a:off x="8331200" y="1"/>
            <a:ext cx="1117600" cy="276999"/>
          </a:xfrm>
          <a:prstGeom prst="rect">
            <a:avLst/>
          </a:prstGeom>
          <a:noFill/>
        </p:spPr>
        <p:txBody>
          <a:bodyPr wrap="square" rtlCol="0" anchor="ctr">
            <a:spAutoFit/>
          </a:bodyPr>
          <a:lstStyle/>
          <a:p>
            <a:r>
              <a:rPr lang="en-US" sz="1200" b="0">
                <a:solidFill>
                  <a:schemeClr val="bg1"/>
                </a:solidFill>
                <a:latin typeface="Century Gothic" pitchFamily="34" charset="0"/>
              </a:rPr>
              <a:t>PIM#:</a:t>
            </a:r>
          </a:p>
        </p:txBody>
      </p:sp>
      <p:sp>
        <p:nvSpPr>
          <p:cNvPr id="16" name="Text Placeholder 11"/>
          <p:cNvSpPr>
            <a:spLocks noGrp="1"/>
          </p:cNvSpPr>
          <p:nvPr>
            <p:ph type="body" sz="quarter" idx="20" hasCustomPrompt="1"/>
          </p:nvPr>
        </p:nvSpPr>
        <p:spPr>
          <a:xfrm>
            <a:off x="9448800" y="304800"/>
            <a:ext cx="2540000" cy="304800"/>
          </a:xfrm>
          <a:prstGeom prst="rect">
            <a:avLst/>
          </a:prstGeom>
        </p:spPr>
        <p:txBody>
          <a:bodyPr anchor="ctr"/>
          <a:lstStyle>
            <a:lvl1pPr>
              <a:buNone/>
              <a:defRPr sz="1200" i="1" baseline="0">
                <a:solidFill>
                  <a:schemeClr val="bg1"/>
                </a:solidFill>
              </a:defRPr>
            </a:lvl1pPr>
            <a:lvl2pPr>
              <a:defRPr sz="1100"/>
            </a:lvl2pPr>
            <a:lvl3pPr>
              <a:defRPr sz="1050"/>
            </a:lvl3pPr>
            <a:lvl4pPr>
              <a:defRPr sz="1000"/>
            </a:lvl4pPr>
            <a:lvl5pPr>
              <a:defRPr sz="1000"/>
            </a:lvl5pPr>
          </a:lstStyle>
          <a:p>
            <a:pPr lvl="0"/>
            <a:r>
              <a:rPr lang="en-US"/>
              <a:t>Click to add Potential Risk</a:t>
            </a:r>
          </a:p>
        </p:txBody>
      </p:sp>
      <p:sp>
        <p:nvSpPr>
          <p:cNvPr id="17" name="TextBox 16"/>
          <p:cNvSpPr txBox="1"/>
          <p:nvPr userDrawn="1"/>
        </p:nvSpPr>
        <p:spPr>
          <a:xfrm>
            <a:off x="8331200" y="304801"/>
            <a:ext cx="1219200" cy="276999"/>
          </a:xfrm>
          <a:prstGeom prst="rect">
            <a:avLst/>
          </a:prstGeom>
          <a:noFill/>
        </p:spPr>
        <p:txBody>
          <a:bodyPr wrap="square" rtlCol="0" anchor="ctr">
            <a:spAutoFit/>
          </a:bodyPr>
          <a:lstStyle/>
          <a:p>
            <a:r>
              <a:rPr lang="en-US" sz="1200" b="0">
                <a:solidFill>
                  <a:schemeClr val="bg1"/>
                </a:solidFill>
                <a:latin typeface="Century Gothic" pitchFamily="34" charset="0"/>
              </a:rPr>
              <a:t>Potential:</a:t>
            </a:r>
          </a:p>
        </p:txBody>
      </p:sp>
      <p:sp>
        <p:nvSpPr>
          <p:cNvPr id="18" name="Text Placeholder 11"/>
          <p:cNvSpPr>
            <a:spLocks noGrp="1"/>
          </p:cNvSpPr>
          <p:nvPr>
            <p:ph type="body" sz="quarter" idx="21" hasCustomPrompt="1"/>
          </p:nvPr>
        </p:nvSpPr>
        <p:spPr>
          <a:xfrm>
            <a:off x="7924800" y="5715000"/>
            <a:ext cx="4064000" cy="304800"/>
          </a:xfrm>
          <a:prstGeom prst="rect">
            <a:avLst/>
          </a:prstGeom>
        </p:spPr>
        <p:txBody>
          <a:bodyPr anchor="ctr"/>
          <a:lstStyle>
            <a:lvl1pPr algn="r">
              <a:buNone/>
              <a:defRPr sz="1100" i="1">
                <a:solidFill>
                  <a:schemeClr val="tx1"/>
                </a:solidFill>
              </a:defRPr>
            </a:lvl1pPr>
            <a:lvl2pPr>
              <a:defRPr sz="1100"/>
            </a:lvl2pPr>
            <a:lvl3pPr>
              <a:defRPr sz="1050"/>
            </a:lvl3pPr>
            <a:lvl4pPr>
              <a:defRPr sz="1000"/>
            </a:lvl4pPr>
            <a:lvl5pPr>
              <a:defRPr sz="1000"/>
            </a:lvl5pPr>
          </a:lstStyle>
          <a:p>
            <a:pPr lvl="0"/>
            <a:r>
              <a:rPr lang="en-US"/>
              <a:t>Click to describe Picture above</a:t>
            </a:r>
          </a:p>
        </p:txBody>
      </p:sp>
      <p:sp>
        <p:nvSpPr>
          <p:cNvPr id="19" name="Text Placeholder 11"/>
          <p:cNvSpPr>
            <a:spLocks noGrp="1"/>
          </p:cNvSpPr>
          <p:nvPr>
            <p:ph type="body" sz="quarter" idx="22" hasCustomPrompt="1"/>
          </p:nvPr>
        </p:nvSpPr>
        <p:spPr>
          <a:xfrm>
            <a:off x="304800" y="914400"/>
            <a:ext cx="7518400" cy="1524000"/>
          </a:xfrm>
          <a:prstGeom prst="rect">
            <a:avLst/>
          </a:prstGeom>
        </p:spPr>
        <p:txBody>
          <a:bodyPr anchor="t"/>
          <a:lstStyle>
            <a:lvl1pPr marL="119063" indent="-119063">
              <a:buNone/>
              <a:defRPr sz="1100" i="1" baseline="0">
                <a:solidFill>
                  <a:schemeClr val="tx1"/>
                </a:solidFill>
              </a:defRPr>
            </a:lvl1pPr>
            <a:lvl2pPr>
              <a:defRPr sz="1100"/>
            </a:lvl2pPr>
            <a:lvl3pPr>
              <a:defRPr sz="1050"/>
            </a:lvl3pPr>
            <a:lvl4pPr>
              <a:defRPr sz="1000"/>
            </a:lvl4pPr>
            <a:lvl5pPr>
              <a:defRPr sz="1000"/>
            </a:lvl5pPr>
          </a:lstStyle>
          <a:p>
            <a:pPr lvl="0"/>
            <a:r>
              <a:rPr lang="en-US"/>
              <a:t>Click to add Incident Description</a:t>
            </a:r>
          </a:p>
        </p:txBody>
      </p:sp>
      <p:sp>
        <p:nvSpPr>
          <p:cNvPr id="20" name="TextBox 19"/>
          <p:cNvSpPr txBox="1"/>
          <p:nvPr userDrawn="1"/>
        </p:nvSpPr>
        <p:spPr>
          <a:xfrm>
            <a:off x="304800" y="652790"/>
            <a:ext cx="1117600" cy="261610"/>
          </a:xfrm>
          <a:prstGeom prst="rect">
            <a:avLst/>
          </a:prstGeom>
          <a:noFill/>
        </p:spPr>
        <p:txBody>
          <a:bodyPr wrap="square" rtlCol="0">
            <a:spAutoFit/>
          </a:bodyPr>
          <a:lstStyle/>
          <a:p>
            <a:r>
              <a:rPr lang="en-US" sz="1100" b="1">
                <a:solidFill>
                  <a:srgbClr val="C00000"/>
                </a:solidFill>
                <a:latin typeface="Century Gothic" pitchFamily="34" charset="0"/>
              </a:rPr>
              <a:t>Incident:</a:t>
            </a:r>
          </a:p>
        </p:txBody>
      </p:sp>
      <p:sp>
        <p:nvSpPr>
          <p:cNvPr id="22" name="TextBox 21"/>
          <p:cNvSpPr txBox="1"/>
          <p:nvPr userDrawn="1"/>
        </p:nvSpPr>
        <p:spPr>
          <a:xfrm>
            <a:off x="304800" y="2438400"/>
            <a:ext cx="2641600" cy="261610"/>
          </a:xfrm>
          <a:prstGeom prst="rect">
            <a:avLst/>
          </a:prstGeom>
          <a:noFill/>
        </p:spPr>
        <p:txBody>
          <a:bodyPr wrap="square" rtlCol="0">
            <a:spAutoFit/>
          </a:bodyPr>
          <a:lstStyle/>
          <a:p>
            <a:r>
              <a:rPr lang="en-US" sz="1100" b="1" baseline="0">
                <a:solidFill>
                  <a:srgbClr val="C00000"/>
                </a:solidFill>
                <a:latin typeface="Century Gothic" pitchFamily="34" charset="0"/>
              </a:rPr>
              <a:t>Findings</a:t>
            </a:r>
            <a:r>
              <a:rPr lang="en-US" sz="1100" b="1">
                <a:solidFill>
                  <a:srgbClr val="C00000"/>
                </a:solidFill>
                <a:latin typeface="Century Gothic" pitchFamily="34" charset="0"/>
              </a:rPr>
              <a:t>:</a:t>
            </a:r>
          </a:p>
        </p:txBody>
      </p:sp>
      <p:sp>
        <p:nvSpPr>
          <p:cNvPr id="24" name="TextBox 23"/>
          <p:cNvSpPr txBox="1"/>
          <p:nvPr userDrawn="1"/>
        </p:nvSpPr>
        <p:spPr>
          <a:xfrm>
            <a:off x="304800" y="4953000"/>
            <a:ext cx="2641600" cy="261610"/>
          </a:xfrm>
          <a:prstGeom prst="rect">
            <a:avLst/>
          </a:prstGeom>
          <a:noFill/>
        </p:spPr>
        <p:txBody>
          <a:bodyPr wrap="square" rtlCol="0">
            <a:spAutoFit/>
          </a:bodyPr>
          <a:lstStyle/>
          <a:p>
            <a:r>
              <a:rPr lang="en-US" sz="1100" b="1" baseline="0">
                <a:solidFill>
                  <a:srgbClr val="C00000"/>
                </a:solidFill>
                <a:latin typeface="Century Gothic" pitchFamily="34" charset="0"/>
              </a:rPr>
              <a:t>Learnings:</a:t>
            </a:r>
            <a:endParaRPr lang="en-US" sz="1100" b="1">
              <a:solidFill>
                <a:srgbClr val="C00000"/>
              </a:solidFill>
              <a:latin typeface="Century Gothic" pitchFamily="34" charset="0"/>
            </a:endParaRPr>
          </a:p>
        </p:txBody>
      </p:sp>
      <p:sp>
        <p:nvSpPr>
          <p:cNvPr id="25" name="Text Placeholder 11"/>
          <p:cNvSpPr>
            <a:spLocks noGrp="1"/>
          </p:cNvSpPr>
          <p:nvPr>
            <p:ph type="body" sz="quarter" idx="25" hasCustomPrompt="1"/>
          </p:nvPr>
        </p:nvSpPr>
        <p:spPr>
          <a:xfrm>
            <a:off x="304800" y="6324600"/>
            <a:ext cx="11684000" cy="381000"/>
          </a:xfrm>
          <a:prstGeom prst="rect">
            <a:avLst/>
          </a:prstGeom>
        </p:spPr>
        <p:txBody>
          <a:bodyPr numCol="1" anchor="t"/>
          <a:lstStyle>
            <a:lvl1pPr algn="ctr">
              <a:buNone/>
              <a:defRPr sz="2000" b="1" i="0" baseline="0">
                <a:solidFill>
                  <a:srgbClr val="C00000"/>
                </a:solidFill>
              </a:defRPr>
            </a:lvl1pPr>
            <a:lvl2pPr>
              <a:defRPr sz="1100"/>
            </a:lvl2pPr>
            <a:lvl3pPr>
              <a:defRPr sz="1050"/>
            </a:lvl3pPr>
            <a:lvl4pPr>
              <a:defRPr sz="1000"/>
            </a:lvl4pPr>
            <a:lvl5pPr>
              <a:defRPr sz="1000"/>
            </a:lvl5pPr>
          </a:lstStyle>
          <a:p>
            <a:pPr lvl="0"/>
            <a:r>
              <a:rPr lang="en-US"/>
              <a:t>Click to add Message</a:t>
            </a:r>
          </a:p>
        </p:txBody>
      </p:sp>
      <p:cxnSp>
        <p:nvCxnSpPr>
          <p:cNvPr id="26" name="Straight Connector 25"/>
          <p:cNvCxnSpPr/>
          <p:nvPr userDrawn="1"/>
        </p:nvCxnSpPr>
        <p:spPr>
          <a:xfrm>
            <a:off x="304800" y="2438400"/>
            <a:ext cx="7315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04800" y="4953000"/>
            <a:ext cx="7315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04800" y="6248400"/>
            <a:ext cx="11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1"/>
          <p:cNvSpPr>
            <a:spLocks noGrp="1"/>
          </p:cNvSpPr>
          <p:nvPr>
            <p:ph type="body" sz="quarter" idx="27" hasCustomPrompt="1"/>
          </p:nvPr>
        </p:nvSpPr>
        <p:spPr>
          <a:xfrm>
            <a:off x="10464800" y="6553200"/>
            <a:ext cx="1524000" cy="228600"/>
          </a:xfrm>
          <a:prstGeom prst="rect">
            <a:avLst/>
          </a:prstGeom>
        </p:spPr>
        <p:txBody>
          <a:bodyPr anchor="ctr"/>
          <a:lstStyle>
            <a:lvl1pPr>
              <a:buNone/>
              <a:defRPr sz="900" i="1">
                <a:solidFill>
                  <a:schemeClr val="tx1"/>
                </a:solidFill>
              </a:defRPr>
            </a:lvl1pPr>
            <a:lvl2pPr>
              <a:defRPr sz="1100"/>
            </a:lvl2pPr>
            <a:lvl3pPr>
              <a:defRPr sz="1050"/>
            </a:lvl3pPr>
            <a:lvl4pPr>
              <a:defRPr sz="1000"/>
            </a:lvl4pPr>
            <a:lvl5pPr>
              <a:defRPr sz="1000"/>
            </a:lvl5pPr>
          </a:lstStyle>
          <a:p>
            <a:pPr lvl="0"/>
            <a:r>
              <a:rPr lang="en-US"/>
              <a:t>Click to add Date</a:t>
            </a:r>
          </a:p>
        </p:txBody>
      </p:sp>
      <p:sp>
        <p:nvSpPr>
          <p:cNvPr id="30" name="TextBox 29"/>
          <p:cNvSpPr txBox="1"/>
          <p:nvPr userDrawn="1"/>
        </p:nvSpPr>
        <p:spPr>
          <a:xfrm>
            <a:off x="9347200" y="6553200"/>
            <a:ext cx="1117600" cy="230832"/>
          </a:xfrm>
          <a:prstGeom prst="rect">
            <a:avLst/>
          </a:prstGeom>
          <a:noFill/>
        </p:spPr>
        <p:txBody>
          <a:bodyPr wrap="square" rtlCol="0">
            <a:spAutoFit/>
          </a:bodyPr>
          <a:lstStyle/>
          <a:p>
            <a:r>
              <a:rPr lang="en-US" sz="900" b="0">
                <a:solidFill>
                  <a:schemeClr val="tx1"/>
                </a:solidFill>
                <a:latin typeface="Century Gothic" pitchFamily="34" charset="0"/>
              </a:rPr>
              <a:t>Originated:</a:t>
            </a:r>
          </a:p>
        </p:txBody>
      </p:sp>
      <p:sp>
        <p:nvSpPr>
          <p:cNvPr id="31" name="Picture Placeholder 7"/>
          <p:cNvSpPr>
            <a:spLocks noGrp="1" noChangeAspect="1"/>
          </p:cNvSpPr>
          <p:nvPr>
            <p:ph type="pic" sz="quarter" idx="29" hasCustomPrompt="1"/>
          </p:nvPr>
        </p:nvSpPr>
        <p:spPr>
          <a:xfrm>
            <a:off x="7924800" y="3352800"/>
            <a:ext cx="4064000" cy="2362200"/>
          </a:xfrm>
          <a:prstGeom prst="rect">
            <a:avLst/>
          </a:prstGeom>
        </p:spPr>
        <p:txBody>
          <a:bodyPr/>
          <a:lstStyle>
            <a:lvl1pPr>
              <a:buNone/>
              <a:defRPr sz="1100" i="1" baseline="0"/>
            </a:lvl1pPr>
          </a:lstStyle>
          <a:p>
            <a:r>
              <a:rPr lang="en-US"/>
              <a:t>Click to add picture</a:t>
            </a:r>
          </a:p>
        </p:txBody>
      </p:sp>
      <p:sp>
        <p:nvSpPr>
          <p:cNvPr id="33" name="Text Placeholder 11"/>
          <p:cNvSpPr>
            <a:spLocks noGrp="1"/>
          </p:cNvSpPr>
          <p:nvPr>
            <p:ph type="body" sz="quarter" idx="30" hasCustomPrompt="1"/>
          </p:nvPr>
        </p:nvSpPr>
        <p:spPr>
          <a:xfrm>
            <a:off x="304800" y="2667000"/>
            <a:ext cx="7518400" cy="1524000"/>
          </a:xfrm>
          <a:prstGeom prst="rect">
            <a:avLst/>
          </a:prstGeom>
        </p:spPr>
        <p:txBody>
          <a:bodyPr anchor="t"/>
          <a:lstStyle>
            <a:lvl1pPr marL="119063" indent="-119063">
              <a:buNone/>
              <a:defRPr sz="1100" i="1" baseline="0">
                <a:solidFill>
                  <a:schemeClr val="tx1"/>
                </a:solidFill>
              </a:defRPr>
            </a:lvl1pPr>
            <a:lvl2pPr>
              <a:defRPr sz="1100"/>
            </a:lvl2pPr>
            <a:lvl3pPr>
              <a:defRPr sz="1050"/>
            </a:lvl3pPr>
            <a:lvl4pPr>
              <a:defRPr sz="1000"/>
            </a:lvl4pPr>
            <a:lvl5pPr>
              <a:defRPr sz="1000"/>
            </a:lvl5pPr>
          </a:lstStyle>
          <a:p>
            <a:pPr lvl="0"/>
            <a:r>
              <a:rPr lang="en-US"/>
              <a:t>Click to add Initial Findings</a:t>
            </a:r>
          </a:p>
        </p:txBody>
      </p:sp>
    </p:spTree>
    <p:extLst>
      <p:ext uri="{BB962C8B-B14F-4D97-AF65-F5344CB8AC3E}">
        <p14:creationId xmlns:p14="http://schemas.microsoft.com/office/powerpoint/2010/main" val="23528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20/02/2024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20/02/2024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
        <p:nvSpPr>
          <p:cNvPr id="12" name="TextBox 11">
            <a:extLst>
              <a:ext uri="{FF2B5EF4-FFF2-40B4-BE49-F238E27FC236}">
                <a16:creationId xmlns:a16="http://schemas.microsoft.com/office/drawing/2014/main" id="{DF283B22-EE60-247C-8643-5601D49DEFE0}"/>
              </a:ext>
            </a:extLst>
          </p:cNvPr>
          <p:cNvSpPr txBox="1"/>
          <p:nvPr userDrawn="1">
            <p:extLst>
              <p:ext uri="{1162E1C5-73C7-4A58-AE30-91384D911F3F}">
                <p184:classification xmlns:p184="http://schemas.microsoft.com/office/powerpoint/2018/4/main" val="ftr"/>
              </p:ext>
            </p:extLst>
          </p:nvPr>
        </p:nvSpPr>
        <p:spPr>
          <a:xfrm>
            <a:off x="5804662" y="6705600"/>
            <a:ext cx="6111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SLB-Private</a:t>
            </a: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3847207"/>
          </a:xfrm>
          <a:prstGeom prst="rect">
            <a:avLst/>
          </a:prstGeom>
          <a:noFill/>
          <a:ln w="19050">
            <a:noFill/>
            <a:miter lim="800000"/>
            <a:headEnd/>
            <a:tailEnd/>
          </a:ln>
        </p:spPr>
        <p:txBody>
          <a:bodyPr wrap="square" lIns="91440" tIns="45720" rIns="91440" bIns="45720" anchor="t">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a:ea typeface="Tahoma"/>
                <a:cs typeface="Tahoma"/>
              </a:rPr>
              <a:t>What happened?</a:t>
            </a:r>
            <a:endParaRPr kumimoji="0" lang="en-US" sz="1600" b="0" i="0" u="none" strike="noStrike" kern="1200" cap="none" spc="0" normalizeH="0" baseline="0" noProof="0" dirty="0">
              <a:ln>
                <a:noFill/>
              </a:ln>
              <a:solidFill>
                <a:srgbClr val="FF0000"/>
              </a:solidFill>
              <a:effectLst/>
              <a:uLnTx/>
              <a:uFillTx/>
              <a:latin typeface="Tahoma"/>
              <a:ea typeface="Tahoma"/>
              <a:cs typeface="Tahoma"/>
            </a:endParaRPr>
          </a:p>
          <a:p>
            <a:pPr marR="0" lvl="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While raising the mast, at about 1.5m height above the high stand, the hook load weight was suddenly lost and simultaneously the mast crown block section descended on top of the high stand causing severe structural damages.</a:t>
            </a:r>
            <a:endParaRPr lang="en-GB" sz="1200" b="0" i="0" u="none" strike="noStrike" kern="1200" cap="none" spc="0" normalizeH="0" baseline="0" noProof="0" dirty="0">
              <a:ln>
                <a:noFill/>
              </a:ln>
              <a:solidFill>
                <a:srgbClr val="000000"/>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All personnel were outside the NO-GO Zone thus no injury to personnel (Fail Safe).</a:t>
            </a:r>
            <a:endParaRPr lang="en-GB" sz="1200" b="0" i="0" u="none" strike="noStrike" kern="1200" cap="none" spc="0" normalizeH="0" baseline="0" noProof="0" dirty="0">
              <a:ln>
                <a:noFill/>
              </a:ln>
              <a:solidFill>
                <a:srgbClr val="000000"/>
              </a:solidFill>
              <a:effectLst/>
              <a:uLnTx/>
              <a:uFillTx/>
              <a:latin typeface="Calibri"/>
              <a:ea typeface="Calibri"/>
              <a:cs typeface="Calibri"/>
            </a:endParaRPr>
          </a:p>
          <a:p>
            <a:pPr marL="342900" indent="-342900">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As an immediate action, after incident Crew</a:t>
            </a:r>
            <a:r>
              <a:rPr lang="en-GB" sz="1200" dirty="0">
                <a:solidFill>
                  <a:srgbClr val="000000"/>
                </a:solidFill>
                <a:latin typeface="Calibri"/>
                <a:ea typeface="Calibri"/>
                <a:cs typeface="Calibri"/>
              </a:rPr>
              <a:t> </a:t>
            </a:r>
            <a:r>
              <a:rPr kumimoji="0" lang="en-GB" sz="1200" b="0" i="0" u="none" strike="noStrike" kern="1200" cap="none" spc="0" normalizeH="0" baseline="0" noProof="0" dirty="0">
                <a:ln>
                  <a:noFill/>
                </a:ln>
                <a:solidFill>
                  <a:srgbClr val="000000"/>
                </a:solidFill>
                <a:effectLst/>
                <a:uLnTx/>
                <a:uFillTx/>
                <a:latin typeface="Calibri"/>
                <a:ea typeface="Calibri"/>
                <a:cs typeface="Calibri"/>
              </a:rPr>
              <a:t> was instructed to leave &amp; barricaded area.</a:t>
            </a:r>
            <a:endParaRPr lang="en-GB" sz="1200" b="0" i="0" u="none" strike="noStrike" kern="1200" cap="none" spc="0" normalizeH="0" baseline="0" noProof="0" dirty="0">
              <a:ln>
                <a:noFill/>
              </a:ln>
              <a:solidFill>
                <a:srgbClr val="000000"/>
              </a:solidFill>
              <a:effectLst/>
              <a:uLnTx/>
              <a:uFillTx/>
              <a:latin typeface="Calibri"/>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a:ea typeface="宋体"/>
                <a:cs typeface="Tahoma"/>
              </a:rPr>
              <a:t>Why it happened/Finding :</a:t>
            </a:r>
            <a:endParaRPr lang="en-GB" altLang="zh-CN" sz="1600" b="1" i="0" u="none" strike="noStrike" kern="1200" cap="none" spc="0" normalizeH="0" baseline="0" noProof="0" dirty="0">
              <a:ln>
                <a:noFill/>
              </a:ln>
              <a:solidFill>
                <a:srgbClr val="0070C0"/>
              </a:solidFill>
              <a:effectLst/>
              <a:uLnTx/>
              <a:uFillTx/>
              <a:latin typeface="Tahoma"/>
              <a:ea typeface="宋体"/>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dirty="0">
              <a:ln>
                <a:noFill/>
              </a:ln>
              <a:effectLst/>
              <a:uLnTx/>
              <a:uFillTx/>
              <a:latin typeface="Calibri" panose="020F0502020204030204"/>
              <a:ea typeface="Calibri"/>
              <a:cs typeface="Calibri"/>
            </a:endParaRPr>
          </a:p>
          <a:p>
            <a:pPr>
              <a:buFont typeface="Arial" pitchFamily="34" charset="0"/>
              <a:buChar char="•"/>
              <a:defRPr/>
            </a:pPr>
            <a:r>
              <a:rPr lang="en-GB" sz="1200" i="1" dirty="0">
                <a:latin typeface="Calibri"/>
                <a:ea typeface="Calibri"/>
                <a:cs typeface="Calibri"/>
              </a:rPr>
              <a:t>Maximum allowable raising  hook load was neither specified by OEM or Rig’s SOP.</a:t>
            </a:r>
            <a:endParaRPr lang="en-US" sz="1200" i="1" dirty="0">
              <a:latin typeface="Calibri"/>
              <a:ea typeface="Calibri"/>
              <a:cs typeface="Calibri"/>
            </a:endParaRPr>
          </a:p>
          <a:p>
            <a:pPr>
              <a:buFont typeface="Arial" pitchFamily="34" charset="0"/>
              <a:buChar char="•"/>
              <a:defRPr/>
            </a:pPr>
            <a:r>
              <a:rPr lang="en-GB" sz="1200" i="1" dirty="0">
                <a:latin typeface="Calibri"/>
                <a:ea typeface="Calibri"/>
                <a:cs typeface="Calibri"/>
              </a:rPr>
              <a:t>MOC process was not followed at the upgrade done in 2009.</a:t>
            </a:r>
          </a:p>
          <a:p>
            <a:pPr>
              <a:buFont typeface="Arial" pitchFamily="34" charset="0"/>
              <a:buChar char="•"/>
              <a:defRPr/>
            </a:pPr>
            <a:r>
              <a:rPr lang="en-GB" sz="1200" i="1" dirty="0">
                <a:latin typeface="Calibri"/>
                <a:ea typeface="Calibri"/>
                <a:cs typeface="Calibri"/>
              </a:rPr>
              <a:t>Structural  stress analysis was not done during Mast upgrade.</a:t>
            </a:r>
          </a:p>
          <a:p>
            <a:pPr>
              <a:buFont typeface="Arial" pitchFamily="34" charset="0"/>
              <a:buChar char="•"/>
              <a:defRPr/>
            </a:pPr>
            <a:r>
              <a:rPr lang="en-GB" sz="1200" i="1" dirty="0">
                <a:latin typeface="Calibri"/>
                <a:ea typeface="Calibri"/>
                <a:cs typeface="Calibri"/>
              </a:rPr>
              <a:t>Procedure in place did not cover  raising  friction trends monitoring.</a:t>
            </a:r>
          </a:p>
          <a:p>
            <a:pPr>
              <a:defRPr/>
            </a:pPr>
            <a:endParaRPr lang="en-US" sz="1200" i="1" dirty="0">
              <a:latin typeface="Calibri"/>
              <a:ea typeface="Calibri"/>
              <a:cs typeface="Calibri"/>
            </a:endParaRPr>
          </a:p>
          <a:p>
            <a:pPr marL="114300" indent="-114300" algn="just">
              <a:defRPr/>
            </a:pPr>
            <a:r>
              <a:rPr lang="en-US" sz="1600" b="1" dirty="0">
                <a:solidFill>
                  <a:srgbClr val="0070C0"/>
                </a:solidFill>
                <a:latin typeface="Tahoma"/>
                <a:ea typeface="宋体"/>
                <a:cs typeface="Tahoma"/>
              </a:rPr>
              <a:t>Your learning from this incident..</a:t>
            </a:r>
          </a:p>
          <a:p>
            <a:pPr marL="114300" indent="-114300" algn="just">
              <a:defRPr/>
            </a:pPr>
            <a:endParaRPr lang="en-US" sz="300" dirty="0">
              <a:solidFill>
                <a:srgbClr val="000000"/>
              </a:solidFill>
              <a:latin typeface="Calibri" panose="020F0502020204030204" pitchFamily="34" charset="0"/>
              <a:ea typeface="Calibri"/>
              <a:cs typeface="Calibri"/>
            </a:endParaRPr>
          </a:p>
          <a:p>
            <a:pPr marL="114300" indent="-114300">
              <a:defRPr/>
            </a:pPr>
            <a:endParaRPr lang="en-US" sz="1050" dirty="0">
              <a:latin typeface="Calibri"/>
              <a:ea typeface="Calibri"/>
              <a:cs typeface="Tahoma"/>
            </a:endParaRPr>
          </a:p>
          <a:p>
            <a:pPr indent="-171450">
              <a:buFont typeface="Arial" pitchFamily="34" charset="0"/>
              <a:buChar char="•"/>
              <a:defRPr/>
            </a:pPr>
            <a:r>
              <a:rPr lang="en-US" sz="1200" i="1" dirty="0">
                <a:latin typeface="Calibri"/>
                <a:ea typeface="Calibri"/>
                <a:cs typeface="Calibri"/>
              </a:rPr>
              <a:t>Always ensure that No-Go Zone is properly implemented</a:t>
            </a:r>
          </a:p>
          <a:p>
            <a:pPr indent="-171450">
              <a:buFont typeface="Arial" pitchFamily="34" charset="0"/>
              <a:buChar char="•"/>
              <a:defRPr/>
            </a:pPr>
            <a:r>
              <a:rPr lang="en-US" sz="1200" i="1" dirty="0">
                <a:latin typeface="Calibri"/>
                <a:ea typeface="Calibri"/>
                <a:cs typeface="Calibri"/>
              </a:rPr>
              <a:t>Always Know your working envelop &amp; design limitation </a:t>
            </a:r>
          </a:p>
          <a:p>
            <a:pPr indent="-171450">
              <a:buFont typeface="Arial" pitchFamily="34" charset="0"/>
              <a:buChar char="•"/>
              <a:defRPr/>
            </a:pPr>
            <a:r>
              <a:rPr lang="en-US" sz="1200" i="1" dirty="0">
                <a:latin typeface="Calibri"/>
                <a:ea typeface="Calibri"/>
                <a:cs typeface="Calibri"/>
              </a:rPr>
              <a:t>Ensure SOP is updated whenever a change takes place.</a:t>
            </a:r>
          </a:p>
          <a:p>
            <a:pPr indent="-171450">
              <a:buFont typeface="Arial" pitchFamily="34" charset="0"/>
              <a:buChar char="•"/>
              <a:defRPr/>
            </a:pPr>
            <a:r>
              <a:rPr lang="en-US" sz="1200" i="1" dirty="0">
                <a:latin typeface="Calibri"/>
                <a:ea typeface="Calibri"/>
                <a:cs typeface="Calibri"/>
              </a:rPr>
              <a:t>Ensure MOC process is in place and properly implemented</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53645" y="537132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lIns="91440" tIns="45720" rIns="91440" bIns="45720" anchor="t">
            <a:spAutoFit/>
          </a:bodyPr>
          <a:lstStyle/>
          <a:p>
            <a:pPr marL="114300" indent="-114300" algn="just">
              <a:defRPr/>
            </a:pPr>
            <a:r>
              <a:rPr kumimoji="0" lang="en-GB" sz="1400" b="1" i="0" u="none" strike="noStrike" kern="1200" cap="none" spc="0" normalizeH="0" baseline="0" noProof="0" dirty="0">
                <a:ln>
                  <a:noFill/>
                </a:ln>
                <a:effectLst/>
                <a:uLnTx/>
                <a:uFillTx/>
                <a:latin typeface="Tahoma"/>
                <a:ea typeface="Tahoma"/>
                <a:cs typeface="Tahoma"/>
              </a:rPr>
              <a:t>Date:</a:t>
            </a:r>
            <a:r>
              <a:rPr kumimoji="0" lang="en-GB" sz="1200" b="1" i="0" u="none" strike="noStrike" kern="1200" cap="none" spc="0" normalizeH="0" baseline="0" noProof="0" dirty="0">
                <a:ln>
                  <a:noFill/>
                </a:ln>
                <a:solidFill>
                  <a:srgbClr val="4472C4"/>
                </a:solidFill>
                <a:effectLst/>
                <a:uLnTx/>
                <a:uFillTx/>
                <a:latin typeface="Tahoma"/>
                <a:ea typeface="Tahoma"/>
                <a:cs typeface="Tahoma"/>
              </a:rPr>
              <a:t>10/04/2023</a:t>
            </a:r>
            <a:r>
              <a:rPr lang="en-US" sz="1200" b="1" dirty="0">
                <a:solidFill>
                  <a:srgbClr val="4472C4"/>
                </a:solidFill>
                <a:latin typeface="Tahoma"/>
                <a:ea typeface="Tahoma"/>
                <a:cs typeface="Tahoma"/>
              </a:rPr>
              <a:t>   </a:t>
            </a:r>
            <a:r>
              <a:rPr kumimoji="0" lang="en-US" sz="1200" b="1" i="0" u="none" strike="noStrike" kern="1200" cap="none" spc="0" normalizeH="0" baseline="0" noProof="0" dirty="0">
                <a:ln>
                  <a:noFill/>
                </a:ln>
                <a:solidFill>
                  <a:srgbClr val="4472C4"/>
                </a:solidFill>
                <a:effectLst/>
                <a:uLnTx/>
                <a:uFillTx/>
                <a:latin typeface="Tahoma"/>
                <a:ea typeface="Tahoma"/>
                <a:cs typeface="Tahoma"/>
              </a:rPr>
              <a:t> </a:t>
            </a:r>
            <a:r>
              <a:rPr kumimoji="0" lang="en-US" sz="1400" b="1" i="0" u="none" strike="noStrike" kern="1200" cap="none" spc="0" normalizeH="0" baseline="0" noProof="0" dirty="0">
                <a:ln>
                  <a:noFill/>
                </a:ln>
                <a:effectLst/>
                <a:uLnTx/>
                <a:uFillTx/>
                <a:latin typeface="Tahoma"/>
                <a:ea typeface="Tahoma"/>
                <a:cs typeface="Tahoma"/>
              </a:rPr>
              <a:t>Incident title: </a:t>
            </a:r>
            <a:r>
              <a:rPr lang="en-US" sz="1500" dirty="0">
                <a:solidFill>
                  <a:srgbClr val="000000"/>
                </a:solidFill>
                <a:latin typeface="Calibri"/>
                <a:ea typeface="Calibri"/>
                <a:cs typeface="Calibri"/>
              </a:rPr>
              <a:t>Mast Damage  </a:t>
            </a:r>
            <a:r>
              <a:rPr lang="en-US" sz="1200" b="1" dirty="0">
                <a:solidFill>
                  <a:srgbClr val="4472C4"/>
                </a:solidFill>
                <a:latin typeface="Tahoma"/>
                <a:ea typeface="Tahoma"/>
                <a:cs typeface="Tahoma"/>
              </a:rPr>
              <a:t>   </a:t>
            </a:r>
            <a:r>
              <a:rPr kumimoji="0" lang="en-US" sz="1400" b="1" i="0" u="none" strike="noStrike" kern="1200" cap="none" spc="0" normalizeH="0" baseline="0" noProof="0" dirty="0">
                <a:ln>
                  <a:noFill/>
                </a:ln>
                <a:effectLst/>
                <a:uLnTx/>
                <a:uFillTx/>
                <a:latin typeface="Tahoma"/>
                <a:ea typeface="Tahoma"/>
                <a:cs typeface="Tahoma"/>
              </a:rPr>
              <a:t>Pattern:</a:t>
            </a:r>
            <a:r>
              <a:rPr lang="en-US" sz="1200" b="1" dirty="0">
                <a:latin typeface="Tahoma"/>
                <a:ea typeface="Tahoma"/>
                <a:cs typeface="Tahoma"/>
              </a:rPr>
              <a:t> </a:t>
            </a:r>
            <a:r>
              <a:rPr lang="en-US" sz="1500" dirty="0">
                <a:solidFill>
                  <a:srgbClr val="000000"/>
                </a:solidFill>
                <a:latin typeface="Calibri"/>
                <a:ea typeface="Calibri"/>
                <a:cs typeface="Calibri"/>
              </a:rPr>
              <a:t>Asset Damage or </a:t>
            </a:r>
            <a:r>
              <a:rPr lang="en-GB" sz="1500" b="1" dirty="0">
                <a:solidFill>
                  <a:srgbClr val="000000"/>
                </a:solidFill>
                <a:latin typeface="Calibri"/>
                <a:ea typeface="Calibri"/>
                <a:cs typeface="Calibri"/>
              </a:rPr>
              <a:t> </a:t>
            </a:r>
            <a:r>
              <a:rPr lang="en-US" sz="1500" dirty="0">
                <a:solidFill>
                  <a:srgbClr val="000000"/>
                </a:solidFill>
                <a:latin typeface="Calibri"/>
                <a:ea typeface="Calibri"/>
                <a:cs typeface="Calibri"/>
              </a:rPr>
              <a:t>Hi-Po Event</a:t>
            </a:r>
            <a:r>
              <a:rPr lang="en-US" sz="1600" b="1" dirty="0">
                <a:solidFill>
                  <a:srgbClr val="4472C4"/>
                </a:solidFill>
                <a:latin typeface="Tahoma"/>
                <a:ea typeface="Tahoma"/>
                <a:cs typeface="Tahoma"/>
              </a:rPr>
              <a:t> </a:t>
            </a:r>
            <a:r>
              <a:rPr kumimoji="0" lang="en-US" sz="1600" b="1" i="0" u="none" strike="noStrike" kern="1200" cap="none" spc="0" normalizeH="0" baseline="0" noProof="0" dirty="0">
                <a:ln>
                  <a:noFill/>
                </a:ln>
                <a:solidFill>
                  <a:srgbClr val="4472C4"/>
                </a:solidFill>
                <a:effectLst/>
                <a:uLnTx/>
                <a:uFillTx/>
                <a:latin typeface="Tahoma"/>
                <a:ea typeface="Tahoma"/>
                <a:cs typeface="Tahoma"/>
              </a:rPr>
              <a:t> </a:t>
            </a:r>
            <a:r>
              <a:rPr kumimoji="0" lang="en-US" sz="1400" b="1" i="0" u="none" strike="noStrike" kern="1200" cap="none" spc="0" normalizeH="0" baseline="0" noProof="0" dirty="0">
                <a:ln>
                  <a:noFill/>
                </a:ln>
                <a:effectLst/>
                <a:uLnTx/>
                <a:uFillTx/>
                <a:latin typeface="Tahoma"/>
                <a:ea typeface="Tahoma"/>
                <a:cs typeface="Tahoma"/>
              </a:rPr>
              <a:t>Potential severity: </a:t>
            </a:r>
            <a:r>
              <a:rPr lang="en-US" sz="1500" dirty="0">
                <a:solidFill>
                  <a:srgbClr val="000000"/>
                </a:solidFill>
                <a:latin typeface="Calibri"/>
                <a:ea typeface="Calibri"/>
                <a:cs typeface="Calibri"/>
              </a:rPr>
              <a:t>C4A</a:t>
            </a:r>
            <a:r>
              <a:rPr lang="en-US" sz="1200" b="1" dirty="0">
                <a:solidFill>
                  <a:srgbClr val="4472C4"/>
                </a:solidFill>
                <a:latin typeface="Tahoma"/>
                <a:ea typeface="Tahoma"/>
                <a:cs typeface="Tahoma"/>
              </a:rPr>
              <a:t>….</a:t>
            </a:r>
            <a:r>
              <a:rPr lang="en-US" sz="1600" b="1" dirty="0">
                <a:solidFill>
                  <a:srgbClr val="4472C4"/>
                </a:solidFill>
                <a:latin typeface="Tahoma"/>
                <a:ea typeface="Tahoma"/>
                <a:cs typeface="Tahoma"/>
              </a:rPr>
              <a:t>  </a:t>
            </a:r>
            <a:r>
              <a:rPr lang="en-US" sz="1400" b="1" dirty="0">
                <a:latin typeface="Tahoma"/>
                <a:ea typeface="Tahoma"/>
                <a:cs typeface="Tahoma"/>
              </a:rPr>
              <a:t>Activity: </a:t>
            </a:r>
            <a:r>
              <a:rPr lang="en-US" sz="1200" b="1" dirty="0">
                <a:solidFill>
                  <a:schemeClr val="accent1"/>
                </a:solidFill>
                <a:latin typeface="Tahoma"/>
                <a:ea typeface="Tahoma"/>
                <a:cs typeface="Tahoma"/>
              </a:rPr>
              <a:t>….</a:t>
            </a:r>
            <a:r>
              <a:rPr lang="en-US" sz="1200" b="1" dirty="0">
                <a:latin typeface="Tahoma"/>
                <a:ea typeface="Tahoma"/>
                <a:cs typeface="Tahoma"/>
              </a:rPr>
              <a:t> </a:t>
            </a:r>
            <a:r>
              <a:rPr lang="en-US" sz="1600" b="1" dirty="0">
                <a:solidFill>
                  <a:srgbClr val="4472C4"/>
                </a:solidFill>
                <a:latin typeface="Tahoma"/>
                <a:ea typeface="Tahoma"/>
                <a:cs typeface="Tahoma"/>
              </a:rPr>
              <a:t> </a:t>
            </a:r>
            <a:endParaRPr lang="en-US" sz="1600" b="1" i="0" u="none" strike="noStrike" kern="1200" cap="none" spc="0" normalizeH="0" baseline="0" noProof="0">
              <a:ln>
                <a:noFill/>
              </a:ln>
              <a:solidFill>
                <a:srgbClr val="4472C4"/>
              </a:solidFill>
              <a:effectLst/>
              <a:uLnTx/>
              <a:uFillTx/>
              <a:latin typeface="Tahoma" pitchFamily="34" charset="0"/>
              <a:ea typeface="Tahoma"/>
              <a:cs typeface="Tahoma"/>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791262"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a:ln>
                  <a:noFill/>
                </a:ln>
                <a:solidFill>
                  <a:srgbClr val="FF0000"/>
                </a:solidFill>
                <a:effectLst/>
                <a:uLnTx/>
                <a:uFillTx/>
                <a:latin typeface="Calibri" panose="020F0502020204030204"/>
                <a:ea typeface="+mn-ea"/>
              </a:rPr>
              <a:t>Drilling, Rig Managers, Drillers, Drilling Superintendents  </a:t>
            </a:r>
            <a:endParaRPr kumimoji="0" lang="en-US" sz="1800" b="1" i="0" u="none" strike="noStrike" kern="1200" cap="none" spc="0" normalizeH="0" baseline="0" noProof="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lIns="91440" tIns="45720" rIns="91440" bIns="45720" rtlCol="0" anchor="t">
            <a:spAutoFit/>
          </a:bodyPr>
          <a:lstStyle/>
          <a:p>
            <a:pPr algn="ctr">
              <a:spcBef>
                <a:spcPct val="0"/>
              </a:spcBef>
              <a:spcAft>
                <a:spcPct val="0"/>
              </a:spcAft>
            </a:pPr>
            <a:r>
              <a:rPr lang="en-US" sz="1600" b="1" dirty="0">
                <a:solidFill>
                  <a:srgbClr val="FFFF00"/>
                </a:solidFill>
                <a:latin typeface="Tahoma"/>
                <a:ea typeface="MS PGothic"/>
                <a:cs typeface="Tahoma"/>
              </a:rPr>
              <a:t>Always Know Your Working Envelop &amp; Design Limitation</a:t>
            </a:r>
          </a:p>
        </p:txBody>
      </p:sp>
      <p:pic>
        <p:nvPicPr>
          <p:cNvPr id="3" name="Picture 2">
            <a:extLst>
              <a:ext uri="{FF2B5EF4-FFF2-40B4-BE49-F238E27FC236}">
                <a16:creationId xmlns:a16="http://schemas.microsoft.com/office/drawing/2014/main" id="{CDD36043-7FF8-52D2-3158-589AC2A45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7359" y="1877235"/>
            <a:ext cx="3843244" cy="123264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15849" y="313604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 name="TextBox 5">
            <a:extLst>
              <a:ext uri="{FF2B5EF4-FFF2-40B4-BE49-F238E27FC236}">
                <a16:creationId xmlns:a16="http://schemas.microsoft.com/office/drawing/2014/main" id="{08E8A773-FA26-D477-A1BA-4912A17BF965}"/>
              </a:ext>
            </a:extLst>
          </p:cNvPr>
          <p:cNvSpPr txBox="1"/>
          <p:nvPr/>
        </p:nvSpPr>
        <p:spPr>
          <a:xfrm>
            <a:off x="8797565" y="3036599"/>
            <a:ext cx="2467465" cy="646331"/>
          </a:xfrm>
          <a:prstGeom prst="rect">
            <a:avLst/>
          </a:prstGeom>
          <a:noFill/>
        </p:spPr>
        <p:txBody>
          <a:bodyPr wrap="square">
            <a:spAutoFit/>
          </a:bodyPr>
          <a:lstStyle/>
          <a:p>
            <a:pPr algn="ctr"/>
            <a:r>
              <a:rPr lang="en-GB"/>
              <a:t>Mast Structural  Deformed Sections</a:t>
            </a:r>
          </a:p>
        </p:txBody>
      </p:sp>
      <p:pic>
        <p:nvPicPr>
          <p:cNvPr id="16" name="Picture 15" descr="A drawing of a plane&#10;&#10;Description automatically generated">
            <a:extLst>
              <a:ext uri="{FF2B5EF4-FFF2-40B4-BE49-F238E27FC236}">
                <a16:creationId xmlns:a16="http://schemas.microsoft.com/office/drawing/2014/main" id="{7B58AA1D-C503-B149-9DE2-DDDD5FE74F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49521" y="3886863"/>
            <a:ext cx="3837590" cy="1453070"/>
          </a:xfrm>
          <a:prstGeom prst="rect">
            <a:avLst/>
          </a:prstGeom>
        </p:spPr>
      </p:pic>
      <p:sp>
        <p:nvSpPr>
          <p:cNvPr id="17" name="TextBox 16">
            <a:extLst>
              <a:ext uri="{FF2B5EF4-FFF2-40B4-BE49-F238E27FC236}">
                <a16:creationId xmlns:a16="http://schemas.microsoft.com/office/drawing/2014/main" id="{B7BBB794-168C-B64B-E1E6-B50B23C69367}"/>
              </a:ext>
            </a:extLst>
          </p:cNvPr>
          <p:cNvSpPr txBox="1"/>
          <p:nvPr/>
        </p:nvSpPr>
        <p:spPr>
          <a:xfrm>
            <a:off x="8906422" y="5237068"/>
            <a:ext cx="2467465" cy="553998"/>
          </a:xfrm>
          <a:prstGeom prst="rect">
            <a:avLst/>
          </a:prstGeom>
          <a:noFill/>
        </p:spPr>
        <p:txBody>
          <a:bodyPr wrap="square" lIns="91440" tIns="45720" rIns="91440" bIns="45720" anchor="t">
            <a:spAutoFit/>
          </a:bodyPr>
          <a:lstStyle/>
          <a:p>
            <a:pPr algn="ctr"/>
            <a:r>
              <a:rPr lang="en-GB" dirty="0"/>
              <a:t>Mast Structural Integrity Verification</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a:solidFill>
                  <a:srgbClr val="00B050"/>
                </a:solidFill>
                <a:ea typeface="MS PGothic" pitchFamily="34" charset="-128"/>
              </a:rPr>
            </a:br>
            <a:br>
              <a:rPr lang="en-GB" sz="2200" b="1">
                <a:solidFill>
                  <a:srgbClr val="00B050"/>
                </a:solidFill>
                <a:ea typeface="MS PGothic" pitchFamily="34" charset="-128"/>
              </a:rPr>
            </a:br>
            <a:br>
              <a:rPr lang="en-GB" sz="2200" b="1">
                <a:solidFill>
                  <a:srgbClr val="00B050"/>
                </a:solidFill>
                <a:ea typeface="MS PGothic" pitchFamily="34" charset="-128"/>
              </a:rPr>
            </a:br>
            <a:r>
              <a:rPr lang="en-GB" sz="2700" b="1">
                <a:solidFill>
                  <a:srgbClr val="00B050"/>
                </a:solidFill>
                <a:ea typeface="MS PGothic" pitchFamily="34" charset="-128"/>
              </a:rPr>
              <a:t>Management self audit </a:t>
            </a:r>
            <a:br>
              <a:rPr lang="en-GB" sz="2700" b="1">
                <a:solidFill>
                  <a:srgbClr val="00B050"/>
                </a:solidFill>
                <a:ea typeface="MS PGothic" pitchFamily="34" charset="-128"/>
              </a:rPr>
            </a:br>
            <a:br>
              <a:rPr lang="en-GB" sz="2200" b="1">
                <a:solidFill>
                  <a:srgbClr val="00B050"/>
                </a:solidFill>
                <a:ea typeface="MS PGothic" pitchFamily="34" charset="-128"/>
              </a:rPr>
            </a:br>
            <a:endParaRPr lang="en-US"/>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lIns="91440" tIns="45720" rIns="91440" bIns="45720" anchor="t">
            <a:spAutoFit/>
          </a:bodyPr>
          <a:lstStyle/>
          <a:p>
            <a:pPr marL="342900" indent="-342900">
              <a:defRPr/>
            </a:pPr>
            <a:r>
              <a:rPr lang="en-US" b="1" dirty="0">
                <a:latin typeface="Tahoma"/>
                <a:ea typeface="Tahoma"/>
                <a:cs typeface="Tahoma"/>
              </a:rPr>
              <a:t>Confirm the following:</a:t>
            </a:r>
            <a:endParaRPr lang="en-US" dirty="0">
              <a:latin typeface="Tahoma"/>
              <a:ea typeface="Tahoma"/>
              <a:cs typeface="Tahoma"/>
            </a:endParaRPr>
          </a:p>
          <a:p>
            <a:pPr marL="342900" indent="-342900">
              <a:defRPr/>
            </a:pPr>
            <a:endParaRPr lang="en-US" sz="1600">
              <a:solidFill>
                <a:srgbClr val="000000"/>
              </a:solidFill>
              <a:latin typeface="Calibri" panose="020F0502020204030204" pitchFamily="34" charset="0"/>
            </a:endParaRPr>
          </a:p>
          <a:p>
            <a:pPr>
              <a:defRPr/>
            </a:pPr>
            <a:endParaRPr lang="en-US" sz="160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a:ea typeface="Calibri"/>
                <a:cs typeface="Calibri"/>
                <a:sym typeface="Wingdings" pitchFamily="2" charset="2"/>
              </a:rPr>
              <a:t>Do you know what is the maximum allowable limits while raising and lower the mast?</a:t>
            </a:r>
            <a:endParaRPr lang="en-US" sz="1600" dirty="0">
              <a:latin typeface="Calibri"/>
              <a:ea typeface="Calibri"/>
              <a:cs typeface="Calibri"/>
            </a:endParaRPr>
          </a:p>
          <a:p>
            <a:pPr marL="342900" indent="-342900">
              <a:buFont typeface="+mj-lt"/>
              <a:buAutoNum type="arabicPeriod"/>
              <a:defRPr/>
            </a:pPr>
            <a:r>
              <a:rPr lang="en-US" sz="1600" dirty="0">
                <a:latin typeface="Calibri"/>
                <a:ea typeface="Calibri"/>
                <a:cs typeface="Calibri"/>
                <a:sym typeface="Wingdings" pitchFamily="2" charset="2"/>
              </a:rPr>
              <a:t>Do you issue a MOC for any major modification?</a:t>
            </a:r>
            <a:endParaRPr lang="en-US" sz="1600" dirty="0">
              <a:latin typeface="Calibri"/>
              <a:ea typeface="Calibri"/>
              <a:cs typeface="Calibri"/>
            </a:endParaRPr>
          </a:p>
          <a:p>
            <a:pPr marL="342900" indent="-342900">
              <a:buAutoNum type="arabicPeriod"/>
              <a:defRPr/>
            </a:pPr>
            <a:r>
              <a:rPr lang="en-US" sz="1600" dirty="0">
                <a:latin typeface="Calibri"/>
                <a:cs typeface="Calibri"/>
              </a:rPr>
              <a:t>Do you ensure any upgrade is reviewed by Qualified technical expert ( SME)?</a:t>
            </a:r>
            <a:endParaRPr lang="en-US" sz="1600" dirty="0">
              <a:latin typeface="Calibri" panose="020F0502020204030204" pitchFamily="34" charset="0"/>
              <a:cs typeface="Calibri"/>
            </a:endParaRPr>
          </a:p>
          <a:p>
            <a:pPr marL="342900" indent="-342900">
              <a:buFontTx/>
              <a:buAutoNum type="arabicPeriod"/>
              <a:defRPr/>
            </a:pPr>
            <a:r>
              <a:rPr lang="en-US" sz="1600" dirty="0">
                <a:solidFill>
                  <a:srgbClr val="000000"/>
                </a:solidFill>
                <a:latin typeface="Calibri"/>
                <a:ea typeface="Calibri"/>
                <a:cs typeface="Calibri"/>
              </a:rPr>
              <a:t>Do you ensure your procedures are reviewed whenever required?</a:t>
            </a:r>
            <a:endParaRPr lang="en-US" sz="1600" dirty="0">
              <a:solidFill>
                <a:srgbClr val="000000"/>
              </a:solidFill>
              <a:latin typeface="Calibri" panose="020F0502020204030204" pitchFamily="34" charset="0"/>
              <a:ea typeface="Calibri"/>
              <a:cs typeface="Calibri" panose="020F0502020204030204" pitchFamily="34" charset="0"/>
            </a:endParaRPr>
          </a:p>
          <a:p>
            <a:pPr marL="342900" indent="-342900">
              <a:buFont typeface="Calibri" panose="020F0502020204030204"/>
              <a:buAutoNum type="arabicPeriod"/>
              <a:defRPr/>
            </a:pPr>
            <a:endParaRPr lang="en-US" sz="160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defRPr/>
            </a:pPr>
            <a:endParaRPr lang="en-US" sz="1600">
              <a:solidFill>
                <a:srgbClr val="0033CC"/>
              </a:solidFill>
              <a:highlight>
                <a:srgbClr val="FFFF00"/>
              </a:highlight>
              <a:latin typeface="Calibri" panose="020F0502020204030204" pitchFamily="34" charset="0"/>
              <a:cs typeface="Calibri" panose="020F0502020204030204" pitchFamily="34" charset="0"/>
            </a:endParaRPr>
          </a:p>
          <a:p>
            <a:pPr>
              <a:defRPr/>
            </a:pPr>
            <a:endParaRPr lang="en-US" sz="1600">
              <a:solidFill>
                <a:srgbClr val="0033CC"/>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342900" indent="-342900">
              <a:buFont typeface="Calibri" panose="020F0502020204030204"/>
              <a:buAutoNum type="arabicPeriod"/>
              <a:defRPr/>
            </a:pPr>
            <a:endParaRPr lang="en-US" sz="1600">
              <a:solidFill>
                <a:srgbClr val="0033CC"/>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defRPr/>
            </a:pPr>
            <a:endParaRPr lang="en-US" sz="1600">
              <a:solidFill>
                <a:srgbClr val="0033CC"/>
              </a:solidFill>
              <a:highlight>
                <a:srgbClr val="FFFF00"/>
              </a:highlight>
              <a:latin typeface="Calibri" panose="020F0502020204030204" pitchFamily="34" charset="0"/>
              <a:cs typeface="Calibri" panose="020F0502020204030204" pitchFamily="34" charset="0"/>
            </a:endParaRPr>
          </a:p>
          <a:p>
            <a:pPr>
              <a:defRPr/>
            </a:pPr>
            <a:endParaRPr lang="en-US" sz="1600">
              <a:solidFill>
                <a:srgbClr val="0033CC"/>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defRPr/>
            </a:pPr>
            <a:endParaRPr lang="en-US" sz="1600">
              <a:solidFill>
                <a:srgbClr val="0033CC"/>
              </a:solidFill>
              <a:latin typeface="Calibri" panose="020F0502020204030204" pitchFamily="34" charset="0"/>
              <a:sym typeface="Wingdings" pitchFamily="2" charset="2"/>
            </a:endParaRPr>
          </a:p>
          <a:p>
            <a:pPr>
              <a:defRPr/>
            </a:pPr>
            <a:endParaRPr lang="en-US" sz="1600">
              <a:solidFill>
                <a:srgbClr val="0033CC"/>
              </a:solidFill>
              <a:latin typeface="Calibri" panose="020F0502020204030204" pitchFamily="34" charset="0"/>
              <a:sym typeface="Wingdings" pitchFamily="2" charset="2"/>
            </a:endParaRPr>
          </a:p>
          <a:p>
            <a:pPr>
              <a:defRPr/>
            </a:pPr>
            <a:endParaRPr lang="en-US" sz="1600">
              <a:solidFill>
                <a:srgbClr val="0033CC"/>
              </a:solidFill>
              <a:latin typeface="Calibri" panose="020F0502020204030204" pitchFamily="34" charset="0"/>
              <a:ea typeface="Calibri" panose="020F0502020204030204" pitchFamily="34" charset="0"/>
              <a:cs typeface="Calibri" panose="020F0502020204030204" pitchFamily="34" charset="0"/>
              <a:sym typeface="Wingdings" pitchFamily="2" charset="2"/>
            </a:endParaRPr>
          </a:p>
          <a:p>
            <a:pPr>
              <a:defRPr/>
            </a:pPr>
            <a:r>
              <a:rPr lang="en-US" sz="1100" i="1" dirty="0">
                <a:solidFill>
                  <a:schemeClr val="accent1"/>
                </a:solidFill>
                <a:latin typeface="Calibri"/>
                <a:cs typeface="Calibri"/>
                <a:sym typeface="Wingdings" pitchFamily="2" charset="2"/>
              </a:rPr>
              <a:t>* If the answer is NO to any of the above questions please ensure you take action to correct this finding</a:t>
            </a:r>
            <a:endParaRPr lang="en-US" sz="1100" dirty="0">
              <a:solidFill>
                <a:schemeClr val="accent1"/>
              </a:solidFill>
              <a:latin typeface="Calibri"/>
              <a:cs typeface="Calibri"/>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lIns="91440" tIns="45720" rIns="91440" bIns="45720" anchor="t">
            <a:spAutoFit/>
          </a:bodyPr>
          <a:lstStyle/>
          <a:p>
            <a:pPr marL="114300" indent="-114300" algn="just">
              <a:defRPr/>
            </a:pPr>
            <a:r>
              <a:rPr kumimoji="0" lang="en-GB" sz="1400" b="1" i="0" u="none" strike="noStrike" kern="1200" cap="none" spc="0" normalizeH="0" baseline="0" noProof="0" dirty="0">
                <a:ln>
                  <a:noFill/>
                </a:ln>
                <a:effectLst/>
                <a:uLnTx/>
                <a:uFillTx/>
                <a:latin typeface="Tahoma"/>
                <a:ea typeface="Tahoma"/>
                <a:cs typeface="Tahoma"/>
              </a:rPr>
              <a:t>Date:</a:t>
            </a:r>
            <a:r>
              <a:rPr lang="en-GB" sz="1200" b="1" dirty="0">
                <a:solidFill>
                  <a:srgbClr val="4472C4"/>
                </a:solidFill>
                <a:latin typeface="Tahoma"/>
                <a:ea typeface="Tahoma"/>
                <a:cs typeface="Tahoma"/>
              </a:rPr>
              <a:t>10/04/2023</a:t>
            </a:r>
            <a:r>
              <a:rPr lang="en-US" sz="1200" b="1" dirty="0">
                <a:solidFill>
                  <a:srgbClr val="4472C4"/>
                </a:solidFill>
                <a:latin typeface="Tahoma"/>
                <a:ea typeface="Tahoma"/>
                <a:cs typeface="Tahoma"/>
              </a:rPr>
              <a:t>    </a:t>
            </a:r>
            <a:r>
              <a:rPr kumimoji="0" lang="en-US" sz="1400" b="1" i="0" u="none" strike="noStrike" kern="1200" cap="none" spc="0" normalizeH="0" baseline="0" noProof="0" dirty="0">
                <a:ln>
                  <a:noFill/>
                </a:ln>
                <a:effectLst/>
                <a:uLnTx/>
                <a:uFillTx/>
                <a:latin typeface="Tahoma"/>
                <a:ea typeface="Tahoma"/>
                <a:cs typeface="Tahoma"/>
              </a:rPr>
              <a:t>Incident title:</a:t>
            </a:r>
            <a:r>
              <a:rPr lang="en-US" sz="1400" b="1" dirty="0">
                <a:latin typeface="Tahoma"/>
                <a:ea typeface="Tahoma"/>
                <a:cs typeface="Tahoma"/>
              </a:rPr>
              <a:t> </a:t>
            </a:r>
            <a:r>
              <a:rPr lang="en-US" sz="1500" dirty="0">
                <a:solidFill>
                  <a:srgbClr val="000000"/>
                </a:solidFill>
                <a:latin typeface="Calibri"/>
                <a:ea typeface="Calibri"/>
                <a:cs typeface="Calibri"/>
              </a:rPr>
              <a:t>Mast Damage  </a:t>
            </a:r>
            <a:r>
              <a:rPr lang="en-US" sz="1200" b="1" dirty="0">
                <a:solidFill>
                  <a:srgbClr val="4472C4"/>
                </a:solidFill>
                <a:latin typeface="Tahoma"/>
                <a:ea typeface="Tahoma"/>
                <a:cs typeface="Tahoma"/>
              </a:rPr>
              <a:t>   </a:t>
            </a:r>
            <a:r>
              <a:rPr kumimoji="0" lang="en-US" sz="1400" b="1" i="0" u="none" strike="noStrike" kern="1200" cap="none" spc="0" normalizeH="0" baseline="0" noProof="0" dirty="0">
                <a:ln>
                  <a:noFill/>
                </a:ln>
                <a:effectLst/>
                <a:uLnTx/>
                <a:uFillTx/>
                <a:latin typeface="Tahoma"/>
                <a:ea typeface="Tahoma"/>
                <a:cs typeface="Tahoma"/>
              </a:rPr>
              <a:t>Pattern:</a:t>
            </a:r>
            <a:r>
              <a:rPr lang="en-US" sz="1200" b="1" dirty="0">
                <a:latin typeface="Tahoma"/>
                <a:ea typeface="Tahoma"/>
                <a:cs typeface="Tahoma"/>
              </a:rPr>
              <a:t> </a:t>
            </a:r>
            <a:r>
              <a:rPr lang="en-US" sz="1500" dirty="0">
                <a:latin typeface="Calibri"/>
                <a:ea typeface="Calibri"/>
                <a:cs typeface="Calibri"/>
              </a:rPr>
              <a:t>Asset Damage</a:t>
            </a:r>
            <a:r>
              <a:rPr lang="en-US" sz="1500" dirty="0">
                <a:solidFill>
                  <a:srgbClr val="000000"/>
                </a:solidFill>
                <a:latin typeface="Calibri"/>
                <a:ea typeface="Calibri"/>
                <a:cs typeface="Calibri"/>
              </a:rPr>
              <a:t> or </a:t>
            </a:r>
            <a:r>
              <a:rPr lang="en-GB" sz="1500" b="1" dirty="0">
                <a:solidFill>
                  <a:srgbClr val="000000"/>
                </a:solidFill>
                <a:latin typeface="Calibri"/>
                <a:ea typeface="Calibri"/>
                <a:cs typeface="Calibri"/>
              </a:rPr>
              <a:t> </a:t>
            </a:r>
            <a:r>
              <a:rPr lang="en-US" sz="1500" dirty="0">
                <a:solidFill>
                  <a:srgbClr val="000000"/>
                </a:solidFill>
                <a:latin typeface="Calibri"/>
                <a:ea typeface="Calibri"/>
                <a:cs typeface="Calibri"/>
              </a:rPr>
              <a:t>Hi-Po Event</a:t>
            </a:r>
            <a:r>
              <a:rPr lang="en-US" sz="1600" b="1" dirty="0">
                <a:solidFill>
                  <a:srgbClr val="4472C4"/>
                </a:solidFill>
                <a:latin typeface="Tahoma"/>
                <a:ea typeface="Tahoma"/>
                <a:cs typeface="Tahoma"/>
              </a:rPr>
              <a:t>  </a:t>
            </a:r>
            <a:r>
              <a:rPr kumimoji="0" lang="en-US" sz="1400" b="1" i="0" u="none" strike="noStrike" kern="1200" cap="none" spc="0" normalizeH="0" baseline="0" noProof="0" dirty="0">
                <a:ln>
                  <a:noFill/>
                </a:ln>
                <a:effectLst/>
                <a:uLnTx/>
                <a:uFillTx/>
                <a:latin typeface="Tahoma"/>
                <a:ea typeface="Tahoma"/>
                <a:cs typeface="Tahoma"/>
              </a:rPr>
              <a:t>Potential severity:</a:t>
            </a:r>
            <a:r>
              <a:rPr lang="en-US" sz="1400" b="1" dirty="0">
                <a:latin typeface="Tahoma"/>
                <a:ea typeface="Tahoma"/>
                <a:cs typeface="Tahoma"/>
              </a:rPr>
              <a:t> </a:t>
            </a:r>
            <a:r>
              <a:rPr lang="en-US" sz="1500" dirty="0">
                <a:latin typeface="Calibri"/>
                <a:ea typeface="Calibri"/>
                <a:cs typeface="Calibri"/>
              </a:rPr>
              <a:t>C4A</a:t>
            </a:r>
            <a:r>
              <a:rPr lang="en-US" sz="1200" b="1" dirty="0">
                <a:solidFill>
                  <a:srgbClr val="4472C4"/>
                </a:solidFill>
                <a:latin typeface="Tahoma"/>
                <a:ea typeface="Tahoma"/>
                <a:cs typeface="Tahoma"/>
              </a:rPr>
              <a:t>….</a:t>
            </a:r>
            <a:r>
              <a:rPr lang="en-US" sz="1600" b="1" dirty="0">
                <a:solidFill>
                  <a:srgbClr val="4472C4"/>
                </a:solidFill>
                <a:latin typeface="Tahoma"/>
                <a:ea typeface="Tahoma"/>
                <a:cs typeface="Tahoma"/>
              </a:rPr>
              <a:t>  </a:t>
            </a:r>
            <a:r>
              <a:rPr lang="en-US" sz="1400" b="1" dirty="0">
                <a:latin typeface="Tahoma"/>
                <a:ea typeface="Tahoma"/>
                <a:cs typeface="Tahoma"/>
              </a:rPr>
              <a:t>Activity: </a:t>
            </a:r>
            <a:r>
              <a:rPr lang="en-US" sz="1200" b="1" dirty="0">
                <a:solidFill>
                  <a:schemeClr val="accent1"/>
                </a:solidFill>
                <a:latin typeface="Tahoma"/>
                <a:ea typeface="Tahoma"/>
                <a:cs typeface="Tahoma"/>
              </a:rPr>
              <a:t>….</a:t>
            </a:r>
            <a:r>
              <a:rPr lang="en-US" sz="1200" b="1" dirty="0">
                <a:latin typeface="Tahoma"/>
                <a:ea typeface="Tahoma"/>
                <a:cs typeface="Tahoma"/>
              </a:rPr>
              <a:t> </a:t>
            </a:r>
            <a:r>
              <a:rPr lang="en-US" sz="1600" b="1" dirty="0">
                <a:solidFill>
                  <a:srgbClr val="4472C4"/>
                </a:solidFill>
                <a:latin typeface="Tahoma"/>
                <a:ea typeface="Tahoma"/>
                <a:cs typeface="Tahoma"/>
              </a:rPr>
              <a:t> </a:t>
            </a:r>
            <a:endParaRPr lang="en-US" dirty="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934F708-0431-43D2-A261-33C7219DA8B1}"/>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9d51eac6-a7d5-47f5-a119-63d146adb1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bb759f6-5337-4dc5-b19b-e74b6da11f8f}" enabled="1" method="Standard" siteId="{41ff26dc-250f-4b13-8981-739be8610c21}" removed="0"/>
</clbl:labelList>
</file>

<file path=docProps/app.xml><?xml version="1.0" encoding="utf-8"?>
<Properties xmlns="http://schemas.openxmlformats.org/officeDocument/2006/extended-properties" xmlns:vt="http://schemas.openxmlformats.org/officeDocument/2006/docPropsVTypes">
  <Template>TM02892315[[fn=Wisp]]</Template>
  <TotalTime>523</TotalTime>
  <Words>585</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Aharoni</vt:lpstr>
      <vt:lpstr>Arial</vt:lpstr>
      <vt:lpstr>Calibri</vt:lpstr>
      <vt:lpstr>Calibri Light</vt:lpstr>
      <vt:lpstr>Century Gothic</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HiPo#19 Dropped Mast </dc:title>
  <dc:creator>nazar@umsoman.com</dc:creator>
  <cp:lastModifiedBy>Zakwani, Salim MSE36</cp:lastModifiedBy>
  <cp:revision>413</cp:revision>
  <dcterms:created xsi:type="dcterms:W3CDTF">2018-09-24T07:27:56Z</dcterms:created>
  <dcterms:modified xsi:type="dcterms:W3CDTF">2024-02-20T08:00:25Z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ClassificationContentMarkingFooterLocations">
    <vt:lpwstr>Office Theme:12</vt:lpwstr>
  </property>
  <property fmtid="{D5CDD505-2E9C-101B-9397-08002B2CF9AE}" pid="4" name="ClassificationContentMarkingFooterText">
    <vt:lpwstr>SLB-Private</vt:lpwstr>
  </property>
</Properties>
</file>