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>
    <p:extLst>
      <p:ext uri="{19B8F6BF-5375-455C-9EA6-DF929625EA0E}">
        <p15:presenceInfo xmlns:p15="http://schemas.microsoft.com/office/powerpoint/2012/main" userId="S::AlMutasem.AMA.AlMahrooqi@pdo.co.om::6429f863-105c-4fb8-be4e-2094f7491337" providerId="AD"/>
      </p:ext>
    </p:extLst>
  </p:cmAuthor>
  <p:cmAuthor id="2" name="Corneliu Florian Dravatz" initials="CFD" lastIdx="2" clrIdx="1">
    <p:extLst>
      <p:ext uri="{19B8F6BF-5375-455C-9EA6-DF929625EA0E}">
        <p15:presenceInfo xmlns:p15="http://schemas.microsoft.com/office/powerpoint/2012/main" userId="S::CDravatz@slb.com::338d9df6-ca74-4f5d-a382-0aedf5d74a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91D"/>
    <a:srgbClr val="FFFC00"/>
    <a:srgbClr val="EAEAEA"/>
    <a:srgbClr val="F2F3D7"/>
    <a:srgbClr val="24A316"/>
    <a:srgbClr val="16942A"/>
    <a:srgbClr val="FDD6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AD75DE-4FD4-4C9C-AB3D-F328C4EA80BC}" v="14" dt="2022-04-14T07:56:52.4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6840" autoAdjust="0"/>
  </p:normalViewPr>
  <p:slideViewPr>
    <p:cSldViewPr snapToGrid="0">
      <p:cViewPr varScale="1">
        <p:scale>
          <a:sx n="67" d="100"/>
          <a:sy n="67" d="100"/>
        </p:scale>
        <p:origin x="5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15/02/2024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15/02/2024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48845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Confidential - Not to be shared outside of PDO/PDO contractors </a:t>
            </a:r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276474"/>
            <a:ext cx="2340722" cy="581930"/>
            <a:chOff x="9289915" y="6276474"/>
            <a:chExt cx="2340722" cy="58193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276474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E9AB0F-FD02-4F98-BCB0-C79D7F982A13}"/>
              </a:ext>
            </a:extLst>
          </p:cNvPr>
          <p:cNvGrpSpPr/>
          <p:nvPr/>
        </p:nvGrpSpPr>
        <p:grpSpPr>
          <a:xfrm>
            <a:off x="8793949" y="819392"/>
            <a:ext cx="2999453" cy="2718620"/>
            <a:chOff x="8793949" y="819392"/>
            <a:chExt cx="2999453" cy="271862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9855FAC-9492-40F3-9B0E-5D2051304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949" y="819392"/>
              <a:ext cx="2999453" cy="2718620"/>
            </a:xfrm>
            <a:prstGeom prst="rect">
              <a:avLst/>
            </a:prstGeom>
          </p:spPr>
        </p:pic>
        <p:grpSp>
          <p:nvGrpSpPr>
            <p:cNvPr id="10" name="Group 131">
              <a:extLst>
                <a:ext uri="{FF2B5EF4-FFF2-40B4-BE49-F238E27FC236}">
                  <a16:creationId xmlns:a16="http://schemas.microsoft.com/office/drawing/2014/main" id="{AB7F76C3-B921-4139-99D6-E25E2E6402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06804" y="2963491"/>
              <a:ext cx="310839" cy="505376"/>
              <a:chOff x="3504" y="544"/>
              <a:chExt cx="2287" cy="1855"/>
            </a:xfrm>
          </p:grpSpPr>
          <p:sp>
            <p:nvSpPr>
              <p:cNvPr id="11" name="Line 129">
                <a:extLst>
                  <a:ext uri="{FF2B5EF4-FFF2-40B4-BE49-F238E27FC236}">
                    <a16:creationId xmlns:a16="http://schemas.microsoft.com/office/drawing/2014/main" id="{7C9DB3BB-4C45-4E1C-8153-70932167E5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4" y="568"/>
                <a:ext cx="2287" cy="1831"/>
              </a:xfrm>
              <a:prstGeom prst="line">
                <a:avLst/>
              </a:prstGeom>
              <a:noFill/>
              <a:ln w="133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" name="Line 130">
                <a:extLst>
                  <a:ext uri="{FF2B5EF4-FFF2-40B4-BE49-F238E27FC236}">
                    <a16:creationId xmlns:a16="http://schemas.microsoft.com/office/drawing/2014/main" id="{7E9AC540-A978-46C0-A6CF-A0428D4BD3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8" y="544"/>
                <a:ext cx="2144" cy="1807"/>
              </a:xfrm>
              <a:prstGeom prst="line">
                <a:avLst/>
              </a:prstGeom>
              <a:noFill/>
              <a:ln w="133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63" y="1419311"/>
            <a:ext cx="6814756" cy="489364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Liner cement head was picked up with the TDS in order to stab-in into pup joint which was placed at rotary table level, the chicksan joint got caught in the TDS monorail causing the Lo-torque valve connection to part and TPW (Temporary Pipe Work) assembly to fall on rig floor. No personnel injuries.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weight of  TPW assembly (Lo-torque + swivel + chicksan) is 133 kg and it fell from 4m height.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 marL="0" marR="0" lvl="0" indent="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Escalation by the change of plan (adding the extra pup-joint) led to distracted focus to perform critical check on TDS travel path.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Crew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 present on rig floor were focusing on stabbing the cement head assembly into the pup-joint and were not attentive to the potential risk caused by TPW.</a:t>
            </a:r>
          </a:p>
          <a:p>
            <a:pPr marL="228600" indent="-228600" algn="just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Supervisors involved in the process didn’t stop the activity to perform detailed risk assessment with new TBT when deviation took place.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solidFill>
                <a:prstClr val="black"/>
              </a:solidFill>
              <a:latin typeface="Calibri" panose="020F0502020204030204" pitchFamily="34" charset="0"/>
              <a:cs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0070C0"/>
                </a:solidFill>
                <a:latin typeface="Tahoma" pitchFamily="34" charset="0"/>
                <a:ea typeface="宋体" panose="02010600030101010101" pitchFamily="2" charset="-122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200" dirty="0">
              <a:latin typeface="Calibri" panose="020F0502020204030204" pitchFamily="34" charset="0"/>
              <a:cs typeface="Tahoma" pitchFamily="34" charset="0"/>
            </a:endParaRPr>
          </a:p>
          <a:p>
            <a:pPr marL="228600" indent="-228600" algn="just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Rig Manager &amp; Driller to always assess the risk when deviating for original plan.</a:t>
            </a:r>
          </a:p>
          <a:p>
            <a:pPr marL="228600" indent="-228600" algn="just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Driller to always ensure the TDS travel path is clear from obstruction &amp; temporary objects installed at height properly secured.</a:t>
            </a:r>
          </a:p>
          <a:p>
            <a:pPr marL="228600" indent="-228600" algn="just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Floormen to always position themselves to avoid moving objects and dropped objects.</a:t>
            </a:r>
          </a:p>
          <a:p>
            <a:pPr marL="228600" indent="-228600" algn="just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DSV, Rig Manager &amp; Driller to always ensure effective supervision for any task. </a:t>
            </a:r>
          </a:p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prstClr val="black"/>
              </a:solidFill>
              <a:latin typeface="Calibri" panose="020F0502020204030204" pitchFamily="34" charset="0"/>
              <a:cs typeface="Tahoma" pitchFamily="34" charset="0"/>
            </a:endParaRPr>
          </a:p>
          <a:p>
            <a:pPr>
              <a:defRPr/>
            </a:pPr>
            <a:endParaRPr lang="en-US" sz="1200" dirty="0">
              <a:latin typeface="Calibri" panose="020F0502020204030204" pitchFamily="34" charset="0"/>
              <a:cs typeface="Tahoma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509" y="455500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 </a:t>
            </a:r>
            <a:r>
              <a:rPr lang="en-GB" sz="1200" b="1" dirty="0">
                <a:solidFill>
                  <a:srgbClr val="4472C4"/>
                </a:solidFill>
                <a:latin typeface="Tahoma" pitchFamily="34" charset="0"/>
              </a:rPr>
              <a:t>02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/03/2022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	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HiPo#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19/Equipment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	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DROPS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	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C4P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16362" y="984640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Drilling, Hoist Operations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-4943"/>
            <a:ext cx="11845491" cy="509697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4F91-FFF5-4BE2-969F-08BDA81C29D8}"/>
              </a:ext>
            </a:extLst>
          </p:cNvPr>
          <p:cNvSpPr txBox="1"/>
          <p:nvPr/>
        </p:nvSpPr>
        <p:spPr>
          <a:xfrm>
            <a:off x="1026156" y="6279685"/>
            <a:ext cx="5595168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Make sure that travel path is clear from obstructions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9B9C8D0-58D6-46D2-BC45-F494B7726B74}"/>
              </a:ext>
            </a:extLst>
          </p:cNvPr>
          <p:cNvGrpSpPr/>
          <p:nvPr/>
        </p:nvGrpSpPr>
        <p:grpSpPr>
          <a:xfrm>
            <a:off x="8793948" y="3695075"/>
            <a:ext cx="2999453" cy="2362950"/>
            <a:chOff x="8793948" y="3695075"/>
            <a:chExt cx="2999453" cy="236295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CDC011-43D0-4BEE-A23D-8A2902DC1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948" y="3695075"/>
              <a:ext cx="2999453" cy="2362950"/>
            </a:xfrm>
            <a:prstGeom prst="rect">
              <a:avLst/>
            </a:prstGeom>
          </p:spPr>
        </p:pic>
        <p:sp>
          <p:nvSpPr>
            <p:cNvPr id="9" name="Freeform 132">
              <a:extLst>
                <a:ext uri="{FF2B5EF4-FFF2-40B4-BE49-F238E27FC236}">
                  <a16:creationId xmlns:a16="http://schemas.microsoft.com/office/drawing/2014/main" id="{A68310E0-CF63-4276-BC7B-52B36A623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9977" y="5454714"/>
              <a:ext cx="457200" cy="457200"/>
            </a:xfrm>
            <a:custGeom>
              <a:avLst/>
              <a:gdLst>
                <a:gd name="T0" fmla="*/ 0 w 1336"/>
                <a:gd name="T1" fmla="*/ 2147483647 h 888"/>
                <a:gd name="T2" fmla="*/ 2147483647 w 1336"/>
                <a:gd name="T3" fmla="*/ 2147483647 h 888"/>
                <a:gd name="T4" fmla="*/ 2147483647 w 1336"/>
                <a:gd name="T5" fmla="*/ 0 h 888"/>
                <a:gd name="T6" fmla="*/ 0 60000 65536"/>
                <a:gd name="T7" fmla="*/ 0 60000 65536"/>
                <a:gd name="T8" fmla="*/ 0 60000 65536"/>
                <a:gd name="T9" fmla="*/ 0 w 1336"/>
                <a:gd name="T10" fmla="*/ 0 h 888"/>
                <a:gd name="T11" fmla="*/ 1336 w 1336"/>
                <a:gd name="T12" fmla="*/ 888 h 8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36" h="888">
                  <a:moveTo>
                    <a:pt x="0" y="600"/>
                  </a:moveTo>
                  <a:lnTo>
                    <a:pt x="312" y="888"/>
                  </a:lnTo>
                  <a:lnTo>
                    <a:pt x="1336" y="0"/>
                  </a:lnTo>
                </a:path>
              </a:pathLst>
            </a:custGeom>
            <a:noFill/>
            <a:ln w="13335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Autofit/>
          </a:bodyPr>
          <a:lstStyle/>
          <a:p>
            <a:pPr algn="ctr"/>
            <a:br>
              <a:rPr lang="en-GB" sz="28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8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800" b="1" dirty="0">
                <a:solidFill>
                  <a:srgbClr val="00B050"/>
                </a:solidFill>
                <a:ea typeface="MS PGothic" pitchFamily="34" charset="-128"/>
              </a:rPr>
              <a:t>Management self audit </a:t>
            </a:r>
            <a:br>
              <a:rPr lang="en-GB" sz="28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8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C83480-07FA-41ED-8967-282032747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431" y="6498069"/>
            <a:ext cx="5590517" cy="3779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1626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>
                <a:latin typeface="Tahoma" pitchFamily="34" charset="0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1680481"/>
            <a:ext cx="10928195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latin typeface="Tahoma" pitchFamily="34" charset="0"/>
              </a:rPr>
              <a:t>Confirm the following:</a:t>
            </a:r>
            <a:endParaRPr lang="en-US" dirty="0">
              <a:latin typeface="Tahoma" pitchFamily="34" charset="0"/>
            </a:endParaRPr>
          </a:p>
          <a:p>
            <a:pPr marL="342900" indent="-342900"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that all risks are assessed, controls in place &amp; communicated to all parties involved when deviation occurs from original plan?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that a work procedure is developed for all tasks?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that employees at site are complying with the procedures? 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that temporary objects installed at height are adequately secured and guided using tag line?</a:t>
            </a: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* If the answer is NO to any of the above questions please ensure you take action to correct this finding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CD36A4CD-7DD9-4D61-AE3D-504353191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509" y="575420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 </a:t>
            </a:r>
            <a:r>
              <a:rPr lang="en-GB" sz="1200" b="1" dirty="0">
                <a:solidFill>
                  <a:srgbClr val="4472C4"/>
                </a:solidFill>
                <a:latin typeface="Tahoma" pitchFamily="34" charset="0"/>
              </a:rPr>
              <a:t>02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/03/2022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	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HiPo#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19 /Equipment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	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DROPS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	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C4P  </a:t>
            </a: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92830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893fbe0a-e18b-4c22-af61-b75e20da9421"/>
    <ds:schemaRef ds:uri="460fe77d-1cf7-4221-abc4-fdb4be16a291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A851B6B-6E42-4BB2-8A86-16BA9AE01BB7}"/>
</file>

<file path=docMetadata/LabelInfo.xml><?xml version="1.0" encoding="utf-8"?>
<clbl:labelList xmlns:clbl="http://schemas.microsoft.com/office/2020/mipLabelMetadata">
  <clbl:label id="{8bb759f6-5337-4dc5-b19b-e74b6da11f8f}" enabled="1" method="Standard" siteId="{41ff26dc-250f-4b13-8981-739be8610c21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1172</TotalTime>
  <Words>653</Words>
  <Application>Microsoft Office PowerPoint</Application>
  <PresentationFormat>Widescreen</PresentationFormat>
  <Paragraphs>59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  Management self audit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HiPo#19 Final Post UWDIRC</dc:title>
  <dc:creator>nazar@umsoman.com</dc:creator>
  <cp:lastModifiedBy>Zakwani, Salim MSE36</cp:lastModifiedBy>
  <cp:revision>25</cp:revision>
  <dcterms:created xsi:type="dcterms:W3CDTF">2018-09-24T07:27:56Z</dcterms:created>
  <dcterms:modified xsi:type="dcterms:W3CDTF">2024-02-15T12:23:26Z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bb759f6-5337-4dc5-b19b-e74b6da11f8f_Enabled">
    <vt:lpwstr>True</vt:lpwstr>
  </property>
  <property fmtid="{D5CDD505-2E9C-101B-9397-08002B2CF9AE}" pid="3" name="MSIP_Label_8bb759f6-5337-4dc5-b19b-e74b6da11f8f_SiteId">
    <vt:lpwstr>41ff26dc-250f-4b13-8981-739be8610c21</vt:lpwstr>
  </property>
  <property fmtid="{D5CDD505-2E9C-101B-9397-08002B2CF9AE}" pid="4" name="MSIP_Label_8bb759f6-5337-4dc5-b19b-e74b6da11f8f_Owner">
    <vt:lpwstr>thunaiyan1@slb.com</vt:lpwstr>
  </property>
  <property fmtid="{D5CDD505-2E9C-101B-9397-08002B2CF9AE}" pid="5" name="MSIP_Label_8bb759f6-5337-4dc5-b19b-e74b6da11f8f_SetDate">
    <vt:lpwstr>2022-03-06T11:08:59.3704305Z</vt:lpwstr>
  </property>
  <property fmtid="{D5CDD505-2E9C-101B-9397-08002B2CF9AE}" pid="6" name="MSIP_Label_8bb759f6-5337-4dc5-b19b-e74b6da11f8f_Name">
    <vt:lpwstr>Internal</vt:lpwstr>
  </property>
  <property fmtid="{D5CDD505-2E9C-101B-9397-08002B2CF9AE}" pid="7" name="MSIP_Label_8bb759f6-5337-4dc5-b19b-e74b6da11f8f_Application">
    <vt:lpwstr>Microsoft Azure Information Protection</vt:lpwstr>
  </property>
  <property fmtid="{D5CDD505-2E9C-101B-9397-08002B2CF9AE}" pid="8" name="MSIP_Label_8bb759f6-5337-4dc5-b19b-e74b6da11f8f_ActionId">
    <vt:lpwstr>e427886c-3065-43e1-8e4d-abca90cef93f</vt:lpwstr>
  </property>
  <property fmtid="{D5CDD505-2E9C-101B-9397-08002B2CF9AE}" pid="9" name="MSIP_Label_8bb759f6-5337-4dc5-b19b-e74b6da11f8f_Parent">
    <vt:lpwstr>585f1f62-8d2b-4457-869c-0a13c6549635</vt:lpwstr>
  </property>
  <property fmtid="{D5CDD505-2E9C-101B-9397-08002B2CF9AE}" pid="10" name="MSIP_Label_8bb759f6-5337-4dc5-b19b-e74b6da11f8f_Extended_MSFT_Method">
    <vt:lpwstr>Automatic</vt:lpwstr>
  </property>
  <property fmtid="{D5CDD505-2E9C-101B-9397-08002B2CF9AE}" pid="11" name="ContentTypeId">
    <vt:lpwstr>0x0101009148F5A04DDD49CBA7127AADA5FB792B00AADE34325A8B49CDA8BB4DB53328F214009C4067D375EDA046866D1CFD34BA6725</vt:lpwstr>
  </property>
  <property fmtid="{D5CDD505-2E9C-101B-9397-08002B2CF9AE}" pid="12" name="MSIP_Label_703e2fe1-4846-4393-8cf2-1bc71a04fd88_Enabled">
    <vt:lpwstr>true</vt:lpwstr>
  </property>
  <property fmtid="{D5CDD505-2E9C-101B-9397-08002B2CF9AE}" pid="13" name="MSIP_Label_703e2fe1-4846-4393-8cf2-1bc71a04fd88_SetDate">
    <vt:lpwstr>2022-03-23T09:49:08Z</vt:lpwstr>
  </property>
  <property fmtid="{D5CDD505-2E9C-101B-9397-08002B2CF9AE}" pid="14" name="MSIP_Label_703e2fe1-4846-4393-8cf2-1bc71a04fd88_Method">
    <vt:lpwstr>Privileged</vt:lpwstr>
  </property>
  <property fmtid="{D5CDD505-2E9C-101B-9397-08002B2CF9AE}" pid="15" name="MSIP_Label_703e2fe1-4846-4393-8cf2-1bc71a04fd88_Name">
    <vt:lpwstr>703e2fe1-4846-4393-8cf2-1bc71a04fd88</vt:lpwstr>
  </property>
  <property fmtid="{D5CDD505-2E9C-101B-9397-08002B2CF9AE}" pid="16" name="MSIP_Label_703e2fe1-4846-4393-8cf2-1bc71a04fd88_SiteId">
    <vt:lpwstr>41ff26dc-250f-4b13-8981-739be8610c21</vt:lpwstr>
  </property>
  <property fmtid="{D5CDD505-2E9C-101B-9397-08002B2CF9AE}" pid="17" name="MSIP_Label_703e2fe1-4846-4393-8cf2-1bc71a04fd88_ActionId">
    <vt:lpwstr>656c954b-8ec7-4a4a-bea9-8033ae04dc8c</vt:lpwstr>
  </property>
  <property fmtid="{D5CDD505-2E9C-101B-9397-08002B2CF9AE}" pid="18" name="MSIP_Label_703e2fe1-4846-4393-8cf2-1bc71a04fd88_ContentBits">
    <vt:lpwstr>0</vt:lpwstr>
  </property>
  <property fmtid="{D5CDD505-2E9C-101B-9397-08002B2CF9AE}" pid="19" name="ClassificationContentMarkingFooterLocations">
    <vt:lpwstr>Office Theme:12</vt:lpwstr>
  </property>
  <property fmtid="{D5CDD505-2E9C-101B-9397-08002B2CF9AE}" pid="20" name="ClassificationContentMarkingFooterText">
    <vt:lpwstr>Schlumberger-Private</vt:lpwstr>
  </property>
</Properties>
</file>