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335" r:id="rId5"/>
    <p:sldId id="336" r:id="rId6"/>
  </p:sldIdLst>
  <p:sldSz cx="9144000" cy="6858000" type="screen4x3"/>
  <p:notesSz cx="6670675" cy="98758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rthi, Mohamed MSE33" initials="HMM" lastIdx="1" clrIdx="0">
    <p:extLst>
      <p:ext uri="{19B8F6BF-5375-455C-9EA6-DF929625EA0E}">
        <p15:presenceInfo xmlns:p15="http://schemas.microsoft.com/office/powerpoint/2012/main" userId="S::Mohamed.Harthi@pdo.co.om::432c44a0-cc3d-49c6-a8d3-3ed757b3a2f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32" autoAdjust="0"/>
  </p:normalViewPr>
  <p:slideViewPr>
    <p:cSldViewPr>
      <p:cViewPr varScale="1">
        <p:scale>
          <a:sx n="93" d="100"/>
          <a:sy n="93" d="100"/>
        </p:scale>
        <p:origin x="90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11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506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91063"/>
            <a:ext cx="48926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1616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876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600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 userDrawn="1"/>
        </p:nvSpPr>
        <p:spPr>
          <a:xfrm>
            <a:off x="76200" y="152400"/>
            <a:ext cx="89916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/>
              <a:t>Abraj Energy Services S.A.O.C, Rig-64 HiPo</a:t>
            </a:r>
            <a:r>
              <a:rPr lang="en-US" sz="2000" b="1" baseline="0" dirty="0"/>
              <a:t> # 1</a:t>
            </a:r>
            <a:r>
              <a:rPr lang="en-US" sz="2000" b="1" dirty="0"/>
              <a:t>9 17</a:t>
            </a:r>
            <a:r>
              <a:rPr lang="en-US" sz="2000" b="1" baseline="30000" dirty="0"/>
              <a:t>th</a:t>
            </a:r>
            <a:r>
              <a:rPr lang="en-US" sz="2000" b="1" baseline="0" dirty="0"/>
              <a:t> March,</a:t>
            </a:r>
            <a:r>
              <a:rPr lang="en-US" sz="2000" b="1" dirty="0"/>
              <a:t>2021</a:t>
            </a:r>
            <a:endParaRPr lang="en-US" sz="2000" b="1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16128" y="904250"/>
            <a:ext cx="5979871" cy="484748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Date: </a:t>
            </a:r>
            <a:r>
              <a:rPr lang="en-US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</a:t>
            </a:r>
            <a:r>
              <a:rPr lang="en-GB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.03.20</a:t>
            </a:r>
            <a:r>
              <a:rPr lang="ar-OM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14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                                                         Incident title: HiPo#19</a:t>
            </a:r>
          </a:p>
          <a:p>
            <a:pPr marL="114300" indent="-114300" algn="just">
              <a:defRPr/>
            </a:pPr>
            <a:endParaRPr lang="en-US" sz="1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-114300" algn="just">
              <a:defRPr/>
            </a:pP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happened?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On 17th March 2021 @ 11:05 hours, electrician was walking in shale shaker area (Near shale shaker # 3), when he stepped on settling tank gate grating edge, the grating got imbalanced and electrician foot went into the tank.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alt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No injury reported. </a:t>
            </a:r>
          </a:p>
          <a:p>
            <a:pPr algn="just">
              <a:lnSpc>
                <a:spcPct val="150000"/>
              </a:lnSpc>
              <a:defRPr/>
            </a:pPr>
            <a:endParaRPr lang="en-US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defRPr/>
            </a:pPr>
            <a:endParaRPr lang="en-US" sz="7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14300" indent="-114300" algn="just">
              <a:defRPr/>
            </a:pPr>
            <a:r>
              <a:rPr lang="en-US" sz="1800" b="1" dirty="0">
                <a:solidFill>
                  <a:srgbClr val="3333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7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Always ensure grating gates are clean and secured properly.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Ensure tanks grating are inspected to identify potential hazards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Ensure that working area is clear of slip, trip and fall hazards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Frequently check the gate hinges condition and report any damages / corrosion  </a:t>
            </a:r>
          </a:p>
          <a:p>
            <a:pPr marL="171450" indent="-17145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Ensure tanks gratings are part of weekly hazard hunts 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152495" y="5725110"/>
            <a:ext cx="5907135" cy="55399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15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Always ensure design of frame fully supports gate openings on all sides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0" y="49180"/>
            <a:ext cx="9144000" cy="646113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772" y="1207971"/>
            <a:ext cx="2636445" cy="1874398"/>
          </a:xfrm>
          <a:prstGeom prst="rect">
            <a:avLst/>
          </a:prstGeom>
        </p:spPr>
      </p:pic>
      <p:grpSp>
        <p:nvGrpSpPr>
          <p:cNvPr id="14" name="Group 131"/>
          <p:cNvGrpSpPr>
            <a:grpSpLocks/>
          </p:cNvGrpSpPr>
          <p:nvPr/>
        </p:nvGrpSpPr>
        <p:grpSpPr bwMode="auto">
          <a:xfrm>
            <a:off x="8543523" y="2461263"/>
            <a:ext cx="336550" cy="544513"/>
            <a:chOff x="3504" y="544"/>
            <a:chExt cx="2287" cy="1855"/>
          </a:xfrm>
        </p:grpSpPr>
        <p:sp>
          <p:nvSpPr>
            <p:cNvPr id="1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8" name="Oval 17"/>
          <p:cNvSpPr/>
          <p:nvPr/>
        </p:nvSpPr>
        <p:spPr>
          <a:xfrm>
            <a:off x="5688803" y="3005776"/>
            <a:ext cx="3956208" cy="49190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Grating Gate was unsecured</a:t>
            </a:r>
          </a:p>
        </p:txBody>
      </p:sp>
      <p:sp>
        <p:nvSpPr>
          <p:cNvPr id="19" name="Oval 18"/>
          <p:cNvSpPr/>
          <p:nvPr/>
        </p:nvSpPr>
        <p:spPr>
          <a:xfrm>
            <a:off x="5589460" y="5426299"/>
            <a:ext cx="4191000" cy="491903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Grating Gate is secured by four sided frame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300772" y="3377994"/>
            <a:ext cx="2768379" cy="2145398"/>
          </a:xfrm>
          <a:prstGeom prst="rect">
            <a:avLst/>
          </a:prstGeom>
          <a:solidFill>
            <a:srgbClr val="00B050"/>
          </a:solidFill>
          <a:ln w="25400" cap="flat" cmpd="sng" algn="ctr">
            <a:solidFill>
              <a:srgbClr val="00CC99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>
              <a:defRPr/>
            </a:pPr>
            <a:endParaRPr lang="en-US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20" name="Picture 3" descr="C:\Users\rig304.hsea\Desktop\New folder\2\DSCF9302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23" r="21982"/>
          <a:stretch/>
        </p:blipFill>
        <p:spPr bwMode="auto">
          <a:xfrm>
            <a:off x="6380682" y="3427407"/>
            <a:ext cx="2556535" cy="2046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Freeform 132"/>
          <p:cNvSpPr>
            <a:spLocks/>
          </p:cNvSpPr>
          <p:nvPr/>
        </p:nvSpPr>
        <p:spPr bwMode="auto">
          <a:xfrm>
            <a:off x="8483198" y="4520018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32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49" y="1125538"/>
            <a:ext cx="8609013" cy="310854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ensure all the gates on mud tanks supported with proper frames  and secured well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latin typeface="Tahoma" pitchFamily="34" charset="0"/>
              </a:rPr>
              <a:t>Confirm the following: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0000FF"/>
              </a:solidFill>
              <a:latin typeface="Arial (Headings)\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Arial (Headings)\"/>
              </a:rPr>
              <a:t>Do you ensure grating gates are clean and secured properly.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Arial (Headings)\"/>
              </a:rPr>
              <a:t>Do you ensure all the gates on tanks supported with proper frames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Arial (Headings)\"/>
              </a:rPr>
              <a:t>Do you ensure all frame work is free of corrosion 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>
                <a:solidFill>
                  <a:srgbClr val="0033CC"/>
                </a:solidFill>
                <a:latin typeface="Arial (Headings)\"/>
              </a:rPr>
              <a:t>Do you ensure to frequently check the gate hinges condition for corrosion. </a:t>
            </a: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52400" y="913033"/>
            <a:ext cx="691727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/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Date: 17.03.2021                                                          Incident title: HiPo#19</a:t>
            </a:r>
          </a:p>
        </p:txBody>
      </p:sp>
      <p:grpSp>
        <p:nvGrpSpPr>
          <p:cNvPr id="9" name="Group 9"/>
          <p:cNvGrpSpPr>
            <a:grpSpLocks/>
          </p:cNvGrpSpPr>
          <p:nvPr/>
        </p:nvGrpSpPr>
        <p:grpSpPr bwMode="auto">
          <a:xfrm>
            <a:off x="-16609" y="0"/>
            <a:ext cx="9144376" cy="762000"/>
            <a:chOff x="-11" y="-144"/>
            <a:chExt cx="6240" cy="624"/>
          </a:xfrm>
        </p:grpSpPr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-11" y="-97"/>
              <a:ext cx="6240" cy="529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12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978791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Language xmlns="4880e4f8-4b7d-4bdd-91e3-e10d47036eca">English</Language>
    <DocId xmlns="4880e4f8-4b7d-4bdd-91e3-e10d47036eca">92693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17CDCFD-C2C6-4ECC-85D9-E8AEE3BFF834}">
  <ds:schemaRefs>
    <ds:schemaRef ds:uri="http://schemas.microsoft.com/office/2006/documentManagement/types"/>
    <ds:schemaRef ds:uri="http://schemas.microsoft.com/sharepoint/v3"/>
    <ds:schemaRef ds:uri="http://purl.org/dc/elements/1.1/"/>
    <ds:schemaRef ds:uri="http://purl.org/dc/dcmitype/"/>
    <ds:schemaRef ds:uri="http://purl.org/dc/terms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DD10E1EF-951E-4784-8E92-9CF92673295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19263</TotalTime>
  <Words>460</Words>
  <Application>Microsoft Office PowerPoint</Application>
  <PresentationFormat>On-screen Show (4:3)</PresentationFormat>
  <Paragraphs>52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Arial (Headings)\</vt:lpstr>
      <vt:lpstr>Calibri</vt:lpstr>
      <vt:lpstr>Tahoma</vt:lpstr>
      <vt:lpstr>Times New Roman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HiPo#19 Rig 64 NM IRC Final Post UWD</dc:title>
  <dc:creator>MU93647</dc:creator>
  <cp:lastModifiedBy>Balushi, Sumaiya MSE36</cp:lastModifiedBy>
  <cp:revision>850</cp:revision>
  <dcterms:created xsi:type="dcterms:W3CDTF">2001-05-03T06:07:08Z</dcterms:created>
  <dcterms:modified xsi:type="dcterms:W3CDTF">2022-07-26T04:17:50Z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