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313"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56"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EEB500"/>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3" autoAdjust="0"/>
    <p:restoredTop sz="95441" autoAdjust="0"/>
  </p:normalViewPr>
  <p:slideViewPr>
    <p:cSldViewPr>
      <p:cViewPr varScale="1">
        <p:scale>
          <a:sx n="93" d="100"/>
          <a:sy n="93" d="100"/>
        </p:scale>
        <p:origin x="1050" y="96"/>
      </p:cViewPr>
      <p:guideLst>
        <p:guide orient="horz" pos="2256"/>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2244597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Maintenance Schedule Stock Illustrations – 575 Maintenance Schedule Stock  Illustrations, Vectors &amp; Clipart - Dreamstim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476652" y="3692661"/>
            <a:ext cx="2527886" cy="1836479"/>
          </a:xfrm>
          <a:prstGeom prst="rect">
            <a:avLst/>
          </a:prstGeom>
          <a:noFill/>
          <a:extLst>
            <a:ext uri="{909E8E84-426E-40DD-AFC4-6F175D3DCCD1}">
              <a14:hiddenFill xmlns:a14="http://schemas.microsoft.com/office/drawing/2010/main">
                <a:solidFill>
                  <a:srgbClr val="FFFFFF"/>
                </a:solidFill>
              </a14:hiddenFill>
            </a:ext>
          </a:extLst>
        </p:spPr>
      </p:pic>
      <p:sp>
        <p:nvSpPr>
          <p:cNvPr id="14339" name="Text Box 2"/>
          <p:cNvSpPr txBox="1">
            <a:spLocks noChangeArrowheads="1"/>
          </p:cNvSpPr>
          <p:nvPr/>
        </p:nvSpPr>
        <p:spPr bwMode="auto">
          <a:xfrm>
            <a:off x="96373" y="808676"/>
            <a:ext cx="6304096" cy="5447645"/>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28.03.2021                                                 Incident title: HiPo#20- </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MVI</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eaLnBrk="1" hangingPunct="1">
              <a:defRPr/>
            </a:pPr>
            <a:r>
              <a:rPr lang="en-US" sz="1400" dirty="0">
                <a:latin typeface="Calibri" panose="020F0502020204030204" pitchFamily="34" charset="0"/>
                <a:cs typeface="Calibri" panose="020F0502020204030204" pitchFamily="34" charset="0"/>
              </a:rPr>
              <a:t>A canter carrying a crew of 4 plus the driver was on route to its work location when the driver lost control of the vehicle steering. This resulted in vehicle veering off the graded road striking an embankment before rolling over onto its side. The crew were lucky to only escape with 2 of the passengers suffering minor pain the their shoulders. Immediate post incident investigations identified a mechanical failure</a:t>
            </a:r>
          </a:p>
          <a:p>
            <a:pPr eaLnBrk="1" hangingPunct="1">
              <a:defRPr/>
            </a:pPr>
            <a:endParaRPr lang="en-US" sz="1050" b="1" dirty="0">
              <a:solidFill>
                <a:srgbClr val="333399"/>
              </a:solidFill>
              <a:latin typeface="Arial" charset="0"/>
              <a:cs typeface="Arial" charset="0"/>
            </a:endParaRPr>
          </a:p>
          <a:p>
            <a:pPr eaLnBrk="1" hangingPunct="1">
              <a:defRPr/>
            </a:pPr>
            <a:r>
              <a:rPr lang="en-US" sz="1400" b="1" dirty="0">
                <a:solidFill>
                  <a:srgbClr val="333399"/>
                </a:solidFill>
                <a:latin typeface="Tahoma" pitchFamily="34" charset="0"/>
              </a:rPr>
              <a:t>Your learning from this incident..</a:t>
            </a:r>
          </a:p>
          <a:p>
            <a:pPr eaLnBrk="1" hangingPunct="1">
              <a:defRPr/>
            </a:pPr>
            <a:endParaRPr lang="en-GB" sz="1050" b="1" dirty="0">
              <a:solidFill>
                <a:srgbClr val="333399"/>
              </a:solidFill>
              <a:latin typeface="Tahoma" pitchFamily="34" charset="0"/>
            </a:endParaRPr>
          </a:p>
          <a:p>
            <a:pPr eaLnBrk="1" hangingPunct="1">
              <a:defRPr/>
            </a:pPr>
            <a:r>
              <a:rPr lang="en-GB" sz="1200" b="1" dirty="0">
                <a:solidFill>
                  <a:srgbClr val="333399"/>
                </a:solidFill>
                <a:latin typeface="Tahoma" pitchFamily="34" charset="0"/>
              </a:rPr>
              <a:t>Drivers</a:t>
            </a:r>
            <a:endParaRPr lang="en-US" sz="1200" b="1" dirty="0">
              <a:solidFill>
                <a:srgbClr val="333399"/>
              </a:solidFill>
              <a:latin typeface="Tahoma" pitchFamily="34" charset="0"/>
            </a:endParaRPr>
          </a:p>
          <a:p>
            <a:pPr marL="114300" indent="-114300" algn="just">
              <a:defRPr/>
            </a:pPr>
            <a:endParaRPr lang="en-US" sz="600" dirty="0">
              <a:solidFill>
                <a:srgbClr val="000000"/>
              </a:solidFill>
              <a:latin typeface="Arial" charset="0"/>
            </a:endParaRPr>
          </a:p>
          <a:p>
            <a:pPr marL="228600" indent="-22860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ensure you conduct a thorough pre use daily vehicle inspection </a:t>
            </a:r>
          </a:p>
          <a:p>
            <a:pPr marL="228600" indent="-22860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ensure you test your brakes and steering prior to departing on journeys</a:t>
            </a:r>
          </a:p>
          <a:p>
            <a:pPr marL="228600" indent="-228600" eaLnBrk="1" hangingPunct="1">
              <a:buFont typeface="Arial" panose="020B0604020202020204" pitchFamily="34" charset="0"/>
              <a:buChar char="•"/>
              <a:defRPr/>
            </a:pPr>
            <a:r>
              <a:rPr lang="en-GB" sz="1400" dirty="0">
                <a:latin typeface="Calibri" panose="020F0502020204030204" pitchFamily="34" charset="0"/>
                <a:cs typeface="Calibri" panose="020F0502020204030204" pitchFamily="34" charset="0"/>
              </a:rPr>
              <a:t>Always ensure you report any defects, abnormalities or strange noises from your vehicle immediately to your management / workshop team</a:t>
            </a:r>
          </a:p>
          <a:p>
            <a:pPr marL="228600" indent="-228600" eaLnBrk="1" hangingPunct="1">
              <a:buFont typeface="Arial" panose="020B0604020202020204" pitchFamily="34" charset="0"/>
              <a:buChar char="•"/>
              <a:defRPr/>
            </a:pPr>
            <a:r>
              <a:rPr lang="en-GB" sz="1400" dirty="0">
                <a:latin typeface="Calibri" panose="020F0502020204030204" pitchFamily="34" charset="0"/>
                <a:cs typeface="Calibri" panose="020F0502020204030204" pitchFamily="34" charset="0"/>
              </a:rPr>
              <a:t>Always ensure your vehicle is in date with its maintenance / servicing schedule</a:t>
            </a:r>
          </a:p>
          <a:p>
            <a:pPr marL="228600" indent="-228600" eaLnBrk="1" hangingPunct="1">
              <a:buFont typeface="Arial" panose="020B0604020202020204" pitchFamily="34" charset="0"/>
              <a:buChar char="•"/>
              <a:defRPr/>
            </a:pPr>
            <a:endParaRPr lang="en-GB" sz="1400" dirty="0">
              <a:solidFill>
                <a:schemeClr val="accent2"/>
              </a:solidFill>
              <a:latin typeface="Calibri" panose="020F0502020204030204" pitchFamily="34" charset="0"/>
              <a:cs typeface="Calibri" panose="020F0502020204030204" pitchFamily="34" charset="0"/>
            </a:endParaRPr>
          </a:p>
          <a:p>
            <a:pPr lvl="0" eaLnBrk="1" hangingPunct="1">
              <a:defRPr/>
            </a:pPr>
            <a:r>
              <a:rPr lang="en-GB" sz="1200" b="1" dirty="0">
                <a:solidFill>
                  <a:srgbClr val="333399"/>
                </a:solidFill>
                <a:latin typeface="Tahoma" pitchFamily="34" charset="0"/>
              </a:rPr>
              <a:t>Maintenance Teams</a:t>
            </a:r>
          </a:p>
          <a:p>
            <a:pPr lvl="0" eaLnBrk="1" hangingPunct="1">
              <a:defRPr/>
            </a:pPr>
            <a:endParaRPr lang="en-GB" sz="600" b="1" dirty="0">
              <a:solidFill>
                <a:srgbClr val="333399"/>
              </a:solidFill>
              <a:latin typeface="Tahoma" pitchFamily="34" charset="0"/>
            </a:endParaRPr>
          </a:p>
          <a:p>
            <a:pPr marL="228600" indent="-22860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ensure you conduct road tests of vehicles following maintenance and repairs</a:t>
            </a:r>
          </a:p>
          <a:p>
            <a:pPr marL="228600" indent="-22860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ensure you schedule vehicle maintenance ahead of time to prevent delays</a:t>
            </a:r>
          </a:p>
          <a:p>
            <a:pPr marL="228600" indent="-228600" eaLnBrk="1" hangingPunct="1">
              <a:buFont typeface="Arial" panose="020B0604020202020204" pitchFamily="34" charset="0"/>
              <a:buChar char="•"/>
              <a:defRPr/>
            </a:pPr>
            <a:r>
              <a:rPr lang="en-GB" sz="1400" dirty="0">
                <a:latin typeface="Calibri" panose="020F0502020204030204" pitchFamily="34" charset="0"/>
                <a:cs typeface="Calibri" panose="020F0502020204030204" pitchFamily="34" charset="0"/>
              </a:rPr>
              <a:t>Always ensure you record all work conducted</a:t>
            </a:r>
            <a:endParaRPr lang="en-GB" sz="1400" b="1" dirty="0">
              <a:solidFill>
                <a:srgbClr val="333399"/>
              </a:solidFill>
              <a:latin typeface="Tahoma" pitchFamily="34" charset="0"/>
              <a:ea typeface="Tahoma" panose="020B0604030504040204" pitchFamily="34" charset="0"/>
              <a:cs typeface="Tahoma" panose="020B0604030504040204" pitchFamily="34" charset="0"/>
            </a:endParaRPr>
          </a:p>
          <a:p>
            <a:pPr marL="171450" lvl="0" indent="-171450" eaLnBrk="1" hangingPunct="1">
              <a:buFont typeface="Arial" panose="020B0604020202020204" pitchFamily="34" charset="0"/>
              <a:buChar char="•"/>
              <a:defRPr/>
            </a:pPr>
            <a:endParaRPr lang="en-GB" sz="1200" dirty="0">
              <a:solidFill>
                <a:schemeClr val="accent2"/>
              </a:solidFill>
              <a:latin typeface="Tahoma" panose="020B0604030504040204" pitchFamily="34" charset="0"/>
              <a:ea typeface="Tahoma" panose="020B0604030504040204" pitchFamily="34" charset="0"/>
              <a:cs typeface="Tahoma" panose="020B0604030504040204"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330412" y="6206596"/>
            <a:ext cx="5181600" cy="523220"/>
          </a:xfrm>
          <a:prstGeom prst="rect">
            <a:avLst/>
          </a:prstGeom>
          <a:solidFill>
            <a:schemeClr val="accent2"/>
          </a:solidFill>
          <a:ln w="9525">
            <a:noFill/>
            <a:miter lim="800000"/>
            <a:headEnd/>
            <a:tailEnd/>
          </a:ln>
        </p:spPr>
        <p:txBody>
          <a:bodyPr>
            <a:spAutoFit/>
          </a:bodyPr>
          <a:lstStyle/>
          <a:p>
            <a:pPr algn="ctr" eaLnBrk="1" hangingPunct="1"/>
            <a:r>
              <a:rPr lang="en-US" sz="1400" b="1" dirty="0">
                <a:solidFill>
                  <a:srgbClr val="FFFF00"/>
                </a:solidFill>
                <a:latin typeface="Tahoma" pitchFamily="34" charset="0"/>
              </a:rPr>
              <a:t> </a:t>
            </a:r>
            <a:r>
              <a:rPr lang="en-US" sz="1400" b="1" dirty="0">
                <a:solidFill>
                  <a:srgbClr val="FFFF00"/>
                </a:solidFill>
                <a:latin typeface="+mj-lt"/>
                <a:cs typeface="Tahoma" pitchFamily="34" charset="0"/>
              </a:rPr>
              <a:t>Immediately report any vehicle defects to the workshop team </a:t>
            </a:r>
            <a:endParaRPr lang="en-US" sz="1400" b="1" dirty="0">
              <a:solidFill>
                <a:srgbClr val="FFFF00"/>
              </a:solidFill>
              <a:latin typeface="+mj-lt"/>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7" name="Picture 16"/>
          <p:cNvPicPr>
            <a:picLocks noChangeAspect="1"/>
          </p:cNvPicPr>
          <p:nvPr/>
        </p:nvPicPr>
        <p:blipFill rotWithShape="1">
          <a:blip r:embed="rId4" cstate="email">
            <a:extLst>
              <a:ext uri="{28A0092B-C50C-407E-A947-70E740481C1C}">
                <a14:useLocalDpi xmlns:a14="http://schemas.microsoft.com/office/drawing/2010/main"/>
              </a:ext>
            </a:extLst>
          </a:blip>
          <a:srcRect r="-839"/>
          <a:stretch/>
        </p:blipFill>
        <p:spPr>
          <a:xfrm>
            <a:off x="6476652" y="1417501"/>
            <a:ext cx="2570975" cy="1712401"/>
          </a:xfrm>
          <a:prstGeom prst="rect">
            <a:avLst/>
          </a:prstGeom>
        </p:spPr>
      </p:pic>
      <p:grpSp>
        <p:nvGrpSpPr>
          <p:cNvPr id="18" name="Group 131"/>
          <p:cNvGrpSpPr>
            <a:grpSpLocks/>
          </p:cNvGrpSpPr>
          <p:nvPr/>
        </p:nvGrpSpPr>
        <p:grpSpPr bwMode="auto">
          <a:xfrm>
            <a:off x="8775955" y="2836309"/>
            <a:ext cx="241130" cy="530604"/>
            <a:chOff x="3504" y="544"/>
            <a:chExt cx="2287" cy="1855"/>
          </a:xfrm>
        </p:grpSpPr>
        <p:sp>
          <p:nvSpPr>
            <p:cNvPr id="1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1" name="Freeform 132"/>
          <p:cNvSpPr>
            <a:spLocks/>
          </p:cNvSpPr>
          <p:nvPr/>
        </p:nvSpPr>
        <p:spPr bwMode="auto">
          <a:xfrm>
            <a:off x="8623555" y="5224133"/>
            <a:ext cx="3048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3" name="Slide Number Placeholder 2"/>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336119"/>
            <a:ext cx="8351838" cy="4185761"/>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800100" lvl="1" indent="-342900" eaLnBrk="1" hangingPunct="1">
              <a:buAutoNum type="arabicPeriod"/>
              <a:defRPr/>
            </a:pPr>
            <a:r>
              <a:rPr lang="en-US" sz="1400" dirty="0">
                <a:solidFill>
                  <a:schemeClr val="accent2"/>
                </a:solidFill>
                <a:latin typeface="+mj-lt"/>
              </a:rPr>
              <a:t>Do you ensure that drivers are inspecting the vehicle before starting the journey?</a:t>
            </a:r>
          </a:p>
          <a:p>
            <a:pPr marL="800100" lvl="1" indent="-342900" eaLnBrk="1" hangingPunct="1">
              <a:buAutoNum type="arabicPeriod"/>
              <a:defRPr/>
            </a:pPr>
            <a:r>
              <a:rPr lang="en-US" sz="1400" dirty="0">
                <a:solidFill>
                  <a:schemeClr val="accent2"/>
                </a:solidFill>
                <a:latin typeface="+mj-lt"/>
              </a:rPr>
              <a:t>Do you ensure that vehicles are maintained as per manufactures requirements?</a:t>
            </a:r>
          </a:p>
          <a:p>
            <a:pPr marL="800100" lvl="1" indent="-342900" eaLnBrk="1" hangingPunct="1">
              <a:buAutoNum type="arabicPeriod"/>
              <a:defRPr/>
            </a:pPr>
            <a:r>
              <a:rPr lang="en-US" sz="1400" dirty="0">
                <a:solidFill>
                  <a:schemeClr val="accent2"/>
                </a:solidFill>
                <a:latin typeface="+mj-lt"/>
              </a:rPr>
              <a:t>Do you ensure drivers are encouraged to report vehicle defects, strange noises and/or abnormalities?</a:t>
            </a:r>
          </a:p>
          <a:p>
            <a:pPr marL="800100" lvl="1" indent="-342900" eaLnBrk="1" hangingPunct="1">
              <a:buAutoNum type="arabicPeriod"/>
              <a:defRPr/>
            </a:pPr>
            <a:r>
              <a:rPr lang="en-GB" sz="1400" dirty="0">
                <a:solidFill>
                  <a:schemeClr val="accent2"/>
                </a:solidFill>
                <a:latin typeface="+mj-lt"/>
                <a:sym typeface="Wingdings" pitchFamily="2" charset="2"/>
              </a:rPr>
              <a:t>Do you ensure you keep up to date with any recalls from vehicle manufacturers?</a:t>
            </a:r>
          </a:p>
          <a:p>
            <a:pPr marL="800100" lvl="1" indent="-342900" eaLnBrk="1" hangingPunct="1">
              <a:buAutoNum type="arabicPeriod"/>
              <a:defRPr/>
            </a:pPr>
            <a:r>
              <a:rPr lang="en-GB" sz="1400" dirty="0">
                <a:solidFill>
                  <a:schemeClr val="accent2"/>
                </a:solidFill>
                <a:latin typeface="+mj-lt"/>
                <a:sym typeface="Wingdings" pitchFamily="2" charset="2"/>
              </a:rPr>
              <a:t>Do you ensure drivers are competent to conduct daily driver checks and maintenance teams are competent to conduct maintenance activities?</a:t>
            </a:r>
            <a:endParaRPr lang="en-US" sz="1000" dirty="0">
              <a:solidFill>
                <a:schemeClr val="accent2"/>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a:t>
            </a:r>
            <a:r>
              <a:rPr lang="en-US" sz="1200" i="1" dirty="0">
                <a:solidFill>
                  <a:srgbClr val="0033CC"/>
                </a:solidFill>
                <a:latin typeface="+mj-lt"/>
                <a:sym typeface="Wingdings" pitchFamily="2" charset="2"/>
              </a:rPr>
              <a:t>If the answer is NO to any of the above questions please ensure you take action to correct this finding. </a:t>
            </a:r>
          </a:p>
          <a:p>
            <a:pPr marL="119063" indent="-119063" eaLnBrk="1" hangingPunct="1">
              <a:buFontTx/>
              <a:buChar char="•"/>
              <a:defRPr/>
            </a:pPr>
            <a:endParaRPr lang="en-US" sz="12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0" y="803409"/>
            <a:ext cx="6992620" cy="307777"/>
          </a:xfrm>
          <a:prstGeom prst="rect">
            <a:avLst/>
          </a:prstGeom>
          <a:noFill/>
          <a:ln w="9525">
            <a:noFill/>
            <a:miter lim="800000"/>
            <a:headEnd/>
            <a:tailEnd/>
          </a:ln>
        </p:spPr>
        <p:txBody>
          <a:bodyPr wrap="none">
            <a:spAutoFit/>
          </a:bodyPr>
          <a:lstStyle/>
          <a:p>
            <a:pPr marL="114300" indent="-114300" algn="just">
              <a:defRPr/>
            </a:pPr>
            <a:r>
              <a:rPr lang="en-US" sz="1400" b="1" dirty="0">
                <a:solidFill>
                  <a:srgbClr val="333399"/>
                </a:solidFill>
                <a:latin typeface="Tahoma" pitchFamily="34" charset="0"/>
              </a:rPr>
              <a:t>Date:  28.03.2021                                                 Incident title: HiPo#20- MVI</a:t>
            </a:r>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Tree>
    <p:extLst>
      <p:ext uri="{BB962C8B-B14F-4D97-AF65-F5344CB8AC3E}">
        <p14:creationId xmlns:p14="http://schemas.microsoft.com/office/powerpoint/2010/main" val="261796946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4880e4f8-4b7d-4bdd-91e3-e10d47036eca">English</Language>
    <DocId xmlns="4880e4f8-4b7d-4bdd-91e3-e10d47036eca">92694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A257F5C-2D2E-4E92-8E03-9898F93F407F}"/>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417CDCFD-C2C6-4ECC-85D9-E8AEE3BFF834}">
  <ds:schemaRefs>
    <ds:schemaRef ds:uri="http://purl.org/dc/elements/1.1/"/>
    <ds:schemaRef ds:uri="http://schemas.microsoft.com/office/2006/metadata/properties"/>
    <ds:schemaRef ds:uri="http://purl.org/dc/dcmitype/"/>
    <ds:schemaRef ds:uri="http://purl.org/dc/terms/"/>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ce6069e0-ebb4-4736-a338-9269c29cf3ec"/>
  </ds:schemaRefs>
</ds:datastoreItem>
</file>

<file path=docProps/app.xml><?xml version="1.0" encoding="utf-8"?>
<Properties xmlns="http://schemas.openxmlformats.org/officeDocument/2006/extended-properties" xmlns:vt="http://schemas.openxmlformats.org/officeDocument/2006/docPropsVTypes">
  <Template/>
  <TotalTime>13213</TotalTime>
  <Words>550</Words>
  <Application>Microsoft Office PowerPoint</Application>
  <PresentationFormat>On-screen Show (4:3)</PresentationFormat>
  <Paragraphs>59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HiPo#20 Final (with PIM)</dc:title>
  <dc:creator>MU93647</dc:creator>
  <cp:lastModifiedBy>Balushi, Sumaiya MSE36</cp:lastModifiedBy>
  <cp:revision>737</cp:revision>
  <dcterms:created xsi:type="dcterms:W3CDTF">2001-05-03T06:07:08Z</dcterms:created>
  <dcterms:modified xsi:type="dcterms:W3CDTF">2022-07-26T04:33:34Z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