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
  </p:notesMasterIdLst>
  <p:handoutMasterIdLst>
    <p:handoutMasterId r:id="rId8"/>
  </p:handoutMasterIdLst>
  <p:sldIdLst>
    <p:sldId id="374" r:id="rId5"/>
    <p:sldId id="35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 Mahrooqi, Al Mutasem UWZ4" initials="AMAMU" lastIdx="1" clrIdx="0">
    <p:extLst>
      <p:ext uri="{19B8F6BF-5375-455C-9EA6-DF929625EA0E}">
        <p15:presenceInfo xmlns:p15="http://schemas.microsoft.com/office/powerpoint/2012/main" userId="S::AlMutasem.AMA.AlMahrooqi@pdo.co.om::6429f863-105c-4fb8-be4e-2094f74913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16942A"/>
    <a:srgbClr val="F2F3D7"/>
    <a:srgbClr val="FFFC00"/>
    <a:srgbClr val="EAEAEA"/>
    <a:srgbClr val="24A316"/>
    <a:srgbClr val="FDD6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343" autoAdjust="0"/>
  </p:normalViewPr>
  <p:slideViewPr>
    <p:cSldViewPr snapToGrid="0" snapToObjects="1">
      <p:cViewPr varScale="1">
        <p:scale>
          <a:sx n="67" d="100"/>
          <a:sy n="67" d="100"/>
        </p:scale>
        <p:origin x="620" y="44"/>
      </p:cViewPr>
      <p:guideLst>
        <p:guide orient="horz" pos="2160"/>
        <p:guide pos="3840"/>
      </p:guideLst>
    </p:cSldViewPr>
  </p:slideViewPr>
  <p:notesTextViewPr>
    <p:cViewPr>
      <p:scale>
        <a:sx n="1" d="1"/>
        <a:sy n="1" d="1"/>
      </p:scale>
      <p:origin x="0" y="0"/>
    </p:cViewPr>
  </p:notesTextViewPr>
  <p:notesViewPr>
    <p:cSldViewPr snapToGrid="0" snapToObjects="1">
      <p:cViewPr varScale="1">
        <p:scale>
          <a:sx n="87" d="100"/>
          <a:sy n="87" d="100"/>
        </p:scale>
        <p:origin x="2988"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13D376-C7B6-419B-9FF1-F3C32902842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Calibri" panose="020F0502020204030204" pitchFamily="34" charset="0"/>
            </a:endParaRPr>
          </a:p>
        </p:txBody>
      </p:sp>
      <p:sp>
        <p:nvSpPr>
          <p:cNvPr id="3" name="Date Placeholder 2">
            <a:extLst>
              <a:ext uri="{FF2B5EF4-FFF2-40B4-BE49-F238E27FC236}">
                <a16:creationId xmlns:a16="http://schemas.microsoft.com/office/drawing/2014/main" id="{117192C6-1C95-48A1-A4C6-F94F132F0AA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E8341AC-BC74-4FAA-A2BA-136D509060EF}" type="datetimeFigureOut">
              <a:rPr lang="en-US" smtClean="0">
                <a:latin typeface="Calibri" panose="020F0502020204030204" pitchFamily="34" charset="0"/>
              </a:rPr>
              <a:pPr/>
              <a:t>14/02/2024</a:t>
            </a:fld>
            <a:endParaRPr lang="en-US" dirty="0">
              <a:latin typeface="Calibri" panose="020F0502020204030204" pitchFamily="34" charset="0"/>
            </a:endParaRPr>
          </a:p>
        </p:txBody>
      </p:sp>
      <p:sp>
        <p:nvSpPr>
          <p:cNvPr id="4" name="Footer Placeholder 3">
            <a:extLst>
              <a:ext uri="{FF2B5EF4-FFF2-40B4-BE49-F238E27FC236}">
                <a16:creationId xmlns:a16="http://schemas.microsoft.com/office/drawing/2014/main" id="{9245D574-C9C3-4949-A04E-C02C11D306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latin typeface="Calibri" panose="020F0502020204030204" pitchFamily="34" charset="0"/>
              </a:rPr>
              <a:t>Confidential - Not to be shared outside of PDO/PDO contractors  </a:t>
            </a:r>
          </a:p>
        </p:txBody>
      </p:sp>
      <p:sp>
        <p:nvSpPr>
          <p:cNvPr id="5" name="Slide Number Placeholder 4">
            <a:extLst>
              <a:ext uri="{FF2B5EF4-FFF2-40B4-BE49-F238E27FC236}">
                <a16:creationId xmlns:a16="http://schemas.microsoft.com/office/drawing/2014/main" id="{0E27CE67-CCF6-43EA-9EB4-FFC01F182A7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1C225E-C8CB-4D13-B3BD-590B7CA9FD0A}" type="slidenum">
              <a:rPr lang="en-US" smtClean="0">
                <a:latin typeface="Calibri" panose="020F0502020204030204" pitchFamily="34" charset="0"/>
              </a:rPr>
              <a:pPr/>
              <a:t>‹#›</a:t>
            </a:fld>
            <a:endParaRPr lang="en-US" dirty="0">
              <a:latin typeface="Calibri" panose="020F0502020204030204" pitchFamily="34" charset="0"/>
            </a:endParaRPr>
          </a:p>
        </p:txBody>
      </p:sp>
    </p:spTree>
    <p:extLst>
      <p:ext uri="{BB962C8B-B14F-4D97-AF65-F5344CB8AC3E}">
        <p14:creationId xmlns:p14="http://schemas.microsoft.com/office/powerpoint/2010/main" val="32679917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panose="020F0502020204030204" pitchFamily="34" charset="0"/>
              </a:defRPr>
            </a:lvl1pPr>
          </a:lstStyle>
          <a:p>
            <a:fld id="{EF51F27E-834E-4F26-A38E-D9AD78458120}" type="datetimeFigureOut">
              <a:rPr lang="en-US" smtClean="0"/>
              <a:pPr/>
              <a:t>14/02/2024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2"/>
            <a:ext cx="4884516" cy="458787"/>
          </a:xfrm>
          <a:prstGeom prst="rect">
            <a:avLst/>
          </a:prstGeom>
        </p:spPr>
        <p:txBody>
          <a:bodyPr vert="horz" lIns="91440" tIns="45720" rIns="91440" bIns="45720" rtlCol="0" anchor="b"/>
          <a:lstStyle>
            <a:lvl1pPr algn="l">
              <a:defRPr sz="1100">
                <a:latin typeface="Calibri" panose="020F0502020204030204" pitchFamily="34" charset="0"/>
              </a:defRPr>
            </a:lvl1pPr>
          </a:lstStyle>
          <a:p>
            <a:pPr>
              <a:defRPr/>
            </a:pPr>
            <a:r>
              <a:rPr lang="en-US" dirty="0">
                <a:solidFill>
                  <a:srgbClr val="000000"/>
                </a:solidFill>
              </a:rPr>
              <a:t>Confidential - Not to be shared outside of PDO/PDO contractors </a:t>
            </a:r>
          </a:p>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panose="020F0502020204030204" pitchFamily="34" charset="0"/>
              </a:defRPr>
            </a:lvl1pPr>
          </a:lstStyle>
          <a:p>
            <a:fld id="{F88714CE-FB4E-4316-BED5-DE0DF6B1D8E5}" type="slidenum">
              <a:rPr lang="en-US" smtClean="0"/>
              <a:pPr/>
              <a:t>‹#›</a:t>
            </a:fld>
            <a:endParaRPr lang="en-US" dirty="0"/>
          </a:p>
        </p:txBody>
      </p:sp>
    </p:spTree>
    <p:extLst>
      <p:ext uri="{BB962C8B-B14F-4D97-AF65-F5344CB8AC3E}">
        <p14:creationId xmlns:p14="http://schemas.microsoft.com/office/powerpoint/2010/main" val="418336823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short description should be provided without mentioning names of contractors or individuals.  You should include, what happened, to who (by job title) and what injuries this resulted in.  Nothing more!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Four to five bullet points highlighting the main findings from the investigation.  Remember the target audience is the front line staff so this should be written in simple terms in a way that everyone can understand.</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strap line should be the main point you want to get across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images should be self explanatory, what went wrong (if you create a reconstruction please ensure you do not put people at risk) and below how it should be done.   </a:t>
            </a:r>
          </a:p>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Confidential - Not to be shared outside of PDO/PDO contractors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643780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Make a list of closed questions (only ‘yes’ or ‘no’ as an answer) to ask others if they have the same issues based on the management or HSE-MS failings or shortfalls identified in the investigation.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Imagine you have to audit other companies to see if they could have the same issues.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These questions should start with: Do you ensure…………………?</a:t>
            </a:r>
            <a:endPar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endParaRPr>
          </a:p>
          <a:p>
            <a:endParaRPr lang="en-US" dirty="0"/>
          </a:p>
        </p:txBody>
      </p:sp>
      <p:sp>
        <p:nvSpPr>
          <p:cNvPr id="4" name="Footer Placeholder 3"/>
          <p:cNvSpPr>
            <a:spLocks noGrp="1"/>
          </p:cNvSpPr>
          <p:nvPr>
            <p:ph type="ftr" sz="quarter" idx="4"/>
          </p:nvPr>
        </p:nvSpPr>
        <p:spPr/>
        <p:txBody>
          <a:bodyPr/>
          <a:lstStyle/>
          <a:p>
            <a:pPr>
              <a:defRPr/>
            </a:pPr>
            <a:r>
              <a:rPr lang="en-US" dirty="0">
                <a:solidFill>
                  <a:srgbClr val="000000"/>
                </a:solidFill>
              </a:rPr>
              <a:t>Confidential - Not to be shared outside of PDO/PDO contractors </a:t>
            </a:r>
          </a:p>
          <a:p>
            <a:endParaRPr lang="en-US" dirty="0"/>
          </a:p>
        </p:txBody>
      </p:sp>
      <p:sp>
        <p:nvSpPr>
          <p:cNvPr id="5" name="Slide Number Placeholder 4"/>
          <p:cNvSpPr>
            <a:spLocks noGrp="1"/>
          </p:cNvSpPr>
          <p:nvPr>
            <p:ph type="sldNum" sz="quarter" idx="5"/>
          </p:nvPr>
        </p:nvSpPr>
        <p:spPr/>
        <p:txBody>
          <a:bodyPr/>
          <a:lstStyle/>
          <a:p>
            <a:fld id="{F88714CE-FB4E-4316-BED5-DE0DF6B1D8E5}" type="slidenum">
              <a:rPr lang="en-US" smtClean="0"/>
              <a:pPr/>
              <a:t>2</a:t>
            </a:fld>
            <a:endParaRPr lang="en-US" dirty="0"/>
          </a:p>
        </p:txBody>
      </p:sp>
    </p:spTree>
    <p:extLst>
      <p:ext uri="{BB962C8B-B14F-4D97-AF65-F5344CB8AC3E}">
        <p14:creationId xmlns:p14="http://schemas.microsoft.com/office/powerpoint/2010/main" val="1620545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14/02/2024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14/02/2024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14/02/2024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82117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14/02/2024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717911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14/02/2024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14/02/2024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14/02/2024</a:t>
            </a:fld>
            <a:endParaRPr lang="en-US" dirty="0"/>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14/02/2024</a:t>
            </a:fld>
            <a:endParaRPr lang="en-US" dirty="0"/>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14/02/2024</a:t>
            </a:fld>
            <a:endParaRPr lang="en-US" dirty="0"/>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14/02/2024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14/02/2024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44F6AEF2-20D4-7547-BF78-1F3F36FB60DC}" type="datetimeFigureOut">
              <a:rPr lang="en-US" smtClean="0"/>
              <a:pPr/>
              <a:t>14/02/2024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r>
              <a:rPr lang="en-US" dirty="0"/>
              <a:t>Confidential - Not to be shared outside of PDO/PDO contractors </a:t>
            </a:r>
          </a:p>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7A6F64E4-CF39-E842-A871-400C57C21E39}" type="slidenum">
              <a:rPr lang="en-US" smtClean="0"/>
              <a:pPr/>
              <a:t>‹#›</a:t>
            </a:fld>
            <a:endParaRPr lang="en-US" dirty="0"/>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extLst>
              <a:ext uri="{28A0092B-C50C-407E-A947-70E740481C1C}">
                <a14:useLocalDpi xmlns:a14="http://schemas.microsoft.com/office/drawing/2010/main"/>
              </a:ext>
            </a:extLst>
          </a:blip>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extLst>
                <a:ext uri="{28A0092B-C50C-407E-A947-70E740481C1C}">
                  <a14:useLocalDpi xmlns:a14="http://schemas.microsoft.com/office/drawing/2010/main"/>
                </a:ext>
              </a:extLst>
            </a:blip>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B8F5D341-9478-460E-8ACF-8E2BF1B80AC6}"/>
              </a:ext>
            </a:extLst>
          </p:cNvPr>
          <p:cNvSpPr txBox="1">
            <a:spLocks noChangeArrowheads="1"/>
          </p:cNvSpPr>
          <p:nvPr/>
        </p:nvSpPr>
        <p:spPr bwMode="auto">
          <a:xfrm>
            <a:off x="343209" y="881272"/>
            <a:ext cx="7844407" cy="4447371"/>
          </a:xfrm>
          <a:prstGeom prst="rect">
            <a:avLst/>
          </a:prstGeom>
          <a:noFill/>
          <a:ln w="19050">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ahoma" pitchFamily="34" charset="0"/>
                <a:ea typeface="+mn-ea"/>
                <a:cs typeface="+mn-cs"/>
              </a:rPr>
              <a:t>What happened?</a:t>
            </a:r>
            <a:endParaRPr kumimoji="0" lang="en-US" sz="1600" b="0" i="0" u="none" strike="noStrike" kern="1200" cap="none" spc="0" normalizeH="0" baseline="0" noProof="0" dirty="0">
              <a:ln>
                <a:noFill/>
              </a:ln>
              <a:solidFill>
                <a:prstClr val="black"/>
              </a:solidFill>
              <a:effectLst/>
              <a:uLnTx/>
              <a:uFillTx/>
              <a:latin typeface="Tahoma" pitchFamily="34" charset="0"/>
              <a:ea typeface="+mn-ea"/>
              <a:cs typeface="+mn-cs"/>
            </a:endParaRPr>
          </a:p>
          <a:p>
            <a:r>
              <a:rPr lang="en-GB" sz="1400" dirty="0"/>
              <a:t>On 10</a:t>
            </a:r>
            <a:r>
              <a:rPr lang="en-GB" sz="1400" baseline="30000" dirty="0"/>
              <a:t>th</a:t>
            </a:r>
            <a:r>
              <a:rPr lang="en-GB" sz="1400" dirty="0"/>
              <a:t> March 2022, at 13:50 hours, a crane was lifting a drill spool load intending to place it onto a lowbed trailer. The load was suspended approx. 1.5m from the ground. A Rig Move Supervisor was assisting the lowbed  in a reversing motion to be placed under the load (normal practice). The “gooseneck” of the manoeuvring vehicle then came into contact with the suspended drilling spool causing it to unbalance the load. As the slings had been incorrectly placed the force of this unbalance caused the load to drop to the ground. The spool rested on one of the outriggers of the crane. </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zh-CN" sz="1600" b="1" i="0" u="none" strike="noStrike" kern="1200" cap="none" spc="0" normalizeH="0" baseline="0" noProof="0" dirty="0">
                <a:ln>
                  <a:noFill/>
                </a:ln>
                <a:solidFill>
                  <a:prstClr val="black"/>
                </a:solidFill>
                <a:effectLst/>
                <a:uLnTx/>
                <a:uFillTx/>
                <a:latin typeface="Tahoma" pitchFamily="34" charset="0"/>
                <a:ea typeface="宋体" panose="02010600030101010101" pitchFamily="2" charset="-122"/>
              </a:rPr>
              <a:t>Why it happened/Finding :</a:t>
            </a:r>
            <a:endParaRPr lang="en-US" sz="1600" dirty="0">
              <a:latin typeface="Calibri" panose="020F0502020204030204" pitchFamily="34" charset="0"/>
              <a:cs typeface="Tahoma" pitchFamily="34" charset="0"/>
            </a:endParaRPr>
          </a:p>
          <a:p>
            <a:pPr indent="119063">
              <a:buFont typeface="Arial" pitchFamily="34" charset="0"/>
              <a:buChar char="•"/>
              <a:defRPr/>
            </a:pPr>
            <a:r>
              <a:rPr lang="en-US" sz="1400" dirty="0">
                <a:latin typeface="Calibri" panose="020F0502020204030204" pitchFamily="34" charset="0"/>
                <a:cs typeface="Tahoma" pitchFamily="34" charset="0"/>
              </a:rPr>
              <a:t>The Crew failed to refer the Lift plan for this particular lift</a:t>
            </a:r>
          </a:p>
          <a:p>
            <a:pPr indent="119063">
              <a:buFont typeface="Arial" pitchFamily="34" charset="0"/>
              <a:buChar char="•"/>
              <a:defRPr/>
            </a:pPr>
            <a:r>
              <a:rPr lang="en-US" sz="1400" dirty="0">
                <a:latin typeface="Calibri" panose="020F0502020204030204" pitchFamily="34" charset="0"/>
                <a:cs typeface="Tahoma" pitchFamily="34" charset="0"/>
              </a:rPr>
              <a:t>Incorrect rigging method used</a:t>
            </a:r>
          </a:p>
          <a:p>
            <a:pPr indent="119063">
              <a:buFont typeface="Arial" pitchFamily="34" charset="0"/>
              <a:buChar char="•"/>
              <a:defRPr/>
            </a:pPr>
            <a:r>
              <a:rPr lang="en-US" sz="1400" dirty="0">
                <a:latin typeface="Calibri" panose="020F0502020204030204" pitchFamily="34" charset="0"/>
                <a:cs typeface="Tahoma" pitchFamily="34" charset="0"/>
              </a:rPr>
              <a:t>Improper Work Planning: The </a:t>
            </a:r>
            <a:r>
              <a:rPr lang="en-US" sz="1400" dirty="0" err="1">
                <a:latin typeface="Calibri" panose="020F0502020204030204" pitchFamily="34" charset="0"/>
                <a:cs typeface="Tahoma" pitchFamily="34" charset="0"/>
              </a:rPr>
              <a:t>lowbed</a:t>
            </a:r>
            <a:r>
              <a:rPr lang="en-US" sz="1400" dirty="0">
                <a:latin typeface="Calibri" panose="020F0502020204030204" pitchFamily="34" charset="0"/>
                <a:cs typeface="Tahoma" pitchFamily="34" charset="0"/>
              </a:rPr>
              <a:t> was not parked appropriately at initial stage (prior lifting)</a:t>
            </a:r>
          </a:p>
          <a:p>
            <a:pPr indent="119063">
              <a:buFont typeface="Arial" pitchFamily="34" charset="0"/>
              <a:buChar char="•"/>
              <a:defRPr/>
            </a:pPr>
            <a:r>
              <a:rPr lang="en-US" sz="1400" dirty="0">
                <a:latin typeface="Calibri" panose="020F0502020204030204" pitchFamily="34" charset="0"/>
                <a:cs typeface="Tahoma" pitchFamily="34" charset="0"/>
              </a:rPr>
              <a:t>The RMS was positioned inappropriately when signaling the </a:t>
            </a:r>
            <a:r>
              <a:rPr lang="en-US" sz="1400" dirty="0" err="1">
                <a:latin typeface="Calibri" panose="020F0502020204030204" pitchFamily="34" charset="0"/>
                <a:cs typeface="Tahoma" pitchFamily="34" charset="0"/>
              </a:rPr>
              <a:t>lowbed</a:t>
            </a:r>
            <a:r>
              <a:rPr lang="en-US" sz="1400" dirty="0">
                <a:latin typeface="Calibri" panose="020F0502020204030204" pitchFamily="34" charset="0"/>
                <a:cs typeface="Tahoma" pitchFamily="34" charset="0"/>
              </a:rPr>
              <a:t>   </a:t>
            </a:r>
          </a:p>
          <a:p>
            <a:pPr>
              <a:defRPr/>
            </a:pPr>
            <a:endParaRPr lang="en-US" sz="1400" dirty="0">
              <a:solidFill>
                <a:prstClr val="black"/>
              </a:solidFill>
              <a:latin typeface="Calibri" panose="020F0502020204030204" pitchFamily="34" charset="0"/>
              <a:cs typeface="Tahoma" pitchFamily="34" charset="0"/>
            </a:endParaRPr>
          </a:p>
          <a:p>
            <a:pPr marL="114300" indent="-114300" algn="just">
              <a:defRPr/>
            </a:pPr>
            <a:r>
              <a:rPr lang="en-US" sz="1600" b="1" dirty="0">
                <a:solidFill>
                  <a:prstClr val="black"/>
                </a:solidFill>
                <a:latin typeface="Tahoma" pitchFamily="34" charset="0"/>
                <a:ea typeface="宋体" panose="02010600030101010101" pitchFamily="2" charset="-122"/>
              </a:rPr>
              <a:t>Your learning from this incident..</a:t>
            </a:r>
          </a:p>
          <a:p>
            <a:pPr indent="119063">
              <a:buFont typeface="Arial" pitchFamily="34" charset="0"/>
              <a:buChar char="•"/>
              <a:defRPr/>
            </a:pPr>
            <a:r>
              <a:rPr lang="en-GB" sz="1400" dirty="0">
                <a:latin typeface="Calibri" panose="020F0502020204030204" pitchFamily="34" charset="0"/>
                <a:cs typeface="Tahoma" pitchFamily="34" charset="0"/>
              </a:rPr>
              <a:t>Always follow the Lift plan whenever applicable and use correct slinging method as advised on it</a:t>
            </a:r>
          </a:p>
          <a:p>
            <a:pPr indent="119063">
              <a:buFont typeface="Arial" pitchFamily="34" charset="0"/>
              <a:buChar char="•"/>
              <a:defRPr/>
            </a:pPr>
            <a:r>
              <a:rPr lang="en-GB" sz="1400" dirty="0">
                <a:latin typeface="Calibri" panose="020F0502020204030204" pitchFamily="34" charset="0"/>
                <a:cs typeface="Tahoma" pitchFamily="34" charset="0"/>
              </a:rPr>
              <a:t>Always attach the sling through the sling eyes. Never pass the sling through the hook</a:t>
            </a:r>
          </a:p>
          <a:p>
            <a:pPr indent="119063">
              <a:buFont typeface="Arial" pitchFamily="34" charset="0"/>
              <a:buChar char="•"/>
              <a:defRPr/>
            </a:pPr>
            <a:r>
              <a:rPr lang="en-GB" sz="1400" dirty="0">
                <a:latin typeface="Calibri" panose="020F0502020204030204" pitchFamily="34" charset="0"/>
                <a:cs typeface="Tahoma" pitchFamily="34" charset="0"/>
              </a:rPr>
              <a:t>Always carryout dynamic risk assessment</a:t>
            </a:r>
          </a:p>
          <a:p>
            <a:pPr indent="119063">
              <a:buFont typeface="Arial" pitchFamily="34" charset="0"/>
              <a:buChar char="•"/>
              <a:defRPr/>
            </a:pPr>
            <a:r>
              <a:rPr lang="en-GB" sz="1400" dirty="0">
                <a:latin typeface="Calibri" panose="020F0502020204030204" pitchFamily="34" charset="0"/>
                <a:cs typeface="Tahoma" pitchFamily="34" charset="0"/>
              </a:rPr>
              <a:t>Always be position in correct manner where you see/control the hazards, seek assistance if requires any</a:t>
            </a:r>
          </a:p>
          <a:p>
            <a:pPr indent="119063">
              <a:buFont typeface="Arial" pitchFamily="34" charset="0"/>
              <a:buChar char="•"/>
              <a:defRPr/>
            </a:pPr>
            <a:r>
              <a:rPr lang="en-US" sz="1400" dirty="0">
                <a:latin typeface="Calibri" panose="020F0502020204030204" pitchFamily="34" charset="0"/>
                <a:cs typeface="Tahoma" pitchFamily="34" charset="0"/>
              </a:rPr>
              <a:t>Always use your empowerment to STOP if you feel anything unsafe</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endParaRPr>
          </a:p>
        </p:txBody>
      </p:sp>
      <p:sp>
        <p:nvSpPr>
          <p:cNvPr id="13" name="Rectangle 8">
            <a:extLst>
              <a:ext uri="{FF2B5EF4-FFF2-40B4-BE49-F238E27FC236}">
                <a16:creationId xmlns:a16="http://schemas.microsoft.com/office/drawing/2014/main" id="{59D43B35-686F-4F9F-AEB7-36497BC783E8}"/>
              </a:ext>
            </a:extLst>
          </p:cNvPr>
          <p:cNvSpPr>
            <a:spLocks noChangeArrowheads="1"/>
          </p:cNvSpPr>
          <p:nvPr/>
        </p:nvSpPr>
        <p:spPr bwMode="auto">
          <a:xfrm>
            <a:off x="416361" y="529837"/>
            <a:ext cx="11626955" cy="338554"/>
          </a:xfrm>
          <a:prstGeom prst="rect">
            <a:avLst/>
          </a:prstGeom>
          <a:noFill/>
          <a:ln w="9525">
            <a:noFill/>
            <a:miter lim="800000"/>
            <a:headEnd/>
            <a:tailEnd/>
          </a:ln>
        </p:spPr>
        <p:txBody>
          <a:bodyPr wrap="square">
            <a:spAutoFit/>
          </a:bodyPr>
          <a:lstStyle/>
          <a:p>
            <a:pPr marL="114300" lvl="0" indent="-114300" algn="just">
              <a:defRPr/>
            </a:pPr>
            <a:r>
              <a:rPr lang="en-GB" sz="1400" b="1" dirty="0">
                <a:solidFill>
                  <a:prstClr val="black"/>
                </a:solidFill>
                <a:latin typeface="Tahoma" pitchFamily="34" charset="0"/>
              </a:rPr>
              <a:t>Date:</a:t>
            </a:r>
            <a:r>
              <a:rPr lang="en-GB" sz="1200" b="1" dirty="0">
                <a:solidFill>
                  <a:srgbClr val="4472C4"/>
                </a:solidFill>
                <a:latin typeface="Tahoma" pitchFamily="34" charset="0"/>
              </a:rPr>
              <a:t>10/03/2022</a:t>
            </a:r>
            <a:r>
              <a:rPr lang="en-US" sz="1200" b="1" dirty="0">
                <a:solidFill>
                  <a:srgbClr val="4472C4"/>
                </a:solidFill>
                <a:latin typeface="Tahoma" pitchFamily="34" charset="0"/>
              </a:rPr>
              <a:t>         </a:t>
            </a:r>
            <a:r>
              <a:rPr lang="en-US" sz="1400" b="1" dirty="0">
                <a:solidFill>
                  <a:prstClr val="black"/>
                </a:solidFill>
                <a:latin typeface="Tahoma" pitchFamily="34" charset="0"/>
              </a:rPr>
              <a:t>Incident title: </a:t>
            </a:r>
            <a:r>
              <a:rPr lang="en-US" sz="1200" b="1" dirty="0">
                <a:solidFill>
                  <a:srgbClr val="4472C4"/>
                </a:solidFill>
                <a:latin typeface="Tahoma" pitchFamily="34" charset="0"/>
              </a:rPr>
              <a:t>HiPo#22             </a:t>
            </a:r>
            <a:r>
              <a:rPr lang="en-US" sz="1400" b="1" dirty="0">
                <a:solidFill>
                  <a:prstClr val="black"/>
                </a:solidFill>
                <a:latin typeface="Tahoma" pitchFamily="34" charset="0"/>
              </a:rPr>
              <a:t>Pattern:</a:t>
            </a:r>
            <a:r>
              <a:rPr lang="en-US" sz="1200" b="1" dirty="0">
                <a:solidFill>
                  <a:prstClr val="black"/>
                </a:solidFill>
                <a:latin typeface="Tahoma" pitchFamily="34" charset="0"/>
              </a:rPr>
              <a:t> </a:t>
            </a:r>
            <a:r>
              <a:rPr lang="en-US" sz="1200" b="1" dirty="0">
                <a:solidFill>
                  <a:srgbClr val="4472C4"/>
                </a:solidFill>
                <a:latin typeface="Tahoma" pitchFamily="34" charset="0"/>
              </a:rPr>
              <a:t>DROPS	</a:t>
            </a:r>
            <a:r>
              <a:rPr lang="en-US" sz="1600" b="1" dirty="0">
                <a:solidFill>
                  <a:srgbClr val="4472C4"/>
                </a:solidFill>
                <a:latin typeface="Tahoma" pitchFamily="34" charset="0"/>
              </a:rPr>
              <a:t>           </a:t>
            </a:r>
            <a:r>
              <a:rPr lang="en-US" sz="1400" b="1" dirty="0">
                <a:solidFill>
                  <a:prstClr val="black"/>
                </a:solidFill>
                <a:latin typeface="Tahoma" pitchFamily="34" charset="0"/>
              </a:rPr>
              <a:t>Potential severity: </a:t>
            </a:r>
            <a:r>
              <a:rPr lang="en-US" sz="1200" b="1" dirty="0">
                <a:solidFill>
                  <a:srgbClr val="0000FF"/>
                </a:solidFill>
                <a:latin typeface="Tahoma" pitchFamily="34" charset="0"/>
              </a:rPr>
              <a:t>B4P</a:t>
            </a:r>
          </a:p>
        </p:txBody>
      </p:sp>
      <p:sp>
        <p:nvSpPr>
          <p:cNvPr id="14" name="Rectangle 13">
            <a:extLst>
              <a:ext uri="{FF2B5EF4-FFF2-40B4-BE49-F238E27FC236}">
                <a16:creationId xmlns:a16="http://schemas.microsoft.com/office/drawing/2014/main" id="{27AC772E-6015-4076-A0DC-005445BF4556}"/>
              </a:ext>
            </a:extLst>
          </p:cNvPr>
          <p:cNvSpPr/>
          <p:nvPr/>
        </p:nvSpPr>
        <p:spPr>
          <a:xfrm>
            <a:off x="1777513" y="6533394"/>
            <a:ext cx="8498959"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Target Audience: </a:t>
            </a:r>
            <a:r>
              <a:rPr kumimoji="0" lang="en-US" sz="1200" b="1" i="0" u="none" strike="noStrike" kern="1200" cap="none" spc="0" normalizeH="0" baseline="0" noProof="0" dirty="0">
                <a:ln>
                  <a:noFill/>
                </a:ln>
                <a:solidFill>
                  <a:prstClr val="black"/>
                </a:solidFill>
                <a:effectLst/>
                <a:uLnTx/>
                <a:uFillTx/>
                <a:latin typeface="Calibri" panose="020F0502020204030204"/>
                <a:ea typeface="+mn-ea"/>
              </a:rPr>
              <a:t>All contractors within PDO concession</a:t>
            </a:r>
            <a:endParaRPr kumimoji="0" lang="en-US" sz="1200" b="1" i="0" u="none" strike="noStrike" kern="1200" cap="none" spc="0" normalizeH="0" baseline="0" noProof="0" dirty="0">
              <a:ln>
                <a:noFill/>
              </a:ln>
              <a:solidFill>
                <a:srgbClr val="0D38B3"/>
              </a:solidFill>
              <a:effectLst/>
              <a:uLnTx/>
              <a:uFillTx/>
              <a:latin typeface="Calibri Light" panose="020F0302020204030204"/>
              <a:ea typeface="+mn-ea"/>
              <a:cs typeface="Calibri" pitchFamily="34" charset="0"/>
            </a:endParaRPr>
          </a:p>
        </p:txBody>
      </p:sp>
      <p:sp>
        <p:nvSpPr>
          <p:cNvPr id="15" name="Title 1">
            <a:extLst>
              <a:ext uri="{FF2B5EF4-FFF2-40B4-BE49-F238E27FC236}">
                <a16:creationId xmlns:a16="http://schemas.microsoft.com/office/drawing/2014/main" id="{8C774F04-A5A4-4EBD-93B5-DF1F74CE87CA}"/>
              </a:ext>
            </a:extLst>
          </p:cNvPr>
          <p:cNvSpPr txBox="1">
            <a:spLocks/>
          </p:cNvSpPr>
          <p:nvPr/>
        </p:nvSpPr>
        <p:spPr>
          <a:xfrm>
            <a:off x="346509" y="0"/>
            <a:ext cx="11845491" cy="491121"/>
          </a:xfrm>
          <a:prstGeom prst="rect">
            <a:avLst/>
          </a:prstGeom>
          <a:solidFill>
            <a:srgbClr val="FFC000"/>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PDO Second Alert</a:t>
            </a:r>
          </a:p>
        </p:txBody>
      </p:sp>
      <p:pic>
        <p:nvPicPr>
          <p:cNvPr id="20" name="Picture 19"/>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592138" y="1297372"/>
            <a:ext cx="2822176" cy="2399147"/>
          </a:xfrm>
          <a:prstGeom prst="rect">
            <a:avLst/>
          </a:prstGeom>
        </p:spPr>
      </p:pic>
      <p:pic>
        <p:nvPicPr>
          <p:cNvPr id="2" name="Picture 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187616" y="3922698"/>
            <a:ext cx="1815610" cy="1799270"/>
          </a:xfrm>
          <a:prstGeom prst="rect">
            <a:avLst/>
          </a:prstGeom>
        </p:spPr>
      </p:pic>
      <p:pic>
        <p:nvPicPr>
          <p:cNvPr id="3" name="Picture 2"/>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0003226" y="3911486"/>
            <a:ext cx="2040090" cy="1783003"/>
          </a:xfrm>
          <a:prstGeom prst="rect">
            <a:avLst/>
          </a:prstGeom>
        </p:spPr>
      </p:pic>
      <p:grpSp>
        <p:nvGrpSpPr>
          <p:cNvPr id="10" name="Group 131">
            <a:extLst>
              <a:ext uri="{FF2B5EF4-FFF2-40B4-BE49-F238E27FC236}">
                <a16:creationId xmlns:a16="http://schemas.microsoft.com/office/drawing/2014/main" id="{AB7F76C3-B921-4139-99D6-E25E2E64024C}"/>
              </a:ext>
            </a:extLst>
          </p:cNvPr>
          <p:cNvGrpSpPr>
            <a:grpSpLocks/>
          </p:cNvGrpSpPr>
          <p:nvPr/>
        </p:nvGrpSpPr>
        <p:grpSpPr bwMode="auto">
          <a:xfrm>
            <a:off x="8926455" y="5199420"/>
            <a:ext cx="336550" cy="544513"/>
            <a:chOff x="3504" y="544"/>
            <a:chExt cx="2287" cy="1855"/>
          </a:xfrm>
        </p:grpSpPr>
        <p:sp>
          <p:nvSpPr>
            <p:cNvPr id="11" name="Line 129">
              <a:extLst>
                <a:ext uri="{FF2B5EF4-FFF2-40B4-BE49-F238E27FC236}">
                  <a16:creationId xmlns:a16="http://schemas.microsoft.com/office/drawing/2014/main" id="{7C9DB3BB-4C45-4E1C-8153-70932167E504}"/>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 name="Line 130">
              <a:extLst>
                <a:ext uri="{FF2B5EF4-FFF2-40B4-BE49-F238E27FC236}">
                  <a16:creationId xmlns:a16="http://schemas.microsoft.com/office/drawing/2014/main" id="{7E9AC540-A978-46C0-A6CF-A0428D4BD327}"/>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
        <p:nvSpPr>
          <p:cNvPr id="9" name="Freeform 132">
            <a:extLst>
              <a:ext uri="{FF2B5EF4-FFF2-40B4-BE49-F238E27FC236}">
                <a16:creationId xmlns:a16="http://schemas.microsoft.com/office/drawing/2014/main" id="{A68310E0-CF63-4276-BC7B-52B36A6230C6}"/>
              </a:ext>
            </a:extLst>
          </p:cNvPr>
          <p:cNvSpPr>
            <a:spLocks/>
          </p:cNvSpPr>
          <p:nvPr/>
        </p:nvSpPr>
        <p:spPr bwMode="auto">
          <a:xfrm>
            <a:off x="10850939" y="5226013"/>
            <a:ext cx="586116" cy="495955"/>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6" name="TextBox 15">
            <a:extLst>
              <a:ext uri="{FF2B5EF4-FFF2-40B4-BE49-F238E27FC236}">
                <a16:creationId xmlns:a16="http://schemas.microsoft.com/office/drawing/2014/main" id="{2049224C-08BA-44F0-957B-732FF705317B}"/>
              </a:ext>
            </a:extLst>
          </p:cNvPr>
          <p:cNvSpPr txBox="1"/>
          <p:nvPr/>
        </p:nvSpPr>
        <p:spPr>
          <a:xfrm>
            <a:off x="2786836" y="6204428"/>
            <a:ext cx="6480313" cy="369332"/>
          </a:xfrm>
          <a:prstGeom prst="rect">
            <a:avLst/>
          </a:prstGeom>
          <a:solidFill>
            <a:srgbClr val="0070C0"/>
          </a:solidFill>
        </p:spPr>
        <p:txBody>
          <a:bodyPr wrap="square" rtlCol="0">
            <a:spAutoFit/>
          </a:bodyPr>
          <a:lstStyle/>
          <a:p>
            <a:pPr algn="ctr"/>
            <a:r>
              <a:rPr lang="en-US" b="1" dirty="0">
                <a:solidFill>
                  <a:srgbClr val="FFFC00"/>
                </a:solidFill>
              </a:rPr>
              <a:t>Ensure you follow the Lift Plan / Use correct rigging method</a:t>
            </a:r>
          </a:p>
        </p:txBody>
      </p:sp>
    </p:spTree>
    <p:extLst>
      <p:ext uri="{BB962C8B-B14F-4D97-AF65-F5344CB8AC3E}">
        <p14:creationId xmlns:p14="http://schemas.microsoft.com/office/powerpoint/2010/main" val="3331380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815430" y="154907"/>
            <a:ext cx="10515600" cy="453582"/>
          </a:xfrm>
        </p:spPr>
        <p:txBody>
          <a:bodyPr>
            <a:normAutofit fontScale="90000"/>
          </a:bodyPr>
          <a:lstStyle/>
          <a:p>
            <a:pPr algn="ctr"/>
            <a:br>
              <a:rPr lang="en-GB" sz="2200" b="1" dirty="0">
                <a:solidFill>
                  <a:srgbClr val="00B050"/>
                </a:solidFill>
                <a:ea typeface="MS PGothic" pitchFamily="34" charset="-128"/>
              </a:rPr>
            </a:br>
            <a:br>
              <a:rPr lang="en-GB" sz="2200" b="1" dirty="0">
                <a:solidFill>
                  <a:srgbClr val="00B050"/>
                </a:solidFill>
                <a:ea typeface="MS PGothic" pitchFamily="34" charset="-128"/>
              </a:rPr>
            </a:br>
            <a:br>
              <a:rPr lang="en-GB" sz="2200" b="1" dirty="0">
                <a:solidFill>
                  <a:srgbClr val="00B050"/>
                </a:solidFill>
                <a:ea typeface="MS PGothic" pitchFamily="34" charset="-128"/>
              </a:rPr>
            </a:br>
            <a:r>
              <a:rPr lang="en-GB" sz="2700" b="1" dirty="0">
                <a:solidFill>
                  <a:srgbClr val="00B050"/>
                </a:solidFill>
                <a:ea typeface="MS PGothic" pitchFamily="34" charset="-128"/>
              </a:rPr>
              <a:t>Management Self Audit </a:t>
            </a:r>
            <a:br>
              <a:rPr lang="en-GB" sz="2700" b="1" dirty="0">
                <a:solidFill>
                  <a:srgbClr val="00B050"/>
                </a:solidFill>
                <a:ea typeface="MS PGothic" pitchFamily="34" charset="-128"/>
              </a:rPr>
            </a:br>
            <a:br>
              <a:rPr lang="en-GB" sz="2200" b="1" dirty="0">
                <a:solidFill>
                  <a:srgbClr val="00B050"/>
                </a:solidFill>
                <a:ea typeface="MS PGothic" pitchFamily="34" charset="-128"/>
              </a:rPr>
            </a:br>
            <a:endParaRPr lang="en-US" dirty="0"/>
          </a:p>
        </p:txBody>
      </p:sp>
      <p:pic>
        <p:nvPicPr>
          <p:cNvPr id="2" name="Picture 1">
            <a:extLst>
              <a:ext uri="{FF2B5EF4-FFF2-40B4-BE49-F238E27FC236}">
                <a16:creationId xmlns:a16="http://schemas.microsoft.com/office/drawing/2014/main" id="{49C83480-07FA-41ED-8967-2820327476A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84431" y="6498069"/>
            <a:ext cx="5590517" cy="377985"/>
          </a:xfrm>
          <a:prstGeom prst="rect">
            <a:avLst/>
          </a:prstGeom>
        </p:spPr>
      </p:pic>
      <p:sp>
        <p:nvSpPr>
          <p:cNvPr id="4" name="Rectangle 8">
            <a:extLst>
              <a:ext uri="{FF2B5EF4-FFF2-40B4-BE49-F238E27FC236}">
                <a16:creationId xmlns:a16="http://schemas.microsoft.com/office/drawing/2014/main" id="{8D0D5A8F-7B19-49E6-B6F1-6FA959CC67B8}"/>
              </a:ext>
            </a:extLst>
          </p:cNvPr>
          <p:cNvSpPr>
            <a:spLocks noChangeArrowheads="1"/>
          </p:cNvSpPr>
          <p:nvPr/>
        </p:nvSpPr>
        <p:spPr bwMode="auto">
          <a:xfrm>
            <a:off x="609134" y="525721"/>
            <a:ext cx="11506666" cy="307777"/>
          </a:xfrm>
          <a:prstGeom prst="rect">
            <a:avLst/>
          </a:prstGeom>
          <a:noFill/>
          <a:ln w="9525">
            <a:noFill/>
            <a:miter lim="800000"/>
            <a:headEnd/>
            <a:tailEnd/>
          </a:ln>
        </p:spPr>
        <p:txBody>
          <a:bodyPr wrap="square">
            <a:spAutoFit/>
          </a:bodyPr>
          <a:lstStyle/>
          <a:p>
            <a:pPr marL="114300" lvl="0" indent="-114300" algn="just">
              <a:defRPr/>
            </a:pPr>
            <a:r>
              <a:rPr lang="en-GB" sz="1400" b="1" dirty="0">
                <a:solidFill>
                  <a:prstClr val="black"/>
                </a:solidFill>
                <a:latin typeface="Tahoma" pitchFamily="34" charset="0"/>
              </a:rPr>
              <a:t>Date:</a:t>
            </a:r>
            <a:r>
              <a:rPr lang="en-GB" sz="1200" b="1" dirty="0">
                <a:solidFill>
                  <a:srgbClr val="4472C4"/>
                </a:solidFill>
                <a:latin typeface="Tahoma" pitchFamily="34" charset="0"/>
              </a:rPr>
              <a:t>10/03/2022</a:t>
            </a:r>
            <a:r>
              <a:rPr lang="en-US" sz="1200" b="1" dirty="0">
                <a:solidFill>
                  <a:srgbClr val="4472C4"/>
                </a:solidFill>
                <a:latin typeface="Tahoma" pitchFamily="34" charset="0"/>
              </a:rPr>
              <a:t>         </a:t>
            </a:r>
            <a:r>
              <a:rPr lang="en-US" sz="1400" b="1" dirty="0">
                <a:solidFill>
                  <a:prstClr val="black"/>
                </a:solidFill>
                <a:latin typeface="Tahoma" pitchFamily="34" charset="0"/>
              </a:rPr>
              <a:t>Incident title: </a:t>
            </a:r>
            <a:r>
              <a:rPr lang="en-US" sz="1200" b="1" dirty="0">
                <a:solidFill>
                  <a:srgbClr val="4472C4"/>
                </a:solidFill>
                <a:latin typeface="Tahoma" pitchFamily="34" charset="0"/>
              </a:rPr>
              <a:t>HiPo#22             </a:t>
            </a:r>
            <a:r>
              <a:rPr lang="en-US" sz="1400" b="1" dirty="0">
                <a:solidFill>
                  <a:prstClr val="black"/>
                </a:solidFill>
                <a:latin typeface="Tahoma" pitchFamily="34" charset="0"/>
              </a:rPr>
              <a:t>Pattern:</a:t>
            </a:r>
            <a:r>
              <a:rPr lang="en-US" sz="1200" b="1" dirty="0">
                <a:solidFill>
                  <a:prstClr val="black"/>
                </a:solidFill>
                <a:latin typeface="Tahoma" pitchFamily="34" charset="0"/>
              </a:rPr>
              <a:t> </a:t>
            </a:r>
            <a:r>
              <a:rPr lang="en-US" sz="1200" b="1" dirty="0">
                <a:solidFill>
                  <a:srgbClr val="4472C4"/>
                </a:solidFill>
                <a:latin typeface="Tahoma" pitchFamily="34" charset="0"/>
              </a:rPr>
              <a:t>DROPS		</a:t>
            </a:r>
            <a:r>
              <a:rPr lang="en-US" sz="1400" b="1" dirty="0">
                <a:solidFill>
                  <a:prstClr val="black"/>
                </a:solidFill>
                <a:latin typeface="Tahoma" pitchFamily="34" charset="0"/>
              </a:rPr>
              <a:t>Potential severity: </a:t>
            </a:r>
            <a:r>
              <a:rPr lang="en-US" sz="1200" b="1" dirty="0">
                <a:solidFill>
                  <a:srgbClr val="0000FF"/>
                </a:solidFill>
                <a:latin typeface="Tahoma" pitchFamily="34" charset="0"/>
              </a:rPr>
              <a:t>B4P</a:t>
            </a:r>
          </a:p>
        </p:txBody>
      </p:sp>
      <p:sp>
        <p:nvSpPr>
          <p:cNvPr id="6" name="Rectangle 5">
            <a:extLst>
              <a:ext uri="{FF2B5EF4-FFF2-40B4-BE49-F238E27FC236}">
                <a16:creationId xmlns:a16="http://schemas.microsoft.com/office/drawing/2014/main" id="{2A4C66E9-CF65-4A0F-9A16-76B64C582F3A}"/>
              </a:ext>
            </a:extLst>
          </p:cNvPr>
          <p:cNvSpPr/>
          <p:nvPr/>
        </p:nvSpPr>
        <p:spPr>
          <a:xfrm>
            <a:off x="425605" y="1022338"/>
            <a:ext cx="10928195" cy="523220"/>
          </a:xfrm>
          <a:prstGeom prst="rect">
            <a:avLst/>
          </a:prstGeom>
        </p:spPr>
        <p:txBody>
          <a:bodyPr wrap="square">
            <a:spAutoFit/>
          </a:bodyPr>
          <a:lstStyle/>
          <a:p>
            <a:pPr marL="342900" indent="-342900">
              <a:defRPr/>
            </a:pPr>
            <a:r>
              <a:rPr lang="en-US" sz="1400" b="1" dirty="0">
                <a:latin typeface="Tahoma" pitchFamily="34" charset="0"/>
              </a:rPr>
              <a:t>As a learning from this incident and ensure continual improvement all contract managers must review their HSE risk management against the questions asked below        </a:t>
            </a:r>
          </a:p>
        </p:txBody>
      </p:sp>
      <p:sp>
        <p:nvSpPr>
          <p:cNvPr id="7" name="Rectangle 6">
            <a:extLst>
              <a:ext uri="{FF2B5EF4-FFF2-40B4-BE49-F238E27FC236}">
                <a16:creationId xmlns:a16="http://schemas.microsoft.com/office/drawing/2014/main" id="{4D883F2B-B3CE-4AB4-AB99-0AA90A5717A9}"/>
              </a:ext>
            </a:extLst>
          </p:cNvPr>
          <p:cNvSpPr/>
          <p:nvPr/>
        </p:nvSpPr>
        <p:spPr>
          <a:xfrm>
            <a:off x="609133" y="1680481"/>
            <a:ext cx="10928195" cy="3616375"/>
          </a:xfrm>
          <a:prstGeom prst="rect">
            <a:avLst/>
          </a:prstGeom>
        </p:spPr>
        <p:txBody>
          <a:bodyPr wrap="square">
            <a:spAutoFit/>
          </a:bodyPr>
          <a:lstStyle/>
          <a:p>
            <a:pPr marL="342900" indent="-342900">
              <a:defRPr/>
            </a:pPr>
            <a:r>
              <a:rPr lang="en-US" b="1" dirty="0">
                <a:latin typeface="Tahoma" pitchFamily="34" charset="0"/>
              </a:rPr>
              <a:t>Confirm the following:</a:t>
            </a:r>
            <a:endParaRPr lang="en-US" dirty="0">
              <a:latin typeface="Tahoma" pitchFamily="34" charset="0"/>
            </a:endParaRPr>
          </a:p>
          <a:p>
            <a:pPr marL="342900" indent="-342900">
              <a:defRPr/>
            </a:pPr>
            <a:endParaRPr lang="en-US" sz="2000" dirty="0">
              <a:solidFill>
                <a:srgbClr val="FF0000"/>
              </a:solidFill>
              <a:latin typeface="Calibri" panose="020F0502020204030204" pitchFamily="34" charset="0"/>
            </a:endParaRPr>
          </a:p>
          <a:p>
            <a:pPr marL="342900" lvl="0" indent="-342900">
              <a:buFont typeface="+mj-lt"/>
              <a:buAutoNum type="arabicPeriod"/>
              <a:defRPr/>
            </a:pPr>
            <a:r>
              <a:rPr lang="en-GB" sz="2000" dirty="0">
                <a:solidFill>
                  <a:srgbClr val="0000FF"/>
                </a:solidFill>
                <a:latin typeface="Calibri" panose="020F0502020204030204" pitchFamily="34" charset="0"/>
                <a:cs typeface="Tahoma" pitchFamily="34" charset="0"/>
              </a:rPr>
              <a:t>Do you ensure your staff understand and follow the approved lift plan?</a:t>
            </a:r>
            <a:endParaRPr lang="en-US" sz="2000" dirty="0">
              <a:solidFill>
                <a:srgbClr val="0000FF"/>
              </a:solidFill>
              <a:latin typeface="Calibri" panose="020F0502020204030204" pitchFamily="34" charset="0"/>
              <a:cs typeface="Tahoma" pitchFamily="34" charset="0"/>
            </a:endParaRPr>
          </a:p>
          <a:p>
            <a:pPr marL="342900" lvl="0" indent="-342900">
              <a:buFont typeface="+mj-lt"/>
              <a:buAutoNum type="arabicPeriod"/>
              <a:defRPr/>
            </a:pPr>
            <a:r>
              <a:rPr lang="en-GB" sz="2000" dirty="0">
                <a:solidFill>
                  <a:srgbClr val="0000FF"/>
                </a:solidFill>
                <a:latin typeface="Calibri" panose="020F0502020204030204" pitchFamily="34" charset="0"/>
                <a:cs typeface="Tahoma" pitchFamily="34" charset="0"/>
              </a:rPr>
              <a:t>Do you ensure your staff understand and apply the correct rigging on loads</a:t>
            </a:r>
            <a:endParaRPr lang="en-US" sz="2000" dirty="0">
              <a:solidFill>
                <a:srgbClr val="0000FF"/>
              </a:solidFill>
              <a:latin typeface="Calibri" panose="020F0502020204030204" pitchFamily="34" charset="0"/>
              <a:cs typeface="Tahoma" pitchFamily="34" charset="0"/>
            </a:endParaRPr>
          </a:p>
          <a:p>
            <a:pPr marL="342900" lvl="0" indent="-342900">
              <a:buFont typeface="+mj-lt"/>
              <a:buAutoNum type="arabicPeriod"/>
              <a:defRPr/>
            </a:pPr>
            <a:r>
              <a:rPr lang="en-GB" sz="2000" dirty="0">
                <a:solidFill>
                  <a:srgbClr val="0000FF"/>
                </a:solidFill>
                <a:latin typeface="Calibri" panose="020F0502020204030204" pitchFamily="34" charset="0"/>
                <a:cs typeface="Tahoma" pitchFamily="34" charset="0"/>
              </a:rPr>
              <a:t>Does your Rig Move crews carry out a pre lift TBT with the lifting operation? </a:t>
            </a:r>
          </a:p>
          <a:p>
            <a:pPr marL="342900" lvl="0" indent="-342900">
              <a:buFont typeface="+mj-lt"/>
              <a:buAutoNum type="arabicPeriod"/>
              <a:defRPr/>
            </a:pPr>
            <a:r>
              <a:rPr lang="en-GB" sz="2000" dirty="0">
                <a:solidFill>
                  <a:srgbClr val="0000FF"/>
                </a:solidFill>
                <a:latin typeface="Calibri" panose="020F0502020204030204" pitchFamily="34" charset="0"/>
                <a:cs typeface="Tahoma" pitchFamily="34" charset="0"/>
              </a:rPr>
              <a:t>Does your Rig Move crews ensure only sling eyes are attached to the crane hook?</a:t>
            </a:r>
          </a:p>
          <a:p>
            <a:pPr marL="342900" lvl="0" indent="-342900">
              <a:buFont typeface="+mj-lt"/>
              <a:buAutoNum type="arabicPeriod"/>
              <a:defRPr/>
            </a:pPr>
            <a:r>
              <a:rPr lang="en-GB" sz="2000" dirty="0">
                <a:solidFill>
                  <a:srgbClr val="0000FF"/>
                </a:solidFill>
                <a:latin typeface="Calibri" panose="020F0502020204030204" pitchFamily="34" charset="0"/>
                <a:cs typeface="Tahoma" pitchFamily="34" charset="0"/>
              </a:rPr>
              <a:t>Does your Rig move crews ensure that they lift the load high enough for reversing vehicles to be positioned under? (tandem lift only)</a:t>
            </a:r>
          </a:p>
          <a:p>
            <a:pPr marL="342900" lvl="0" indent="-342900">
              <a:buFont typeface="+mj-lt"/>
              <a:buAutoNum type="arabicPeriod"/>
              <a:defRPr/>
            </a:pPr>
            <a:r>
              <a:rPr lang="en-GB" sz="2000" dirty="0">
                <a:solidFill>
                  <a:srgbClr val="0000FF"/>
                </a:solidFill>
                <a:latin typeface="Calibri" panose="020F0502020204030204" pitchFamily="34" charset="0"/>
                <a:cs typeface="Tahoma" pitchFamily="34" charset="0"/>
              </a:rPr>
              <a:t>Do you ensure your employees always use their empowerment to stop? </a:t>
            </a:r>
          </a:p>
          <a:p>
            <a:pPr marL="342900" lvl="0" indent="-342900">
              <a:buFont typeface="+mj-lt"/>
              <a:buAutoNum type="arabicPeriod"/>
              <a:defRPr/>
            </a:pPr>
            <a:r>
              <a:rPr lang="en-GB" sz="2000" dirty="0">
                <a:solidFill>
                  <a:srgbClr val="0000FF"/>
                </a:solidFill>
                <a:latin typeface="Calibri" panose="020F0502020204030204" pitchFamily="34" charset="0"/>
                <a:cs typeface="Tahoma" pitchFamily="34" charset="0"/>
              </a:rPr>
              <a:t>Do you ensure that your supervision are competent to carry out their duties?</a:t>
            </a:r>
          </a:p>
          <a:p>
            <a:pPr>
              <a:defRPr/>
            </a:pPr>
            <a:endParaRPr lang="en-US" sz="2000" dirty="0">
              <a:solidFill>
                <a:srgbClr val="FF0000"/>
              </a:solidFill>
              <a:latin typeface="Calibri" panose="020F0502020204030204" pitchFamily="34" charset="0"/>
              <a:sym typeface="Wingdings" pitchFamily="2" charset="2"/>
            </a:endParaRPr>
          </a:p>
          <a:p>
            <a:pPr>
              <a:defRPr/>
            </a:pPr>
            <a:r>
              <a:rPr lang="en-US" sz="1100" i="1" dirty="0">
                <a:solidFill>
                  <a:schemeClr val="accent1"/>
                </a:solidFill>
                <a:latin typeface="Calibri" panose="020F0502020204030204" pitchFamily="34" charset="0"/>
                <a:sym typeface="Wingdings" pitchFamily="2" charset="2"/>
              </a:rPr>
              <a:t>* If the answer is NO to any of the above questions please ensure you take action to correct this finding</a:t>
            </a:r>
            <a:endParaRPr lang="en-US" sz="1100" dirty="0">
              <a:solidFill>
                <a:schemeClr val="accent1"/>
              </a:solidFill>
              <a:latin typeface="Calibri" panose="020F0502020204030204" pitchFamily="34" charset="0"/>
              <a:sym typeface="Wingdings" pitchFamily="2" charset="2"/>
            </a:endParaRPr>
          </a:p>
        </p:txBody>
      </p:sp>
    </p:spTree>
    <p:extLst>
      <p:ext uri="{BB962C8B-B14F-4D97-AF65-F5344CB8AC3E}">
        <p14:creationId xmlns:p14="http://schemas.microsoft.com/office/powerpoint/2010/main" val="25607175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anguage xmlns="4880e4f8-4b7d-4bdd-91e3-e10d47036eca">English</Language>
    <DocId xmlns="4880e4f8-4b7d-4bdd-91e3-e10d47036eca">92820</DocId>
    <ImageCreateDate xmlns="4880E4F8-4B7D-4BDD-91E3-E10D47036ECA" xsi:nil="true"/>
    <wic_System_Copyright xmlns="http://schemas.microsoft.com/sharepoint/v3/fields"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CEB1FCF-0E89-482E-A62E-598FF58845D8}">
  <ds:schemaRefs>
    <ds:schemaRef ds:uri="http://schemas.microsoft.com/office/2006/documentManagement/types"/>
    <ds:schemaRef ds:uri="http://purl.org/dc/terms/"/>
    <ds:schemaRef ds:uri="http://www.w3.org/XML/1998/namespace"/>
    <ds:schemaRef ds:uri="http://schemas.microsoft.com/office/2006/metadata/properties"/>
    <ds:schemaRef ds:uri="3ad483c2-a27c-44cd-acb6-8713d8ff8005"/>
    <ds:schemaRef ds:uri="http://purl.org/dc/elements/1.1/"/>
    <ds:schemaRef ds:uri="http://schemas.openxmlformats.org/package/2006/metadata/core-properties"/>
    <ds:schemaRef ds:uri="http://purl.org/dc/dcmitype/"/>
    <ds:schemaRef ds:uri="http://schemas.microsoft.com/office/infopath/2007/PartnerControls"/>
  </ds:schemaRefs>
</ds:datastoreItem>
</file>

<file path=customXml/itemProps2.xml><?xml version="1.0" encoding="utf-8"?>
<ds:datastoreItem xmlns:ds="http://schemas.openxmlformats.org/officeDocument/2006/customXml" ds:itemID="{5643A46C-72B3-4012-8CB2-E0E23D8B71D1}">
  <ds:schemaRefs>
    <ds:schemaRef ds:uri="http://schemas.microsoft.com/sharepoint/v3/contenttype/forms"/>
  </ds:schemaRefs>
</ds:datastoreItem>
</file>

<file path=customXml/itemProps3.xml><?xml version="1.0" encoding="utf-8"?>
<ds:datastoreItem xmlns:ds="http://schemas.openxmlformats.org/officeDocument/2006/customXml" ds:itemID="{44EF6D54-F1F9-44D6-9535-C7ED4C1756E4}"/>
</file>

<file path=docProps/app.xml><?xml version="1.0" encoding="utf-8"?>
<Properties xmlns="http://schemas.openxmlformats.org/officeDocument/2006/extended-properties" xmlns:vt="http://schemas.openxmlformats.org/officeDocument/2006/docPropsVTypes">
  <Template>TM02892315[[fn=Wisp]]</Template>
  <TotalTime>20308</TotalTime>
  <Words>697</Words>
  <Application>Microsoft Office PowerPoint</Application>
  <PresentationFormat>Widescreen</PresentationFormat>
  <Paragraphs>53</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Calibri Light</vt:lpstr>
      <vt:lpstr>Tahoma</vt:lpstr>
      <vt:lpstr>Times New Roman</vt:lpstr>
      <vt:lpstr>Office Theme</vt:lpstr>
      <vt:lpstr>PowerPoint Presentation</vt:lpstr>
      <vt:lpstr>   Management Self Audit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HiPo#22 Final Post UID</dc:title>
  <cp:lastModifiedBy>Zakwani, Salim MSE36</cp:lastModifiedBy>
  <cp:revision>1</cp:revision>
  <dcterms:created xsi:type="dcterms:W3CDTF">2018-09-24T07:27:56Z</dcterms:created>
  <dcterms:modified xsi:type="dcterms:W3CDTF">2024-02-14T11:46:01Z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