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62"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3792" autoAdjust="0"/>
  </p:normalViewPr>
  <p:slideViewPr>
    <p:cSldViewPr snapToGrid="0" snapToObjects="1">
      <p:cViewPr varScale="1">
        <p:scale>
          <a:sx n="67" d="100"/>
          <a:sy n="67" d="100"/>
        </p:scale>
        <p:origin x="780" y="44"/>
      </p:cViewPr>
      <p:guideLst/>
    </p:cSldViewPr>
  </p:slideViewPr>
  <p:notesTextViewPr>
    <p:cViewPr>
      <p:scale>
        <a:sx n="1" d="1"/>
        <a:sy n="1" d="1"/>
      </p:scale>
      <p:origin x="0" y="0"/>
    </p:cViewPr>
  </p:notesTextViewPr>
  <p:sorterViewPr>
    <p:cViewPr>
      <p:scale>
        <a:sx n="180" d="100"/>
        <a:sy n="180" d="100"/>
      </p:scale>
      <p:origin x="0" y="0"/>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14/02/2024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14/02/2024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736229" y="6204624"/>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5950" y="966960"/>
            <a:ext cx="3687572" cy="2280614"/>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5951" y="3642555"/>
            <a:ext cx="3687572" cy="2170718"/>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1" y="1480359"/>
            <a:ext cx="7512140" cy="4924425"/>
          </a:xfrm>
          <a:prstGeom prst="rect">
            <a:avLst/>
          </a:prstGeom>
          <a:noFill/>
          <a:ln w="19050">
            <a:noFill/>
            <a:miter lim="800000"/>
            <a:headEnd/>
            <a:tailEnd/>
          </a:ln>
        </p:spPr>
        <p:txBody>
          <a:bodyPr wrap="square">
            <a:spAutoFit/>
          </a:bodyPr>
          <a:lstStyle/>
          <a:p>
            <a:pPr marL="114300" lvl="0" indent="-114300" algn="ju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r>
              <a:rPr lang="en-US" sz="1600" b="1" dirty="0">
                <a:solidFill>
                  <a:srgbClr val="FF0000"/>
                </a:solidFill>
                <a:latin typeface="Tahoma" pitchFamily="34" charset="0"/>
              </a:rPr>
              <a:t>? </a:t>
            </a:r>
          </a:p>
          <a:p>
            <a:pPr algn="just" eaLnBrk="0" fontAlgn="base" hangingPunct="0">
              <a:spcBef>
                <a:spcPct val="0"/>
              </a:spcBef>
              <a:spcAft>
                <a:spcPct val="0"/>
              </a:spcAft>
              <a:defRPr/>
            </a:pPr>
            <a:r>
              <a:rPr lang="en-GB" sz="1100" dirty="0"/>
              <a:t>On 9</a:t>
            </a:r>
            <a:r>
              <a:rPr lang="en-GB" sz="1100" baseline="30000" dirty="0"/>
              <a:t>th</a:t>
            </a:r>
            <a:r>
              <a:rPr lang="en-GB" sz="1100" dirty="0"/>
              <a:t> March 2022, at around 1440 </a:t>
            </a:r>
            <a:r>
              <a:rPr lang="en-GB" sz="1100" dirty="0" err="1"/>
              <a:t>hrs</a:t>
            </a:r>
            <a:r>
              <a:rPr lang="en-GB" sz="1100" dirty="0"/>
              <a:t>, a civil crew involved in soil removal around the exposed LV and HV cables to install form work protection outside of KGP station (100 Meters to the main gate) hit and punctured a HV cable while attempting to loosen the hard strata beneath, using a pickaxe.  This resulted in tripping of KGP station.</a:t>
            </a:r>
          </a:p>
          <a:p>
            <a:pPr algn="just" eaLnBrk="0" fontAlgn="base" hangingPunct="0">
              <a:spcBef>
                <a:spcPct val="0"/>
              </a:spcBef>
              <a:spcAft>
                <a:spcPct val="0"/>
              </a:spcAft>
              <a:defRPr/>
            </a:pPr>
            <a:r>
              <a:rPr lang="en-GB" sz="1100" dirty="0"/>
              <a:t> </a:t>
            </a:r>
          </a:p>
          <a:p>
            <a:pPr algn="just" eaLnBrk="0" fontAlgn="base" hangingPunct="0">
              <a:spcBef>
                <a:spcPct val="0"/>
              </a:spcBef>
              <a:spcAft>
                <a:spcPct val="0"/>
              </a:spcAft>
              <a:defRPr/>
            </a:pPr>
            <a:r>
              <a:rPr lang="en-GB" sz="1100" dirty="0"/>
              <a:t>The crew stopped the activity and reported to the Station Operator immediately. At around 1600 </a:t>
            </a:r>
            <a:r>
              <a:rPr lang="en-GB" sz="1100" dirty="0" err="1"/>
              <a:t>hrs</a:t>
            </a:r>
            <a:r>
              <a:rPr lang="en-GB" sz="1100" dirty="0"/>
              <a:t>, the KGP station resumed operations after rectification by Electrical Team.</a:t>
            </a:r>
            <a:endParaRPr lang="en-US" sz="1100" dirty="0"/>
          </a:p>
          <a:p>
            <a:pPr algn="just" eaLnBrk="0" fontAlgn="base" hangingPunct="0">
              <a:spcBef>
                <a:spcPct val="0"/>
              </a:spcBef>
              <a:spcAft>
                <a:spcPct val="0"/>
              </a:spcAft>
              <a:defRPr/>
            </a:pPr>
            <a:endParaRPr lang="en-US" sz="1000" b="1" dirty="0">
              <a:solidFill>
                <a:srgbClr val="FF0000"/>
              </a:solidFill>
              <a:latin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174625" indent="-1397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Cable trench designed to be constructed beneath the live LV and HV cables; isolating the cables supplying power to KGP was not feasible</a:t>
            </a:r>
            <a:r>
              <a:rPr lang="en-GB" sz="1100" strike="sngStrike" dirty="0">
                <a:latin typeface="Calibri" panose="020F0502020204030204" pitchFamily="34" charset="0"/>
                <a:cs typeface="Calibri" panose="020F0502020204030204" pitchFamily="34" charset="0"/>
              </a:rPr>
              <a:t> .</a:t>
            </a:r>
          </a:p>
          <a:p>
            <a:pPr marL="174625" indent="-139700">
              <a:spcAft>
                <a:spcPts val="600"/>
              </a:spcAft>
              <a:buFont typeface="Arial" panose="020B0604020202020204" pitchFamily="34" charset="0"/>
              <a:buChar char="•"/>
            </a:pPr>
            <a:r>
              <a:rPr lang="en-US" sz="1100" dirty="0"/>
              <a:t>PTW controls, method statement, JHSEP, TRIC are inadequate in terms of specifying the right methodology, tools, safeguard required for this scenario (removing hard strata from beneath the live cables) without isolation.</a:t>
            </a:r>
          </a:p>
          <a:p>
            <a:pPr marL="174625" indent="-139700">
              <a:spcAft>
                <a:spcPts val="600"/>
              </a:spcAft>
              <a:buFont typeface="Arial" panose="020B0604020202020204" pitchFamily="34" charset="0"/>
              <a:buChar char="•"/>
            </a:pPr>
            <a:r>
              <a:rPr lang="en-GB" sz="1100" dirty="0">
                <a:latin typeface="Calibri" panose="020F0502020204030204" pitchFamily="34" charset="0"/>
                <a:cs typeface="Calibri" panose="020F0502020204030204" pitchFamily="34" charset="0"/>
              </a:rPr>
              <a:t>Permit Applicant ignored the risk involved in breaking the hard strata beneath the live cables and assigned the activity to Permit Holder without adequate briefing.</a:t>
            </a:r>
          </a:p>
          <a:p>
            <a:pPr marL="174625" indent="-139700">
              <a:spcAft>
                <a:spcPts val="600"/>
              </a:spcAft>
              <a:buFont typeface="Arial" panose="020B0604020202020204" pitchFamily="34" charset="0"/>
              <a:buChar char="•"/>
            </a:pPr>
            <a:r>
              <a:rPr lang="en-GB" sz="1100" dirty="0"/>
              <a:t>Crew tasked with soil removal beside and underneath the exposed cables, encountered hard strata as there was no soft soil spread beneath the cables.</a:t>
            </a:r>
            <a:endParaRPr lang="en-US" sz="1100" dirty="0"/>
          </a:p>
          <a:p>
            <a:pPr marL="174625" lvl="0" indent="-139700">
              <a:spcAft>
                <a:spcPts val="600"/>
              </a:spcAft>
              <a:buFont typeface="Arial" panose="020B0604020202020204" pitchFamily="34" charset="0"/>
              <a:buChar char="•"/>
            </a:pPr>
            <a:r>
              <a:rPr lang="en-GB" sz="1100" dirty="0"/>
              <a:t>Permit Holder did not consider stopping the work and seeking, instead chose to break the hard strata using pickaxe when the soil could not be removed using non-metallic shovel.</a:t>
            </a:r>
            <a:endParaRPr lang="en-GB" sz="1100" dirty="0">
              <a:latin typeface="Calibri" panose="020F0502020204030204" pitchFamily="34" charset="0"/>
              <a:cs typeface="Calibri" panose="020F0502020204030204"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endParaRPr lang="en-US" sz="1000" dirty="0">
              <a:solidFill>
                <a:srgbClr val="0000FF"/>
              </a:solidFill>
              <a:latin typeface="Calibri" panose="020F0502020204030204" pitchFamily="34" charset="0"/>
              <a:cs typeface="Tahoma" pitchFamily="34" charset="0"/>
            </a:endParaRPr>
          </a:p>
          <a:p>
            <a:pPr marL="174625" indent="-174625">
              <a:buFont typeface="Arial" pitchFamily="34" charset="0"/>
              <a:buChar char="•"/>
              <a:defRPr/>
            </a:pPr>
            <a:r>
              <a:rPr lang="en-US" sz="1100" dirty="0">
                <a:latin typeface="Calibri" panose="020F0502020204030204" pitchFamily="34" charset="0"/>
                <a:cs typeface="Tahoma" pitchFamily="34" charset="0"/>
              </a:rPr>
              <a:t>Always use non-metallic tools close to live electric cables</a:t>
            </a:r>
          </a:p>
          <a:p>
            <a:pPr marL="174625" indent="-174625">
              <a:buFont typeface="Arial" pitchFamily="34" charset="0"/>
              <a:buChar char="•"/>
              <a:defRPr/>
            </a:pPr>
            <a:r>
              <a:rPr lang="en-US" sz="1100" dirty="0">
                <a:latin typeface="Calibri" panose="020F0502020204030204" pitchFamily="34" charset="0"/>
                <a:cs typeface="Tahoma" pitchFamily="34" charset="0"/>
              </a:rPr>
              <a:t>Pickaxes shall not be used within 1m distance of any live electric cable</a:t>
            </a:r>
          </a:p>
          <a:p>
            <a:pPr marL="174625" indent="-174625">
              <a:buFont typeface="Arial" pitchFamily="34" charset="0"/>
              <a:buChar char="•"/>
              <a:defRPr/>
            </a:pPr>
            <a:r>
              <a:rPr lang="en-US" sz="1100" dirty="0">
                <a:latin typeface="Calibri" panose="020F0502020204030204" pitchFamily="34" charset="0"/>
                <a:cs typeface="Tahoma" pitchFamily="34" charset="0"/>
              </a:rPr>
              <a:t>Always be prepared to stop work and ask for advice when faced with challenges</a:t>
            </a:r>
          </a:p>
          <a:p>
            <a:pPr marL="174625" indent="-174625">
              <a:buFont typeface="Arial" pitchFamily="34" charset="0"/>
              <a:buChar char="•"/>
              <a:defRPr/>
            </a:pPr>
            <a:r>
              <a:rPr lang="en-US" sz="1100" dirty="0">
                <a:latin typeface="Calibri" panose="020F0502020204030204" pitchFamily="34" charset="0"/>
                <a:cs typeface="Tahoma" pitchFamily="34" charset="0"/>
              </a:rPr>
              <a:t>Encourage co-workers to “STOP” any unsafe act</a:t>
            </a: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8780444" y="3888954"/>
            <a:ext cx="528809" cy="462707"/>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0972122" y="1276358"/>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1" y="6390118"/>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Beware of live electrical cables; follow precautions</a:t>
            </a:r>
          </a:p>
        </p:txBody>
      </p:sp>
      <p:sp>
        <p:nvSpPr>
          <p:cNvPr id="16" name="Rectangle 8">
            <a:extLst>
              <a:ext uri="{FF2B5EF4-FFF2-40B4-BE49-F238E27FC236}">
                <a16:creationId xmlns:a16="http://schemas.microsoft.com/office/drawing/2014/main" id="{9EAA688E-7480-471B-8CF4-A7543A06BB95}"/>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US" sz="1200" b="1" dirty="0">
                <a:solidFill>
                  <a:srgbClr val="4472C4"/>
                </a:solidFill>
                <a:latin typeface="Tahoma" pitchFamily="34" charset="0"/>
              </a:rPr>
              <a:t>09-03-2022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HiPo#23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Cable Damage</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a:t>
            </a:r>
            <a:r>
              <a:rPr lang="en-US" sz="1400" b="1">
                <a:solidFill>
                  <a:prstClr val="black"/>
                </a:solidFill>
                <a:latin typeface="Tahoma" pitchFamily="34" charset="0"/>
              </a:rPr>
              <a:t>: C4P</a:t>
            </a:r>
            <a:endParaRPr lang="en-US" sz="1400" b="1" dirty="0">
              <a:solidFill>
                <a:prstClr val="black"/>
              </a:solidFill>
              <a:latin typeface="Tahoma" pitchFamily="34" charset="0"/>
            </a:endParaRPr>
          </a:p>
        </p:txBody>
      </p:sp>
    </p:spTree>
    <p:extLst>
      <p:ext uri="{BB962C8B-B14F-4D97-AF65-F5344CB8AC3E}">
        <p14:creationId xmlns:p14="http://schemas.microsoft.com/office/powerpoint/2010/main" val="18522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US" sz="1200" b="1" dirty="0">
                <a:solidFill>
                  <a:srgbClr val="4472C4"/>
                </a:solidFill>
                <a:latin typeface="Tahoma" pitchFamily="34" charset="0"/>
              </a:rPr>
              <a:t>09-03-2022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HiPo#23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Cable Damage</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600" b="1" dirty="0">
                <a:solidFill>
                  <a:schemeClr val="accent1"/>
                </a:solidFill>
                <a:latin typeface="Tahoma" pitchFamily="34" charset="0"/>
              </a:rPr>
              <a:t>C</a:t>
            </a:r>
            <a:r>
              <a:rPr lang="en-US" sz="1600" b="1" strike="sngStrike" dirty="0">
                <a:solidFill>
                  <a:schemeClr val="accent1"/>
                </a:solidFill>
                <a:latin typeface="Tahoma" pitchFamily="34" charset="0"/>
              </a:rPr>
              <a:t>4</a:t>
            </a:r>
            <a:r>
              <a:rPr lang="en-US" sz="1600" b="1" dirty="0">
                <a:solidFill>
                  <a:schemeClr val="accent1"/>
                </a:solidFill>
                <a:latin typeface="Tahoma" pitchFamily="34" charset="0"/>
              </a:rPr>
              <a:t>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1152807" cy="3985706"/>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that you have competent Supervisors at site?</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that the crew members are familiar with their activity and the hazards involved?</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that you are providing proper and sufficient tools for the site teams?</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that your employees are using the correct tools for the job?</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that your employees are aware of their empowerment to stop work when faced with challenges or if the job is not safe?</a:t>
            </a:r>
          </a:p>
          <a:p>
            <a:pPr marL="342900" indent="-342900">
              <a:buFont typeface="+mj-lt"/>
              <a:buAutoNum type="arabicPeriod"/>
              <a:defRPr/>
            </a:pPr>
            <a:r>
              <a:rPr lang="en-US" sz="2000" dirty="0">
                <a:solidFill>
                  <a:srgbClr val="0033CC"/>
                </a:solidFill>
                <a:latin typeface="Calibri" panose="020F0502020204030204" pitchFamily="34" charset="0"/>
                <a:sym typeface="Wingdings" pitchFamily="2" charset="2"/>
              </a:rPr>
              <a:t>Do you ensure that your employees are in possession of specific method statement and are following the PTW guidelines?</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92821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68E7F3D1-76BD-4228-88F3-3FD4833DDB67}"/>
</file>

<file path=customXml/itemProps3.xml><?xml version="1.0" encoding="utf-8"?>
<ds:datastoreItem xmlns:ds="http://schemas.openxmlformats.org/officeDocument/2006/customXml" ds:itemID="{ECEB1FCF-0E89-482E-A62E-598FF58845D8}">
  <ds:schemaRefs>
    <ds:schemaRef ds:uri="http://schemas.microsoft.com/office/2006/metadata/properties"/>
    <ds:schemaRef ds:uri="b684142b-5e04-4419-8fba-a809f988a6a7"/>
    <ds:schemaRef ds:uri="http://www.w3.org/XML/1998/namespace"/>
    <ds:schemaRef ds:uri="http://schemas.microsoft.com/office/infopath/2007/PartnerControls"/>
    <ds:schemaRef ds:uri="http://purl.org/dc/dcmitype/"/>
    <ds:schemaRef ds:uri="http://schemas.microsoft.com/office/2006/documentManagement/types"/>
    <ds:schemaRef ds:uri="http://purl.org/dc/terms/"/>
    <ds:schemaRef ds:uri="http://schemas.openxmlformats.org/package/2006/metadata/core-properties"/>
    <ds:schemaRef ds:uri="04fa3ecf-9bdf-4c9d-8cca-241e4abd5e2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TM02892315[[fn=Wisp]]</Template>
  <TotalTime>26869</TotalTime>
  <Words>754</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HiPo#23 Final post DPMIRC</dc:title>
  <dc:creator>nazar@umsoman.com</dc:creator>
  <cp:lastModifiedBy>Zakwani, Salim MSE36</cp:lastModifiedBy>
  <cp:revision>429</cp:revision>
  <dcterms:created xsi:type="dcterms:W3CDTF">2018-09-24T07:27:56Z</dcterms:created>
  <dcterms:modified xsi:type="dcterms:W3CDTF">2024-02-14T11:44:32Z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