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1892" autoAdjust="0"/>
  </p:normalViewPr>
  <p:slideViewPr>
    <p:cSldViewPr>
      <p:cViewPr varScale="1">
        <p:scale>
          <a:sx n="95" d="100"/>
          <a:sy n="95" d="100"/>
        </p:scale>
        <p:origin x="9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1066800"/>
            <a:ext cx="5573356" cy="3870290"/>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2nd  April 2021 	Incident title: HIPO#23 (Drop)</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r>
              <a:rPr lang="en-US" sz="1050" dirty="0">
                <a:solidFill>
                  <a:srgbClr val="000000"/>
                </a:solidFill>
                <a:latin typeface="Arial" pitchFamily="34" charset="0"/>
              </a:rPr>
              <a:t>On 2nd April 2021 a hired flat bed truck was loaded with 2 numbers of PCP Drive head to be delivered to </a:t>
            </a:r>
            <a:r>
              <a:rPr lang="en-US" sz="1050" dirty="0" err="1">
                <a:solidFill>
                  <a:srgbClr val="000000"/>
                </a:solidFill>
                <a:latin typeface="Arial" pitchFamily="34" charset="0"/>
              </a:rPr>
              <a:t>Tuqa</a:t>
            </a:r>
            <a:r>
              <a:rPr lang="en-US" sz="1050" dirty="0">
                <a:solidFill>
                  <a:srgbClr val="000000"/>
                </a:solidFill>
                <a:latin typeface="Arial" pitchFamily="34" charset="0"/>
              </a:rPr>
              <a:t> well site. At 2 KM before the well site and while turning right at excessive speed (28 km/</a:t>
            </a:r>
            <a:r>
              <a:rPr lang="en-US" sz="1050" dirty="0" err="1">
                <a:solidFill>
                  <a:srgbClr val="000000"/>
                </a:solidFill>
                <a:latin typeface="Arial" pitchFamily="34" charset="0"/>
              </a:rPr>
              <a:t>hr</a:t>
            </a:r>
            <a:r>
              <a:rPr lang="en-US" sz="1050" dirty="0">
                <a:solidFill>
                  <a:srgbClr val="000000"/>
                </a:solidFill>
                <a:latin typeface="Arial" pitchFamily="34" charset="0"/>
              </a:rPr>
              <a:t>), one of the drive heads slipped off from the trailer ended outside the graded road, due to failure of load securement. PCP Drive head sustained damages on belts guard and motor terminal Box. no injuries sustained to personnel. </a:t>
            </a:r>
            <a:endParaRPr lang="en-US" sz="600" dirty="0">
              <a:solidFill>
                <a:srgbClr val="000000"/>
              </a:solidFill>
              <a:latin typeface="Arial" charset="0"/>
            </a:endParaRPr>
          </a:p>
          <a:p>
            <a:pPr marL="114300" indent="-114300" algn="just">
              <a:defRPr/>
            </a:pPr>
            <a:endParaRPr lang="en-US" sz="1600" b="1" dirty="0">
              <a:solidFill>
                <a:srgbClr val="333399"/>
              </a:solidFill>
              <a:latin typeface="Tahoma" pitchFamily="34"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1050" dirty="0">
              <a:solidFill>
                <a:srgbClr val="000000"/>
              </a:solidFill>
              <a:latin typeface="Arial" pitchFamily="34" charset="0"/>
            </a:endParaRPr>
          </a:p>
          <a:p>
            <a:pPr eaLnBrk="1" hangingPunct="1">
              <a:lnSpc>
                <a:spcPct val="150000"/>
              </a:lnSpc>
              <a:buFont typeface="Arial" pitchFamily="34" charset="0"/>
              <a:buChar char="•"/>
              <a:defRPr/>
            </a:pPr>
            <a:r>
              <a:rPr lang="en-US" sz="1100" dirty="0">
                <a:solidFill>
                  <a:srgbClr val="000000"/>
                </a:solidFill>
                <a:latin typeface="Arial" pitchFamily="34" charset="0"/>
              </a:rPr>
              <a:t>Always ensure comply with SP2001 of load securement before starting the trip.</a:t>
            </a:r>
          </a:p>
          <a:p>
            <a:pPr eaLnBrk="1" hangingPunct="1">
              <a:lnSpc>
                <a:spcPct val="150000"/>
              </a:lnSpc>
              <a:buFont typeface="Arial" pitchFamily="34" charset="0"/>
              <a:buChar char="•"/>
              <a:defRPr/>
            </a:pPr>
            <a:r>
              <a:rPr lang="en-US" sz="1100" dirty="0">
                <a:solidFill>
                  <a:srgbClr val="000000"/>
                </a:solidFill>
                <a:latin typeface="Arial" pitchFamily="34" charset="0"/>
              </a:rPr>
              <a:t>Always make pre-use inspection for all load securement equipment.</a:t>
            </a:r>
          </a:p>
          <a:p>
            <a:pPr eaLnBrk="1" hangingPunct="1">
              <a:lnSpc>
                <a:spcPct val="150000"/>
              </a:lnSpc>
              <a:buFont typeface="Arial" pitchFamily="34" charset="0"/>
              <a:buChar char="•"/>
              <a:defRPr/>
            </a:pPr>
            <a:r>
              <a:rPr lang="en-US" sz="1100" dirty="0">
                <a:solidFill>
                  <a:srgbClr val="000000"/>
                </a:solidFill>
                <a:latin typeface="Arial" pitchFamily="34" charset="0"/>
              </a:rPr>
              <a:t>Always adjust friction mat under the load to avoid movement of load during the trip.</a:t>
            </a:r>
          </a:p>
          <a:p>
            <a:pPr eaLnBrk="1" hangingPunct="1">
              <a:lnSpc>
                <a:spcPct val="150000"/>
              </a:lnSpc>
              <a:buFont typeface="Arial" pitchFamily="34" charset="0"/>
              <a:buChar char="•"/>
              <a:defRPr/>
            </a:pPr>
            <a:r>
              <a:rPr lang="en-US" sz="1100" dirty="0">
                <a:solidFill>
                  <a:srgbClr val="000000"/>
                </a:solidFill>
                <a:latin typeface="Arial" pitchFamily="34" charset="0"/>
              </a:rPr>
              <a:t>Always stop at intervals to check load securement during the trip.</a:t>
            </a:r>
          </a:p>
          <a:p>
            <a:pPr eaLnBrk="1" hangingPunct="1">
              <a:lnSpc>
                <a:spcPct val="150000"/>
              </a:lnSpc>
              <a:buFont typeface="Arial" pitchFamily="34" charset="0"/>
              <a:buChar char="•"/>
              <a:defRPr/>
            </a:pPr>
            <a:r>
              <a:rPr lang="en-US" sz="1100" dirty="0">
                <a:solidFill>
                  <a:srgbClr val="000000"/>
                </a:solidFill>
                <a:latin typeface="Arial" pitchFamily="34" charset="0"/>
              </a:rPr>
              <a:t>Always ask for assistance from competent load inspector if you are not sure about the load securement. </a:t>
            </a:r>
            <a:endParaRPr lang="en-US" sz="1100" dirty="0">
              <a:cs typeface="Calibri"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81000" y="5337048"/>
            <a:ext cx="5181600" cy="523220"/>
          </a:xfrm>
          <a:prstGeom prst="rect">
            <a:avLst/>
          </a:prstGeom>
          <a:solidFill>
            <a:schemeClr val="accent2"/>
          </a:solidFill>
          <a:ln w="9525">
            <a:noFill/>
            <a:miter lim="800000"/>
            <a:headEnd/>
            <a:tailEnd/>
          </a:ln>
        </p:spPr>
        <p:txBody>
          <a:bodyPr>
            <a:spAutoFit/>
          </a:bodyPr>
          <a:lstStyle/>
          <a:p>
            <a:pPr algn="ctr" eaLnBrk="1" hangingPunct="1"/>
            <a:r>
              <a:rPr lang="en-US" sz="1400" b="1" dirty="0">
                <a:solidFill>
                  <a:srgbClr val="FFFF00"/>
                </a:solidFill>
                <a:latin typeface="Tahoma" pitchFamily="34" charset="0"/>
              </a:rPr>
              <a:t>Always follow load and restraining procedure while securing the load</a:t>
            </a:r>
          </a:p>
        </p:txBody>
      </p:sp>
      <p:sp>
        <p:nvSpPr>
          <p:cNvPr id="14" name="Rectangle 13"/>
          <p:cNvSpPr/>
          <p:nvPr/>
        </p:nvSpPr>
        <p:spPr>
          <a:xfrm>
            <a:off x="6172200" y="1066800"/>
            <a:ext cx="2147888" cy="245543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5" name="Rectangle 14"/>
          <p:cNvSpPr/>
          <p:nvPr/>
        </p:nvSpPr>
        <p:spPr>
          <a:xfrm>
            <a:off x="6172200" y="3733800"/>
            <a:ext cx="2133600" cy="2438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3" name="Footer Placeholder 12"/>
          <p:cNvSpPr>
            <a:spLocks noGrp="1"/>
          </p:cNvSpPr>
          <p:nvPr>
            <p:ph type="ftr" sz="quarter" idx="11"/>
          </p:nvPr>
        </p:nvSpPr>
        <p:spPr/>
        <p:txBody>
          <a:bodyPr/>
          <a:lstStyle/>
          <a:p>
            <a:pPr>
              <a:defRPr/>
            </a:pPr>
            <a:r>
              <a:rPr lang="en-US" dirty="0"/>
              <a:t>Confidential - Not to be shared outside of PDO/PDO contractors </a:t>
            </a:r>
          </a:p>
        </p:txBody>
      </p:sp>
      <p:pic>
        <p:nvPicPr>
          <p:cNvPr id="3" name="Picture 2"/>
          <p:cNvPicPr>
            <a:picLocks noChangeAspect="1"/>
          </p:cNvPicPr>
          <p:nvPr/>
        </p:nvPicPr>
        <p:blipFill>
          <a:blip r:embed="rId3"/>
          <a:stretch>
            <a:fillRect/>
          </a:stretch>
        </p:blipFill>
        <p:spPr>
          <a:xfrm>
            <a:off x="6172200" y="1083836"/>
            <a:ext cx="2147888" cy="2438401"/>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68" y="3733800"/>
            <a:ext cx="2137132" cy="2438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1125538"/>
            <a:ext cx="8991600" cy="6155531"/>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rPr>
              <a:t>Do you ensure compliance with SP2001 of load securement before starting the trip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SP2001 loading/off loading and securement hazards well communicated to your team.</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carry out and specify L3 Audit for all critical hazards.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regular inspections conducted for loading securement compliance.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system in place to ensure your supervisor are supervising critical hazards.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availability of competent load inspector to </a:t>
            </a:r>
            <a:r>
              <a:rPr lang="en-US" sz="1400" dirty="0">
                <a:solidFill>
                  <a:srgbClr val="0033CC"/>
                </a:solidFill>
                <a:latin typeface="+mj-lt"/>
              </a:rPr>
              <a:t>Conduct load restraint inspections on all types of load </a:t>
            </a:r>
          </a:p>
          <a:p>
            <a:pPr eaLnBrk="1" hangingPunct="1">
              <a:defRPr/>
            </a:pPr>
            <a:endParaRPr lang="en-US" sz="1400" dirty="0">
              <a:solidFill>
                <a:srgbClr val="FF0000"/>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285750" y="838200"/>
            <a:ext cx="2228850" cy="307975"/>
          </a:xfrm>
          <a:prstGeom prst="rect">
            <a:avLst/>
          </a:prstGeom>
          <a:noFill/>
          <a:ln w="9525">
            <a:noFill/>
            <a:miter lim="800000"/>
            <a:headEnd/>
            <a:tailEnd/>
          </a:ln>
        </p:spPr>
        <p:txBody>
          <a:bodyPr wrap="none">
            <a:spAutoFit/>
          </a:bodyPr>
          <a:lstStyle/>
          <a:p>
            <a:pPr marL="114300" indent="-114300" algn="just"/>
            <a:r>
              <a:rPr lang="en-GB" sz="1400" b="1">
                <a:solidFill>
                  <a:srgbClr val="333399"/>
                </a:solidFill>
                <a:latin typeface="Tahoma" pitchFamily="34" charset="0"/>
              </a:rPr>
              <a:t>Date:</a:t>
            </a:r>
            <a:r>
              <a:rPr lang="en-US" sz="1400" b="1">
                <a:solidFill>
                  <a:srgbClr val="333399"/>
                </a:solidFill>
                <a:latin typeface="Tahoma" pitchFamily="34" charset="0"/>
              </a:rPr>
              <a:t>       Incident title</a:t>
            </a: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Language xmlns="4880e4f8-4b7d-4bdd-91e3-e10d47036eca">English</Language>
    <DocId xmlns="4880e4f8-4b7d-4bdd-91e3-e10d47036eca">92696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6C810895-EB95-4FC8-A7CC-7473BB99CBE3}"/>
</file>

<file path=customXml/itemProps3.xml><?xml version="1.0" encoding="utf-8"?>
<ds:datastoreItem xmlns:ds="http://schemas.openxmlformats.org/officeDocument/2006/customXml" ds:itemID="{417CDCFD-C2C6-4ECC-85D9-E8AEE3BFF834}">
  <ds:schemaRefs>
    <ds:schemaRef ds:uri="7307f127-b8c1-4402-afc2-7607e99e0fb3"/>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8ee9eda7-af25-4bd2-8794-2d37ff82ce8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21219</TotalTime>
  <Words>577</Words>
  <Application>Microsoft Office PowerPoint</Application>
  <PresentationFormat>On-screen Show (4:3)</PresentationFormat>
  <Paragraphs>65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HiPo#23 QAQC-L&amp;P</dc:title>
  <dc:creator>MU93647</dc:creator>
  <cp:lastModifiedBy>Balushi, Sumaiya MSE36</cp:lastModifiedBy>
  <cp:revision>615</cp:revision>
  <dcterms:created xsi:type="dcterms:W3CDTF">2001-05-03T06:07:08Z</dcterms:created>
  <dcterms:modified xsi:type="dcterms:W3CDTF">2022-09-27T05:31:18Z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