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00FF"/>
    <a:srgbClr val="FFC91D"/>
    <a:srgbClr val="FFFC00"/>
    <a:srgbClr val="EAEAEA"/>
    <a:srgbClr val="F2F3D7"/>
    <a:srgbClr val="24A316"/>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D74BB-389F-47C0-B715-899D7B55163C}" v="10" dt="2022-07-05T10:37:14.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8" autoAdjust="0"/>
    <p:restoredTop sz="89659" autoAdjust="0"/>
  </p:normalViewPr>
  <p:slideViewPr>
    <p:cSldViewPr snapToGrid="0" snapToObjects="1">
      <p:cViewPr varScale="1">
        <p:scale>
          <a:sx n="60" d="100"/>
          <a:sy n="60" d="100"/>
        </p:scale>
        <p:origin x="892"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EAB267-87AB-4C00-BF26-6D1F1D06D87E}"/>
              </a:ext>
            </a:extLst>
          </p:cNvPr>
          <p:cNvPicPr>
            <a:picLocks noChangeAspect="1"/>
          </p:cNvPicPr>
          <p:nvPr/>
        </p:nvPicPr>
        <p:blipFill>
          <a:blip r:embed="rId3"/>
          <a:stretch>
            <a:fillRect/>
          </a:stretch>
        </p:blipFill>
        <p:spPr>
          <a:xfrm>
            <a:off x="9156032" y="3539173"/>
            <a:ext cx="2767263" cy="2483064"/>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7514" y="1493963"/>
            <a:ext cx="8513629" cy="432426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 18th Mar 2022 @ 14:31 hours, the driver left from Lekhwair from rig heading to Fahud, before reaching Fahud by around 50 Km the 8th gears shifted to neutral the driver trying to get back to its positions but not able to interlock, he used both hands to do it again the vehicle start to turn away from the track and the driver could not return it back then the truck turn over on the left of the road..</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Diver failed to stop driving the defective truck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Gear box failure has been reported during the first quarter over 10 times hence maintenance report was lacking the detailed work order of the gear box</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pitchFamily="34" charset="0"/>
              </a:rPr>
              <a:t>Halliburton subcontractor driver with more than 7 years of experiences (3 years with Oxy as water tanker – 2 years PDO was water tanker – 2 years non-oil field areas). No violations recorded within rag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pitchFamily="34" charset="0"/>
              </a:rPr>
              <a:t>Failure to properly maintain the truck in good conditions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Calibri" panose="020F0502020204030204" pitchFamily="34" charset="0"/>
              </a:rPr>
              <a:t>Third party company failed to ensure defective truck is being put in the road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200" dirty="0">
                <a:solidFill>
                  <a:srgbClr val="000000"/>
                </a:solidFill>
                <a:latin typeface="Calibri" panose="020F0502020204030204" pitchFamily="34" charset="0"/>
              </a:rPr>
              <a:t>Ensure all drivers apply STOP Work Authority in case defective equipment are encountered </a:t>
            </a:r>
          </a:p>
          <a:p>
            <a:pPr marL="171450" indent="-171450">
              <a:buFont typeface="Arial" panose="020B0604020202020204" pitchFamily="34" charset="0"/>
              <a:buChar char="•"/>
              <a:defRPr/>
            </a:pPr>
            <a:r>
              <a:rPr lang="en-US" sz="1200" dirty="0">
                <a:solidFill>
                  <a:srgbClr val="000000"/>
                </a:solidFill>
                <a:latin typeface="Calibri" panose="020F0502020204030204" pitchFamily="34" charset="0"/>
              </a:rPr>
              <a:t>Maintenance workshop to ensure that all trucks in the road are fully maintained as per OEM</a:t>
            </a:r>
          </a:p>
          <a:p>
            <a:pPr marL="171450" indent="-171450">
              <a:buFont typeface="Arial" panose="020B0604020202020204" pitchFamily="34" charset="0"/>
              <a:buChar char="•"/>
              <a:defRPr/>
            </a:pPr>
            <a:r>
              <a:rPr lang="en-US" sz="1200" dirty="0">
                <a:solidFill>
                  <a:srgbClr val="000000"/>
                </a:solidFill>
                <a:latin typeface="Calibri" panose="020F0502020204030204" pitchFamily="34" charset="0"/>
              </a:rPr>
              <a:t>Ensure all drivers to comply with safe driving practice/technique</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7514" y="602097"/>
            <a:ext cx="8668120" cy="369332"/>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a:ea typeface="+mn-ea"/>
              </a:rPr>
              <a:t>Date:</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18-03-2022    </a:t>
            </a:r>
            <a:r>
              <a:rPr kumimoji="0" lang="en-US" sz="1800" b="1" i="0" u="none" strike="noStrike" kern="1200" cap="none" spc="0" normalizeH="0" baseline="0" noProof="0" dirty="0">
                <a:ln>
                  <a:noFill/>
                </a:ln>
                <a:effectLst/>
                <a:uLnTx/>
                <a:uFillTx/>
                <a:latin typeface="Calibri" panose="020F0502020204030204"/>
                <a:ea typeface="+mn-ea"/>
              </a:rPr>
              <a:t>Incident title: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MVI RO </a:t>
            </a:r>
            <a:r>
              <a:rPr kumimoji="0" lang="en-US" sz="1800" b="1" i="0" u="none" strike="noStrike" kern="1200" cap="none" spc="0" normalizeH="0" baseline="0" noProof="0" dirty="0">
                <a:ln>
                  <a:noFill/>
                </a:ln>
                <a:effectLst/>
                <a:uLnTx/>
                <a:uFillTx/>
                <a:latin typeface="Calibri" panose="020F0502020204030204"/>
                <a:ea typeface="+mn-ea"/>
              </a:rPr>
              <a:t>Pattern</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MVI  </a:t>
            </a:r>
            <a:r>
              <a:rPr kumimoji="0" lang="en-US" sz="1800" b="1" i="0" u="none" strike="noStrike" kern="1200" cap="none" spc="0" normalizeH="0" baseline="0" noProof="0" dirty="0">
                <a:ln>
                  <a:noFill/>
                </a:ln>
                <a:effectLst/>
                <a:uLnTx/>
                <a:uFillTx/>
                <a:latin typeface="Calibri" panose="020F0502020204030204"/>
                <a:ea typeface="+mn-ea"/>
              </a:rPr>
              <a:t>Potential severity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1800" b="1" i="0" u="none" strike="noStrike" kern="1200" cap="none" spc="0" normalizeH="0" baseline="0" noProof="0" dirty="0">
                <a:ln>
                  <a:noFill/>
                </a:ln>
                <a:solidFill>
                  <a:srgbClr val="0000FF"/>
                </a:solidFill>
                <a:effectLst/>
                <a:uLnTx/>
                <a:uFillTx/>
                <a:latin typeface="Calibri" panose="020F0502020204030204"/>
                <a:ea typeface="+mn-ea"/>
              </a:rPr>
              <a:t>C4P</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46509" y="5956993"/>
            <a:ext cx="8019657"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Never drive any defective truck/vehicle and never hesitate to stop driving it</a:t>
            </a:r>
          </a:p>
        </p:txBody>
      </p:sp>
      <p:pic>
        <p:nvPicPr>
          <p:cNvPr id="16" name="Picture 15">
            <a:extLst>
              <a:ext uri="{FF2B5EF4-FFF2-40B4-BE49-F238E27FC236}">
                <a16:creationId xmlns:a16="http://schemas.microsoft.com/office/drawing/2014/main" id="{FAB44B9B-B214-4622-BE86-0AF9DA84C7E5}"/>
              </a:ext>
            </a:extLst>
          </p:cNvPr>
          <p:cNvPicPr>
            <a:picLocks noChangeAspect="1"/>
          </p:cNvPicPr>
          <p:nvPr/>
        </p:nvPicPr>
        <p:blipFill>
          <a:blip r:embed="rId4"/>
          <a:stretch>
            <a:fillRect/>
          </a:stretch>
        </p:blipFill>
        <p:spPr>
          <a:xfrm>
            <a:off x="9156032" y="693757"/>
            <a:ext cx="2767263" cy="2752060"/>
          </a:xfrm>
          <a:prstGeom prst="rect">
            <a:avLst/>
          </a:prstGeom>
        </p:spPr>
      </p:pic>
      <p:grpSp>
        <p:nvGrpSpPr>
          <p:cNvPr id="17" name="Group 131">
            <a:extLst>
              <a:ext uri="{FF2B5EF4-FFF2-40B4-BE49-F238E27FC236}">
                <a16:creationId xmlns:a16="http://schemas.microsoft.com/office/drawing/2014/main" id="{8DCB8196-6288-4919-9E59-CEDC595D5BEE}"/>
              </a:ext>
            </a:extLst>
          </p:cNvPr>
          <p:cNvGrpSpPr>
            <a:grpSpLocks/>
          </p:cNvGrpSpPr>
          <p:nvPr/>
        </p:nvGrpSpPr>
        <p:grpSpPr bwMode="auto">
          <a:xfrm>
            <a:off x="11480719" y="2734732"/>
            <a:ext cx="356132" cy="556327"/>
            <a:chOff x="3504" y="544"/>
            <a:chExt cx="2287" cy="1855"/>
          </a:xfrm>
        </p:grpSpPr>
        <p:sp>
          <p:nvSpPr>
            <p:cNvPr id="18" name="Line 129">
              <a:extLst>
                <a:ext uri="{FF2B5EF4-FFF2-40B4-BE49-F238E27FC236}">
                  <a16:creationId xmlns:a16="http://schemas.microsoft.com/office/drawing/2014/main" id="{1B91B896-E655-4CBF-A1EA-E632E5ACCCDF}"/>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Line 130">
              <a:extLst>
                <a:ext uri="{FF2B5EF4-FFF2-40B4-BE49-F238E27FC236}">
                  <a16:creationId xmlns:a16="http://schemas.microsoft.com/office/drawing/2014/main" id="{DC18AD7B-E248-4C5E-B6B8-88FE9E32738A}"/>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379651" y="548679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Rectangle 11">
            <a:extLst>
              <a:ext uri="{FF2B5EF4-FFF2-40B4-BE49-F238E27FC236}">
                <a16:creationId xmlns:a16="http://schemas.microsoft.com/office/drawing/2014/main" id="{5DC2BDD6-E494-409E-9AAA-F6402CDD97A7}"/>
              </a:ext>
            </a:extLst>
          </p:cNvPr>
          <p:cNvSpPr/>
          <p:nvPr/>
        </p:nvSpPr>
        <p:spPr>
          <a:xfrm>
            <a:off x="417513" y="971429"/>
            <a:ext cx="8668121" cy="338554"/>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rPr>
              <a:t>Target Audience : </a:t>
            </a:r>
            <a:r>
              <a:rPr kumimoji="0" lang="en-US" sz="1200" b="1" i="0" u="none" strike="noStrike" kern="1200" cap="none" spc="0" normalizeH="0" baseline="0" noProof="0" dirty="0">
                <a:ln>
                  <a:noFill/>
                </a:ln>
                <a:effectLst/>
                <a:uLnTx/>
                <a:uFillTx/>
                <a:latin typeface="Calibri" panose="020F0502020204030204"/>
                <a:ea typeface="+mn-ea"/>
              </a:rPr>
              <a:t>Upper Shuaiba Rigs ( Product lines dispatchers ,Drivers ,Foreman and Maintence Supervisors  </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safe driving techniques are applied </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STOP Work Authority is applied </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proper maintenance is performed</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your sub contractors  are audited </a:t>
            </a:r>
          </a:p>
          <a:p>
            <a:pPr marL="285750" indent="-285750">
              <a:buFont typeface="Arial" panose="020B0604020202020204" pitchFamily="34" charset="0"/>
              <a:buChar char="•"/>
              <a:defRPr/>
            </a:pPr>
            <a:r>
              <a:rPr lang="en-US" sz="1600" dirty="0">
                <a:solidFill>
                  <a:srgbClr val="0033CC"/>
                </a:solidFill>
                <a:latin typeface="Calibri" panose="020F0502020204030204" pitchFamily="34" charset="0"/>
                <a:sym typeface="Wingdings" pitchFamily="2" charset="2"/>
              </a:rPr>
              <a:t>-DO you ensure learnings are shared and actions are applied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TextBox 7">
            <a:extLst>
              <a:ext uri="{FF2B5EF4-FFF2-40B4-BE49-F238E27FC236}">
                <a16:creationId xmlns:a16="http://schemas.microsoft.com/office/drawing/2014/main" id="{5E36DFCC-80CB-402A-9585-ACD5301D6E96}"/>
              </a:ext>
            </a:extLst>
          </p:cNvPr>
          <p:cNvSpPr txBox="1"/>
          <p:nvPr/>
        </p:nvSpPr>
        <p:spPr>
          <a:xfrm>
            <a:off x="712550" y="564249"/>
            <a:ext cx="102602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18-03-2022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Incident title: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truck turn over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Pattern</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MVI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Potential severity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C</a:t>
            </a:r>
            <a:r>
              <a:rPr kumimoji="0" lang="en-US" sz="1800" b="1" i="0" u="none" strike="noStrike" kern="1200" cap="none" spc="0" normalizeH="0" baseline="0" noProof="0" dirty="0">
                <a:ln>
                  <a:noFill/>
                </a:ln>
                <a:solidFill>
                  <a:srgbClr val="0000FF"/>
                </a:solidFill>
                <a:effectLst/>
                <a:uLnTx/>
                <a:uFillTx/>
                <a:latin typeface="Calibri" panose="020F0502020204030204"/>
                <a:ea typeface="+mn-ea"/>
                <a:cs typeface="+mn-cs"/>
              </a:rPr>
              <a:t>4</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92831</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9d51eac6-a7d5-47f5-a119-63d146adb134"/>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FAA9499-6C5A-4362-8844-30B0B24B78DA}"/>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12185</TotalTime>
  <Words>636</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HiPo#25 Final Post UWD</dc:title>
  <dc:creator>nazar@umsoman.com</dc:creator>
  <cp:lastModifiedBy>Zakwani, Salim MSE36</cp:lastModifiedBy>
  <cp:revision>302</cp:revision>
  <dcterms:created xsi:type="dcterms:W3CDTF">2018-09-24T07:27:56Z</dcterms:created>
  <dcterms:modified xsi:type="dcterms:W3CDTF">2024-02-15T12:42:59Z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bad6f6f2-a951-4904-b531-92e1207fc7a5_Enabled">
    <vt:lpwstr>true</vt:lpwstr>
  </property>
  <property fmtid="{D5CDD505-2E9C-101B-9397-08002B2CF9AE}" pid="4" name="MSIP_Label_bad6f6f2-a951-4904-b531-92e1207fc7a5_SetDate">
    <vt:lpwstr>2022-03-27T07:07:03Z</vt:lpwstr>
  </property>
  <property fmtid="{D5CDD505-2E9C-101B-9397-08002B2CF9AE}" pid="5" name="MSIP_Label_bad6f6f2-a951-4904-b531-92e1207fc7a5_Method">
    <vt:lpwstr>Standard</vt:lpwstr>
  </property>
  <property fmtid="{D5CDD505-2E9C-101B-9397-08002B2CF9AE}" pid="6" name="MSIP_Label_bad6f6f2-a951-4904-b531-92e1207fc7a5_Name">
    <vt:lpwstr>No Restrictions - Internal</vt:lpwstr>
  </property>
  <property fmtid="{D5CDD505-2E9C-101B-9397-08002B2CF9AE}" pid="7" name="MSIP_Label_bad6f6f2-a951-4904-b531-92e1207fc7a5_SiteId">
    <vt:lpwstr>b7be7686-6f97-4db7-9081-a23cf09a96b5</vt:lpwstr>
  </property>
  <property fmtid="{D5CDD505-2E9C-101B-9397-08002B2CF9AE}" pid="8" name="MSIP_Label_bad6f6f2-a951-4904-b531-92e1207fc7a5_ActionId">
    <vt:lpwstr>c3861e78-73f7-4ff6-94bb-b28c277ca277</vt:lpwstr>
  </property>
  <property fmtid="{D5CDD505-2E9C-101B-9397-08002B2CF9AE}" pid="9" name="MSIP_Label_bad6f6f2-a951-4904-b531-92e1207fc7a5_ContentBits">
    <vt:lpwstr>0</vt:lpwstr>
  </property>
</Properties>
</file>