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0000FF"/>
    <a:srgbClr val="24A316"/>
    <a:srgbClr val="FFC91D"/>
    <a:srgbClr val="EAEAEA"/>
    <a:srgbClr val="F2F3D7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247" autoAdjust="0"/>
  </p:normalViewPr>
  <p:slideViewPr>
    <p:cSldViewPr snapToGrid="0">
      <p:cViewPr varScale="1">
        <p:scale>
          <a:sx n="67" d="100"/>
          <a:sy n="6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15/02/2024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7 benefits of defensive driving | SenConsulting">
            <a:extLst>
              <a:ext uri="{FF2B5EF4-FFF2-40B4-BE49-F238E27FC236}">
                <a16:creationId xmlns:a16="http://schemas.microsoft.com/office/drawing/2014/main" id="{CCE9472C-5C85-58DA-F610-F8A634B9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2" y="3714342"/>
            <a:ext cx="3182266" cy="202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50321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21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March 2022, While delivering hydrochloric acid to rig 128 using two acid tankers, in a convoy journey, the leading tanker driver carrying 10m3 lost control and tipped over on the graded road between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Ghaba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Raba at 15:17hrs. The incident resulted in lacerated wound over right forearm of the driver, 8m3 of acid spilled on ground and major damages to the prime mover and acid tanker.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Driver failed to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identify the pothole in front of him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Driver drove over the pothole with speed of 57 km/h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 Driver oversteer to control the swerving movement of the tanker causing it to tip 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Damaged section on the road without cautions signboard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Always screen/ survey the road while driving to identify any hazards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Apply gradual braking and hold steering firmly when vehicle become out of control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Never oversteer to control the vehicle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Post signboards on severe road damages to alert drivers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Adjust your speed as per road condition and environment condition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Always follow Defensive Driving techniques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endParaRPr lang="en-US" sz="14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491065" y="517361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1" y="984640"/>
            <a:ext cx="724542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Drivers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472C4"/>
                </a:solidFill>
                <a:latin typeface="Tahoma" pitchFamily="34" charset="0"/>
                <a:ea typeface="+mn-ea"/>
                <a:cs typeface="+mn-cs"/>
              </a:rPr>
              <a:t>     </a:t>
            </a:r>
          </a:p>
        </p:txBody>
      </p:sp>
      <p:pic>
        <p:nvPicPr>
          <p:cNvPr id="16" name="Picture 15" descr="A picture containing ground, sky, outdoor, dirt&#10;&#10;Description automatically generated">
            <a:extLst>
              <a:ext uri="{FF2B5EF4-FFF2-40B4-BE49-F238E27FC236}">
                <a16:creationId xmlns:a16="http://schemas.microsoft.com/office/drawing/2014/main" id="{9525A185-5A86-4215-AA8F-453DD7C197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782" y="1384750"/>
            <a:ext cx="3182267" cy="2285999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003401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9025EB6-B3CC-4B73-8920-3512055A570C}"/>
              </a:ext>
            </a:extLst>
          </p:cNvPr>
          <p:cNvSpPr>
            <a:spLocks noGrp="1"/>
          </p:cNvSpPr>
          <p:nvPr/>
        </p:nvSpPr>
        <p:spPr>
          <a:xfrm>
            <a:off x="723906" y="6373802"/>
            <a:ext cx="7501037" cy="381000"/>
          </a:xfrm>
          <a:prstGeom prst="rect">
            <a:avLst/>
          </a:prstGeom>
          <a:solidFill>
            <a:srgbClr val="0000FF"/>
          </a:solidFill>
        </p:spPr>
        <p:txBody>
          <a:bodyPr numCol="1" anchor="t"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US" sz="2000" dirty="0">
                <a:solidFill>
                  <a:srgbClr val="FFFC00"/>
                </a:solidFill>
                <a:latin typeface="Calibri" panose="020F0502020204030204" pitchFamily="34" charset="0"/>
                <a:cs typeface="Tahoma" pitchFamily="34" charset="0"/>
              </a:rPr>
              <a:t>Adjust your speed as per road condition and type of carrying load 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9503099F-97A7-4EE1-95F8-61B305584AC7}"/>
              </a:ext>
            </a:extLst>
          </p:cNvPr>
          <p:cNvSpPr txBox="1"/>
          <p:nvPr/>
        </p:nvSpPr>
        <p:spPr>
          <a:xfrm>
            <a:off x="9046116" y="5787893"/>
            <a:ext cx="299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B050"/>
                </a:solidFill>
              </a:rPr>
              <a:t>Follow Defensive Driving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Drivers apply defensive driving techniques?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drivers follow driving techniques to avoid roll over?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reported road damages communicated and sign board posted to alert road users?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loads secured as per SP-2001?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drivers adjust speed based on road condition and risk associated with carrying  load?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you ensure drivers are always engaged on defensive driving corresponding to load type/ risk?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highlight>
                <a:srgbClr val="FFFF00"/>
              </a:highlight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FB90C3-FEE9-4BF7-9249-87E51D7D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92838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76AF9AB-9E04-4213-BD9C-B3409B8E5A08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ab12072d-eb55-4881-86aa-b83f48215f92"/>
    <ds:schemaRef ds:uri="153a7241-860d-4a6d-a85a-3ebec21f98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18104</TotalTime>
  <Words>621</Words>
  <Application>Microsoft Office PowerPoint</Application>
  <PresentationFormat>Widescreen</PresentationFormat>
  <Paragraphs>68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HiPo#25A Final Post UWD</dc:title>
  <dc:creator>Zaki  AL Shaqsi</dc:creator>
  <cp:lastModifiedBy>Zakwani, Salim MSE36</cp:lastModifiedBy>
  <cp:revision>100</cp:revision>
  <dcterms:created xsi:type="dcterms:W3CDTF">2018-09-24T07:27:56Z</dcterms:created>
  <dcterms:modified xsi:type="dcterms:W3CDTF">2024-02-15T14:20:30Z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ediaServiceImageTags">
    <vt:lpwstr/>
  </property>
</Properties>
</file>