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71" r:id="rId5"/>
    <p:sldId id="372" r:id="rId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1F9522"/>
    <a:srgbClr val="E09611"/>
    <a:srgbClr val="04F204"/>
    <a:srgbClr val="FF5353"/>
    <a:srgbClr val="CC0000"/>
    <a:srgbClr val="007033"/>
    <a:srgbClr val="FFCC66"/>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92393" autoAdjust="0"/>
  </p:normalViewPr>
  <p:slideViewPr>
    <p:cSldViewPr>
      <p:cViewPr varScale="1">
        <p:scale>
          <a:sx n="86" d="100"/>
          <a:sy n="86" d="100"/>
        </p:scale>
        <p:origin x="106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51CAE44-4F7E-4596-B7A4-E3E4A5B493B0}"/>
              </a:ext>
            </a:extLst>
          </p:cNvPr>
          <p:cNvSpPr>
            <a:spLocks noGrp="1" noChangeArrowheads="1"/>
          </p:cNvSpPr>
          <p:nvPr>
            <p:ph type="hdr" sz="quarter"/>
          </p:nvPr>
        </p:nvSpPr>
        <p:spPr bwMode="auto">
          <a:xfrm>
            <a:off x="0" y="0"/>
            <a:ext cx="3037735" cy="46450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eaLnBrk="0" hangingPunct="0">
              <a:defRPr sz="1200">
                <a:cs typeface="+mn-cs"/>
              </a:defRPr>
            </a:lvl1pPr>
          </a:lstStyle>
          <a:p>
            <a:pPr>
              <a:defRPr/>
            </a:pPr>
            <a:endParaRPr lang="en-US"/>
          </a:p>
        </p:txBody>
      </p:sp>
      <p:sp>
        <p:nvSpPr>
          <p:cNvPr id="9219" name="Rectangle 3">
            <a:extLst>
              <a:ext uri="{FF2B5EF4-FFF2-40B4-BE49-F238E27FC236}">
                <a16:creationId xmlns:a16="http://schemas.microsoft.com/office/drawing/2014/main" id="{7BBF5FB1-1B21-4148-B228-3CE2DB48476B}"/>
              </a:ext>
            </a:extLst>
          </p:cNvPr>
          <p:cNvSpPr>
            <a:spLocks noGrp="1" noChangeArrowheads="1"/>
          </p:cNvSpPr>
          <p:nvPr>
            <p:ph type="dt" sz="quarter" idx="1"/>
          </p:nvPr>
        </p:nvSpPr>
        <p:spPr bwMode="auto">
          <a:xfrm>
            <a:off x="3972667" y="0"/>
            <a:ext cx="3037734" cy="46450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9220" name="Rectangle 4">
            <a:extLst>
              <a:ext uri="{FF2B5EF4-FFF2-40B4-BE49-F238E27FC236}">
                <a16:creationId xmlns:a16="http://schemas.microsoft.com/office/drawing/2014/main" id="{C76E4C87-583E-4357-9F80-7D18FDEF346A}"/>
              </a:ext>
            </a:extLst>
          </p:cNvPr>
          <p:cNvSpPr>
            <a:spLocks noGrp="1" noChangeArrowheads="1"/>
          </p:cNvSpPr>
          <p:nvPr>
            <p:ph type="ftr" sz="quarter" idx="2"/>
          </p:nvPr>
        </p:nvSpPr>
        <p:spPr bwMode="auto">
          <a:xfrm>
            <a:off x="0" y="8831898"/>
            <a:ext cx="3037735" cy="46450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eaLnBrk="0" hangingPunct="0">
              <a:defRPr sz="1200">
                <a:cs typeface="+mn-cs"/>
              </a:defRPr>
            </a:lvl1pPr>
          </a:lstStyle>
          <a:p>
            <a:pPr>
              <a:defRPr/>
            </a:pPr>
            <a:endParaRPr lang="en-US"/>
          </a:p>
        </p:txBody>
      </p:sp>
      <p:sp>
        <p:nvSpPr>
          <p:cNvPr id="9221" name="Rectangle 5">
            <a:extLst>
              <a:ext uri="{FF2B5EF4-FFF2-40B4-BE49-F238E27FC236}">
                <a16:creationId xmlns:a16="http://schemas.microsoft.com/office/drawing/2014/main" id="{7D6D8DA6-C6C8-4269-8CD1-96798FAEDAFF}"/>
              </a:ext>
            </a:extLst>
          </p:cNvPr>
          <p:cNvSpPr>
            <a:spLocks noGrp="1" noChangeArrowheads="1"/>
          </p:cNvSpPr>
          <p:nvPr>
            <p:ph type="sldNum" sz="quarter" idx="3"/>
          </p:nvPr>
        </p:nvSpPr>
        <p:spPr bwMode="auto">
          <a:xfrm>
            <a:off x="3972667" y="8831898"/>
            <a:ext cx="3037734" cy="46450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lgn="r">
              <a:defRPr sz="1200"/>
            </a:lvl1pPr>
          </a:lstStyle>
          <a:p>
            <a:fld id="{5F7A520B-44A5-4910-BA67-40A4E36D0BA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93A8EA3-1A65-4426-B2DA-8ECE6DEFD396}"/>
              </a:ext>
            </a:extLst>
          </p:cNvPr>
          <p:cNvSpPr>
            <a:spLocks noGrp="1" noChangeArrowheads="1"/>
          </p:cNvSpPr>
          <p:nvPr>
            <p:ph type="hdr" sz="quarter"/>
          </p:nvPr>
        </p:nvSpPr>
        <p:spPr bwMode="auto">
          <a:xfrm>
            <a:off x="0" y="0"/>
            <a:ext cx="3037735" cy="46450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eaLnBrk="0" hangingPunct="0">
              <a:defRPr sz="1200">
                <a:cs typeface="+mn-cs"/>
              </a:defRPr>
            </a:lvl1pPr>
          </a:lstStyle>
          <a:p>
            <a:pPr>
              <a:defRPr/>
            </a:pPr>
            <a:endParaRPr lang="en-US"/>
          </a:p>
        </p:txBody>
      </p:sp>
      <p:sp>
        <p:nvSpPr>
          <p:cNvPr id="8195" name="Rectangle 3">
            <a:extLst>
              <a:ext uri="{FF2B5EF4-FFF2-40B4-BE49-F238E27FC236}">
                <a16:creationId xmlns:a16="http://schemas.microsoft.com/office/drawing/2014/main" id="{658BF947-5AFB-4C7E-9597-7575BB9C31DD}"/>
              </a:ext>
            </a:extLst>
          </p:cNvPr>
          <p:cNvSpPr>
            <a:spLocks noGrp="1" noChangeArrowheads="1"/>
          </p:cNvSpPr>
          <p:nvPr>
            <p:ph type="dt" idx="1"/>
          </p:nvPr>
        </p:nvSpPr>
        <p:spPr bwMode="auto">
          <a:xfrm>
            <a:off x="3972667" y="0"/>
            <a:ext cx="3037734" cy="46450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182688" y="696913"/>
            <a:ext cx="4645025" cy="3484562"/>
          </a:xfrm>
          <a:prstGeom prst="rect">
            <a:avLst/>
          </a:prstGeom>
          <a:noFill/>
          <a:ln w="9525">
            <a:solidFill>
              <a:srgbClr val="000000"/>
            </a:solidFill>
            <a:miter lim="800000"/>
            <a:headEnd/>
            <a:tailEnd/>
          </a:ln>
        </p:spPr>
      </p:sp>
      <p:sp>
        <p:nvSpPr>
          <p:cNvPr id="8197" name="Rectangle 5">
            <a:extLst>
              <a:ext uri="{FF2B5EF4-FFF2-40B4-BE49-F238E27FC236}">
                <a16:creationId xmlns:a16="http://schemas.microsoft.com/office/drawing/2014/main" id="{1AAAC46E-3BE6-4BC6-9449-7784D8DA30FC}"/>
              </a:ext>
            </a:extLst>
          </p:cNvPr>
          <p:cNvSpPr>
            <a:spLocks noGrp="1" noChangeArrowheads="1"/>
          </p:cNvSpPr>
          <p:nvPr>
            <p:ph type="body" sz="quarter" idx="3"/>
          </p:nvPr>
        </p:nvSpPr>
        <p:spPr bwMode="auto">
          <a:xfrm>
            <a:off x="934932" y="4415156"/>
            <a:ext cx="5140537" cy="4183697"/>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a:extLst>
              <a:ext uri="{FF2B5EF4-FFF2-40B4-BE49-F238E27FC236}">
                <a16:creationId xmlns:a16="http://schemas.microsoft.com/office/drawing/2014/main" id="{90746260-D5E2-4D36-870F-1BCD9916A135}"/>
              </a:ext>
            </a:extLst>
          </p:cNvPr>
          <p:cNvSpPr>
            <a:spLocks noGrp="1" noChangeArrowheads="1"/>
          </p:cNvSpPr>
          <p:nvPr>
            <p:ph type="ftr" sz="quarter" idx="4"/>
          </p:nvPr>
        </p:nvSpPr>
        <p:spPr bwMode="auto">
          <a:xfrm>
            <a:off x="0" y="8831898"/>
            <a:ext cx="3037735" cy="46450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eaLnBrk="0" hangingPunct="0">
              <a:defRPr sz="1200">
                <a:cs typeface="+mn-cs"/>
              </a:defRPr>
            </a:lvl1pPr>
          </a:lstStyle>
          <a:p>
            <a:pPr>
              <a:defRPr/>
            </a:pPr>
            <a:endParaRPr lang="en-US"/>
          </a:p>
        </p:txBody>
      </p:sp>
      <p:sp>
        <p:nvSpPr>
          <p:cNvPr id="8199" name="Rectangle 7">
            <a:extLst>
              <a:ext uri="{FF2B5EF4-FFF2-40B4-BE49-F238E27FC236}">
                <a16:creationId xmlns:a16="http://schemas.microsoft.com/office/drawing/2014/main" id="{AC0779BE-A742-4F4C-8E13-320B481D56EE}"/>
              </a:ext>
            </a:extLst>
          </p:cNvPr>
          <p:cNvSpPr>
            <a:spLocks noGrp="1" noChangeArrowheads="1"/>
          </p:cNvSpPr>
          <p:nvPr>
            <p:ph type="sldNum" sz="quarter" idx="5"/>
          </p:nvPr>
        </p:nvSpPr>
        <p:spPr bwMode="auto">
          <a:xfrm>
            <a:off x="3972667" y="8831898"/>
            <a:ext cx="3037734" cy="46450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lgn="r">
              <a:defRPr sz="1200"/>
            </a:lvl1pPr>
          </a:lstStyle>
          <a:p>
            <a:fld id="{930DB2E8-B7B0-4FCE-8C8B-99677AAD3EB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nvPr>
        </p:nvSpPr>
        <p:spPr>
          <a:ln/>
        </p:spPr>
      </p:sp>
      <p:sp>
        <p:nvSpPr>
          <p:cNvPr id="61443" name="Notes Placeholder 2"/>
          <p:cNvSpPr>
            <a:spLocks noGrp="1"/>
          </p:cNvSpPr>
          <p:nvPr>
            <p:ph type="body" idx="1"/>
          </p:nvPr>
        </p:nvSpPr>
        <p:spPr>
          <a:noFill/>
          <a:ln/>
        </p:spPr>
        <p:txBody>
          <a:bodyPr/>
          <a:lstStyle/>
          <a:p>
            <a:r>
              <a:rPr lang="en-US" altLang="en-US" dirty="0"/>
              <a:t>Ensure all dates and titles are input </a:t>
            </a:r>
          </a:p>
          <a:p>
            <a:endParaRPr lang="en-US" altLang="en-US" dirty="0"/>
          </a:p>
          <a:p>
            <a:r>
              <a:rPr lang="en-US" altLang="en-US" dirty="0"/>
              <a:t>A short description should be provided without mentioning names of contractors or individuals.  You should include, what happened, to who (by job title) and what injuries this resulted in.  Nothing more!</a:t>
            </a:r>
          </a:p>
          <a:p>
            <a:endParaRPr lang="en-US" altLang="en-US" dirty="0"/>
          </a:p>
          <a:p>
            <a:r>
              <a:rPr lang="en-US" altLang="en-US" dirty="0"/>
              <a:t>Four to five bullet points highlighting the main findings from the investigation.  Remember the target audience is the front line staff so this should be written in simple terms in a way that everyone can understand.</a:t>
            </a:r>
          </a:p>
          <a:p>
            <a:endParaRPr lang="en-US" altLang="en-US" dirty="0"/>
          </a:p>
          <a:p>
            <a:r>
              <a:rPr lang="en-US" altLang="en-US" dirty="0"/>
              <a:t>The strap line should be the main point you want to get across</a:t>
            </a:r>
          </a:p>
          <a:p>
            <a:endParaRPr lang="en-US" altLang="en-US" dirty="0"/>
          </a:p>
          <a:p>
            <a:r>
              <a:rPr lang="en-US" altLang="en-US" dirty="0"/>
              <a:t>The images should be self explanatory, what went wrong (if you create a reconstruction please ensure you do not put people at risk) and below how it should be done.   </a:t>
            </a:r>
          </a:p>
        </p:txBody>
      </p:sp>
      <p:sp>
        <p:nvSpPr>
          <p:cNvPr id="61444" name="Slide Number Placeholder 3"/>
          <p:cNvSpPr>
            <a:spLocks noGrp="1"/>
          </p:cNvSpPr>
          <p:nvPr>
            <p:ph type="sldNum" sz="quarter" idx="5"/>
          </p:nvPr>
        </p:nvSpPr>
        <p:spPr>
          <a:noFill/>
        </p:spPr>
        <p:txBody>
          <a:bodyPr/>
          <a:lstStyle/>
          <a:p>
            <a:fld id="{FDB8C9FD-CB9D-4ABA-BF49-C970E5D8ED71}" type="slidenum">
              <a:rPr lang="en-US" altLang="en-US"/>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ChangeArrowheads="1" noTextEdit="1"/>
          </p:cNvSpPr>
          <p:nvPr>
            <p:ph type="sldImg"/>
          </p:nvPr>
        </p:nvSpPr>
        <p:spPr>
          <a:ln/>
        </p:spPr>
      </p:sp>
      <p:sp>
        <p:nvSpPr>
          <p:cNvPr id="63491" name="Notes Placeholder 2"/>
          <p:cNvSpPr>
            <a:spLocks noGrp="1"/>
          </p:cNvSpPr>
          <p:nvPr>
            <p:ph type="body" idx="1"/>
          </p:nvPr>
        </p:nvSpPr>
        <p:spPr>
          <a:noFill/>
          <a:ln/>
        </p:spPr>
        <p:txBody>
          <a:bodyPr/>
          <a:lstStyle/>
          <a:p>
            <a:r>
              <a:rPr lang="en-US" altLang="en-US"/>
              <a:t>Ensure all dates and titles are input </a:t>
            </a:r>
          </a:p>
          <a:p>
            <a:endParaRPr lang="en-US" altLang="en-US">
              <a:solidFill>
                <a:srgbClr val="0033CC"/>
              </a:solidFill>
              <a:latin typeface="Arial" charset="0"/>
              <a:cs typeface="Arial" charset="0"/>
              <a:sym typeface="Wingdings" pitchFamily="2" charset="2"/>
            </a:endParaRPr>
          </a:p>
          <a:p>
            <a:r>
              <a:rPr lang="en-US" altLang="en-US">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altLang="en-US">
              <a:solidFill>
                <a:srgbClr val="0033CC"/>
              </a:solidFill>
              <a:latin typeface="Arial" charset="0"/>
              <a:cs typeface="Arial" charset="0"/>
              <a:sym typeface="Wingdings" pitchFamily="2" charset="2"/>
            </a:endParaRPr>
          </a:p>
          <a:p>
            <a:r>
              <a:rPr lang="en-US" altLang="en-US">
                <a:solidFill>
                  <a:srgbClr val="0033CC"/>
                </a:solidFill>
                <a:latin typeface="Arial" charset="0"/>
                <a:cs typeface="Arial" charset="0"/>
                <a:sym typeface="Wingdings" pitchFamily="2" charset="2"/>
              </a:rPr>
              <a:t>Imagine you have to audit other companies to see if they could have the same issues.</a:t>
            </a:r>
          </a:p>
          <a:p>
            <a:endParaRPr lang="en-US" altLang="en-US">
              <a:solidFill>
                <a:srgbClr val="0033CC"/>
              </a:solidFill>
              <a:latin typeface="Arial" charset="0"/>
              <a:cs typeface="Arial" charset="0"/>
              <a:sym typeface="Wingdings" pitchFamily="2" charset="2"/>
            </a:endParaRPr>
          </a:p>
          <a:p>
            <a:r>
              <a:rPr lang="en-US" altLang="en-US">
                <a:solidFill>
                  <a:srgbClr val="0033CC"/>
                </a:solidFill>
                <a:latin typeface="Arial" charset="0"/>
                <a:cs typeface="Arial" charset="0"/>
                <a:sym typeface="Wingdings" pitchFamily="2" charset="2"/>
              </a:rPr>
              <a:t>These questions should start with: Do you ensure…………………?</a:t>
            </a:r>
            <a:endParaRPr lang="en-US" altLang="en-US">
              <a:latin typeface="Arial" charset="0"/>
              <a:cs typeface="Arial" charset="0"/>
            </a:endParaRPr>
          </a:p>
        </p:txBody>
      </p:sp>
      <p:sp>
        <p:nvSpPr>
          <p:cNvPr id="63492" name="Slide Number Placeholder 3"/>
          <p:cNvSpPr>
            <a:spLocks noGrp="1"/>
          </p:cNvSpPr>
          <p:nvPr>
            <p:ph type="sldNum" sz="quarter" idx="5"/>
          </p:nvPr>
        </p:nvSpPr>
        <p:spPr>
          <a:noFill/>
        </p:spPr>
        <p:txBody>
          <a:bodyPr/>
          <a:lstStyle/>
          <a:p>
            <a:fld id="{3F14511A-FB69-4881-B4E1-D8D57D4B455F}" type="slidenum">
              <a:rPr lang="en-US" altLang="en-US"/>
              <a:pPr/>
              <a:t>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EA124-89EA-4B0C-B86C-813286A84690}"/>
              </a:ext>
            </a:extLst>
          </p:cNvPr>
          <p:cNvSpPr>
            <a:spLocks noChangeArrowheads="1"/>
          </p:cNvSpPr>
          <p:nvPr userDrawn="1"/>
        </p:nvSpPr>
        <p:spPr bwMode="auto">
          <a:xfrm>
            <a:off x="0" y="0"/>
            <a:ext cx="9144000" cy="6858000"/>
          </a:xfrm>
          <a:prstGeom prst="rect">
            <a:avLst/>
          </a:prstGeom>
          <a:noFill/>
          <a:ln w="9525" algn="ctr">
            <a:solidFill>
              <a:schemeClr val="tx1"/>
            </a:solidFill>
            <a:round/>
            <a:headEnd/>
            <a:tailEnd/>
          </a:ln>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D3A63B-09C4-4326-835B-1849EBD48960}"/>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B4E4F595-A8BB-469E-AC58-3AFC17D53742}"/>
              </a:ext>
            </a:extLst>
          </p:cNvPr>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Slide Number Placeholder 6">
            <a:extLst>
              <a:ext uri="{FF2B5EF4-FFF2-40B4-BE49-F238E27FC236}">
                <a16:creationId xmlns:a16="http://schemas.microsoft.com/office/drawing/2014/main" id="{511BDC5F-E05A-4D91-971C-4094E0DC00C2}"/>
              </a:ext>
            </a:extLst>
          </p:cNvPr>
          <p:cNvSpPr>
            <a:spLocks noGrp="1" noChangeArrowheads="1"/>
          </p:cNvSpPr>
          <p:nvPr>
            <p:ph type="sldNum" sz="quarter" idx="12"/>
          </p:nvPr>
        </p:nvSpPr>
        <p:spPr/>
        <p:txBody>
          <a:bodyPr/>
          <a:lstStyle>
            <a:lvl1pPr algn="ctr">
              <a:defRPr/>
            </a:lvl1pPr>
          </a:lstStyle>
          <a:p>
            <a:fld id="{F2BA185E-F9D8-4C03-9491-634AF34738C3}"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a:extLst>
              <a:ext uri="{FF2B5EF4-FFF2-40B4-BE49-F238E27FC236}">
                <a16:creationId xmlns:a16="http://schemas.microsoft.com/office/drawing/2014/main" id="{A1F25D31-B2B2-47DE-87FE-D09DF0DB7C80}"/>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2AD7257-2759-4D2D-BF0E-E1A8FE9457A7}"/>
              </a:ext>
            </a:extLst>
          </p:cNvPr>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a:extLst>
              <a:ext uri="{FF2B5EF4-FFF2-40B4-BE49-F238E27FC236}">
                <a16:creationId xmlns:a16="http://schemas.microsoft.com/office/drawing/2014/main" id="{33840A84-7DEF-46A0-831B-D156B00D083C}"/>
              </a:ext>
            </a:extLst>
          </p:cNvPr>
          <p:cNvSpPr>
            <a:spLocks noGrp="1" noChangeArrowheads="1"/>
          </p:cNvSpPr>
          <p:nvPr>
            <p:ph type="sldNum" sz="quarter" idx="12"/>
          </p:nvPr>
        </p:nvSpPr>
        <p:spPr/>
        <p:txBody>
          <a:bodyPr/>
          <a:lstStyle>
            <a:lvl1pPr algn="ctr">
              <a:defRPr/>
            </a:lvl1pPr>
          </a:lstStyle>
          <a:p>
            <a:fld id="{5AAB3134-B14E-417E-A031-2B3ABD9EB3E6}"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1ABEBB0-DE6F-443F-9700-D5EA6CD3660A}"/>
              </a:ext>
            </a:extLst>
          </p:cNvPr>
          <p:cNvSpPr>
            <a:spLocks noGrp="1" noChangeArrowheads="1"/>
          </p:cNvSpPr>
          <p:nvPr>
            <p:ph type="dt" sz="half" idx="10"/>
          </p:nvPr>
        </p:nvSpPr>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019BE03-73FC-48B2-A7CC-E5183C8663CD}"/>
              </a:ext>
            </a:extLst>
          </p:cNvPr>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a:extLst>
              <a:ext uri="{FF2B5EF4-FFF2-40B4-BE49-F238E27FC236}">
                <a16:creationId xmlns:a16="http://schemas.microsoft.com/office/drawing/2014/main" id="{157AB16D-66DB-4DF5-8373-B43AFC93FE35}"/>
              </a:ext>
            </a:extLst>
          </p:cNvPr>
          <p:cNvSpPr>
            <a:spLocks noGrp="1" noChangeArrowheads="1"/>
          </p:cNvSpPr>
          <p:nvPr>
            <p:ph type="sldNum" sz="quarter" idx="12"/>
          </p:nvPr>
        </p:nvSpPr>
        <p:spPr/>
        <p:txBody>
          <a:bodyPr/>
          <a:lstStyle>
            <a:lvl1pPr algn="ctr">
              <a:defRPr/>
            </a:lvl1pPr>
          </a:lstStyle>
          <a:p>
            <a:fld id="{9B672A1C-B0F9-4A83-BBDA-35FF9C43A7E2}"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a:extLst>
              <a:ext uri="{FF2B5EF4-FFF2-40B4-BE49-F238E27FC236}">
                <a16:creationId xmlns:a16="http://schemas.microsoft.com/office/drawing/2014/main" id="{A35DC6EB-90B7-432F-83E9-52610FA79FE1}"/>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B5A5410-3E2D-4062-8BF7-9E23FFC68B99}"/>
              </a:ext>
            </a:extLst>
          </p:cNvPr>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a:extLst>
              <a:ext uri="{FF2B5EF4-FFF2-40B4-BE49-F238E27FC236}">
                <a16:creationId xmlns:a16="http://schemas.microsoft.com/office/drawing/2014/main" id="{9AC9287E-4EE0-4752-8DC5-639462461798}"/>
              </a:ext>
            </a:extLst>
          </p:cNvPr>
          <p:cNvSpPr>
            <a:spLocks noGrp="1" noChangeArrowheads="1"/>
          </p:cNvSpPr>
          <p:nvPr>
            <p:ph type="sldNum" sz="quarter" idx="12"/>
          </p:nvPr>
        </p:nvSpPr>
        <p:spPr/>
        <p:txBody>
          <a:bodyPr/>
          <a:lstStyle>
            <a:lvl1pPr algn="ctr">
              <a:defRPr/>
            </a:lvl1pPr>
          </a:lstStyle>
          <a:p>
            <a:fld id="{521F1E44-D7E4-4425-83E6-22290CB3662C}"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47CBD69-27CE-488F-B557-801FF2E1EB3D}"/>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cs typeface="+mn-cs"/>
              </a:defRPr>
            </a:lvl1pPr>
          </a:lstStyle>
          <a:p>
            <a:pPr>
              <a:defRPr/>
            </a:pPr>
            <a:endParaRPr lang="en-US"/>
          </a:p>
        </p:txBody>
      </p:sp>
      <p:sp>
        <p:nvSpPr>
          <p:cNvPr id="1029" name="Rectangle 5">
            <a:extLst>
              <a:ext uri="{FF2B5EF4-FFF2-40B4-BE49-F238E27FC236}">
                <a16:creationId xmlns:a16="http://schemas.microsoft.com/office/drawing/2014/main" id="{C93A9455-5CAE-4BBC-9CD0-64FAFC2A1126}"/>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cs typeface="+mn-cs"/>
              </a:defRPr>
            </a:lvl1pPr>
          </a:lstStyle>
          <a:p>
            <a:pPr>
              <a:defRPr/>
            </a:pPr>
            <a:r>
              <a:rPr lang="en-US"/>
              <a:t>Confidential - Not to be shared outside of PDO/PDO contractors </a:t>
            </a:r>
          </a:p>
        </p:txBody>
      </p:sp>
      <p:sp>
        <p:nvSpPr>
          <p:cNvPr id="1030" name="Rectangle 6">
            <a:extLst>
              <a:ext uri="{FF2B5EF4-FFF2-40B4-BE49-F238E27FC236}">
                <a16:creationId xmlns:a16="http://schemas.microsoft.com/office/drawing/2014/main" id="{569454B6-BD14-44E4-99AE-886EEAF095A9}"/>
              </a:ext>
            </a:extLst>
          </p:cNvPr>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F41B38E-BC2C-494B-BBB7-9F5A78181D16}" type="slidenum">
              <a:rPr lang="en-US" altLang="en-US"/>
              <a:pPr/>
              <a:t>‹#›</a:t>
            </a:fld>
            <a:endParaRPr lang="en-US" altLang="en-US"/>
          </a:p>
        </p:txBody>
      </p:sp>
      <p:sp>
        <p:nvSpPr>
          <p:cNvPr id="2" name="TextBox 6">
            <a:extLst>
              <a:ext uri="{FF2B5EF4-FFF2-40B4-BE49-F238E27FC236}">
                <a16:creationId xmlns:a16="http://schemas.microsoft.com/office/drawing/2014/main" id="{F2E843CA-C8A2-46B7-814C-1335D211644E}"/>
              </a:ext>
            </a:extLst>
          </p:cNvPr>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r>
              <a:rPr lang="en-US" altLang="en-US" sz="2000" b="1" i="1">
                <a:solidFill>
                  <a:srgbClr val="CCCCFF"/>
                </a:solidFill>
                <a:latin typeface="Arial" panose="020B0604020202020204" pitchFamily="34" charset="0"/>
              </a:rPr>
              <a:t>Main contractor name – LTI# - Date of incident</a:t>
            </a:r>
            <a:endParaRPr lang="en-US" altLang="en-US"/>
          </a:p>
        </p:txBody>
      </p:sp>
      <p:sp>
        <p:nvSpPr>
          <p:cNvPr id="1031" name="Rectangle 7">
            <a:extLst>
              <a:ext uri="{FF2B5EF4-FFF2-40B4-BE49-F238E27FC236}">
                <a16:creationId xmlns:a16="http://schemas.microsoft.com/office/drawing/2014/main" id="{9C832C14-8075-4F2A-90CC-0E12CC480778}"/>
              </a:ext>
            </a:extLst>
          </p:cNvPr>
          <p:cNvSpPr>
            <a:spLocks noChangeArrowheads="1"/>
          </p:cNvSpPr>
          <p:nvPr userDrawn="1"/>
        </p:nvSpPr>
        <p:spPr bwMode="auto">
          <a:xfrm>
            <a:off x="0" y="0"/>
            <a:ext cx="9144000" cy="6858000"/>
          </a:xfrm>
          <a:prstGeom prst="rect">
            <a:avLst/>
          </a:prstGeom>
          <a:solidFill>
            <a:schemeClr val="bg1"/>
          </a:solidFill>
          <a:ln w="9525" algn="ctr">
            <a:solidFill>
              <a:schemeClr val="tx1"/>
            </a:solidFill>
            <a:round/>
            <a:headEnd/>
            <a:tailEnd/>
          </a:ln>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pic>
        <p:nvPicPr>
          <p:cNvPr id="1032" name="Content Placeholder 3"/>
          <p:cNvPicPr>
            <a:picLocks noChangeAspect="1"/>
          </p:cNvPicPr>
          <p:nvPr userDrawn="1"/>
        </p:nvPicPr>
        <p:blipFill>
          <a:blip r:embed="rId6"/>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Lst>
  <p:hf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71970" y="4089469"/>
            <a:ext cx="2627444" cy="1973545"/>
          </a:xfrm>
          <a:prstGeom prst="rect">
            <a:avLst/>
          </a:prstGeom>
        </p:spPr>
      </p:pic>
      <p:pic>
        <p:nvPicPr>
          <p:cNvPr id="2" name="Picture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57299" y="1821155"/>
            <a:ext cx="2627444" cy="1971167"/>
          </a:xfrm>
          <a:prstGeom prst="rect">
            <a:avLst/>
          </a:prstGeom>
        </p:spPr>
      </p:pic>
      <p:sp>
        <p:nvSpPr>
          <p:cNvPr id="14339" name="Text Box 2">
            <a:extLst>
              <a:ext uri="{FF2B5EF4-FFF2-40B4-BE49-F238E27FC236}">
                <a16:creationId xmlns:a16="http://schemas.microsoft.com/office/drawing/2014/main" id="{32B45FFA-2D9A-45D8-821B-3DC05DAA4B50}"/>
              </a:ext>
            </a:extLst>
          </p:cNvPr>
          <p:cNvSpPr txBox="1">
            <a:spLocks noChangeArrowheads="1"/>
          </p:cNvSpPr>
          <p:nvPr/>
        </p:nvSpPr>
        <p:spPr bwMode="auto">
          <a:xfrm>
            <a:off x="196850" y="838200"/>
            <a:ext cx="6103342" cy="5463034"/>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mj-lt"/>
                <a:cs typeface="+mn-cs"/>
              </a:rPr>
              <a:t>Date:</a:t>
            </a:r>
            <a:r>
              <a:rPr lang="en-US" sz="1400" b="1" dirty="0">
                <a:solidFill>
                  <a:srgbClr val="333399"/>
                </a:solidFill>
                <a:latin typeface="+mj-lt"/>
                <a:cs typeface="+mn-cs"/>
              </a:rPr>
              <a:t>  15.04.2021                                           Incident title  HiPo#25.</a:t>
            </a:r>
          </a:p>
          <a:p>
            <a:pPr marL="114300" indent="-114300" algn="just">
              <a:defRPr/>
            </a:pPr>
            <a:endParaRPr lang="en-US" sz="700" b="1" dirty="0">
              <a:solidFill>
                <a:srgbClr val="FF0000"/>
              </a:solidFill>
              <a:latin typeface="Tahoma" pitchFamily="34" charset="0"/>
              <a:cs typeface="+mn-cs"/>
            </a:endParaRPr>
          </a:p>
          <a:p>
            <a:pPr marL="114300" indent="-114300" algn="just">
              <a:defRPr/>
            </a:pPr>
            <a:r>
              <a:rPr lang="en-US" sz="1800" b="1" dirty="0">
                <a:solidFill>
                  <a:srgbClr val="FF0000"/>
                </a:solidFill>
                <a:latin typeface="Tahoma" pitchFamily="34" charset="0"/>
                <a:cs typeface="+mn-cs"/>
              </a:rPr>
              <a:t>What happened?</a:t>
            </a:r>
            <a:endParaRPr lang="en-US" sz="1800" dirty="0">
              <a:solidFill>
                <a:srgbClr val="FF0000"/>
              </a:solidFill>
              <a:latin typeface="Tahoma" pitchFamily="34" charset="0"/>
              <a:cs typeface="+mn-cs"/>
            </a:endParaRPr>
          </a:p>
          <a:p>
            <a:pPr eaLnBrk="1" hangingPunct="1">
              <a:defRPr/>
            </a:pPr>
            <a:r>
              <a:rPr lang="en-GB" sz="1200" dirty="0">
                <a:latin typeface="Arial" pitchFamily="34" charset="0"/>
                <a:cs typeface="+mn-cs"/>
              </a:rPr>
              <a:t>A crane operator was in the workshop having some minor panel repairs to his crane, when the mechanic requested that the operator remove the counterweights so he could get access to the broken panel. The operator slewed his boom, picked up the counterweights and when he was slewing his boom back around the crane toppled over due to the operator not extending his outriggers for support. </a:t>
            </a:r>
          </a:p>
          <a:p>
            <a:pPr eaLnBrk="1" hangingPunct="1">
              <a:defRPr/>
            </a:pPr>
            <a:endParaRPr lang="en-US" sz="1800" b="1" dirty="0">
              <a:solidFill>
                <a:srgbClr val="333399"/>
              </a:solidFill>
              <a:latin typeface="Tahoma" pitchFamily="34" charset="0"/>
              <a:cs typeface="+mn-cs"/>
            </a:endParaRPr>
          </a:p>
          <a:p>
            <a:pPr marL="114300" indent="-114300" algn="just">
              <a:defRPr/>
            </a:pPr>
            <a:r>
              <a:rPr lang="en-US" sz="1800" b="1" dirty="0">
                <a:solidFill>
                  <a:srgbClr val="333399"/>
                </a:solidFill>
                <a:latin typeface="Tahoma" pitchFamily="34" charset="0"/>
                <a:cs typeface="+mn-cs"/>
              </a:rPr>
              <a:t>Your learning from this incident..</a:t>
            </a:r>
          </a:p>
          <a:p>
            <a:pPr marL="171450" indent="-171450" eaLnBrk="1" hangingPunct="1">
              <a:defRPr/>
            </a:pPr>
            <a:r>
              <a:rPr lang="en-GB" sz="1200" b="1" dirty="0">
                <a:latin typeface="Arial" charset="0"/>
                <a:cs typeface="Tahoma" pitchFamily="34" charset="0"/>
              </a:rPr>
              <a:t>Crane Operators</a:t>
            </a:r>
          </a:p>
          <a:p>
            <a:pPr marL="171450" indent="-171450" eaLnBrk="1" hangingPunct="1">
              <a:buFont typeface="Arial" panose="020B0604020202020204" pitchFamily="34" charset="0"/>
              <a:buChar char="•"/>
              <a:defRPr/>
            </a:pPr>
            <a:r>
              <a:rPr lang="en-US" sz="1200" dirty="0">
                <a:latin typeface="Arial" charset="0"/>
                <a:cs typeface="Tahoma" pitchFamily="34" charset="0"/>
              </a:rPr>
              <a:t>Always ensure you have your outriggers fully extended when slewing the boom.</a:t>
            </a:r>
          </a:p>
          <a:p>
            <a:pPr marL="171450" indent="-171450" eaLnBrk="1" hangingPunct="1">
              <a:buFont typeface="Arial" panose="020B0604020202020204" pitchFamily="34" charset="0"/>
              <a:buChar char="•"/>
              <a:defRPr/>
            </a:pPr>
            <a:r>
              <a:rPr lang="en-US" sz="1200" dirty="0">
                <a:latin typeface="Arial" charset="0"/>
                <a:cs typeface="Tahoma" pitchFamily="34" charset="0"/>
              </a:rPr>
              <a:t>Always ensure to follow the load chart prior operating the crane. </a:t>
            </a:r>
            <a:endParaRPr lang="en-GB" sz="1200" dirty="0">
              <a:latin typeface="Arial" charset="0"/>
              <a:cs typeface="Tahoma" pitchFamily="34" charset="0"/>
            </a:endParaRPr>
          </a:p>
          <a:p>
            <a:pPr marL="171450" indent="-171450" eaLnBrk="1" hangingPunct="1">
              <a:buFont typeface="Arial" panose="020B0604020202020204" pitchFamily="34" charset="0"/>
              <a:buChar char="•"/>
              <a:defRPr/>
            </a:pPr>
            <a:r>
              <a:rPr lang="en-GB" sz="1200" dirty="0">
                <a:latin typeface="Arial" charset="0"/>
                <a:cs typeface="Tahoma" pitchFamily="34" charset="0"/>
              </a:rPr>
              <a:t>Always ensure a signaller is in place prior operating the crane. </a:t>
            </a:r>
          </a:p>
          <a:p>
            <a:pPr marL="171450" indent="-171450" eaLnBrk="1" hangingPunct="1">
              <a:buFont typeface="Arial" panose="020B0604020202020204" pitchFamily="34" charset="0"/>
              <a:buChar char="•"/>
              <a:defRPr/>
            </a:pPr>
            <a:r>
              <a:rPr lang="en-GB" sz="1200" dirty="0">
                <a:latin typeface="Arial" charset="0"/>
                <a:cs typeface="Tahoma" pitchFamily="34" charset="0"/>
              </a:rPr>
              <a:t>Always ensure you do not rush to finish a task, take your time and do it safely.</a:t>
            </a:r>
          </a:p>
          <a:p>
            <a:pPr marL="171450" indent="-171450" eaLnBrk="1" hangingPunct="1">
              <a:buFont typeface="Arial" panose="020B0604020202020204" pitchFamily="34" charset="0"/>
              <a:buChar char="•"/>
              <a:defRPr/>
            </a:pPr>
            <a:r>
              <a:rPr lang="en-GB" sz="1200" dirty="0">
                <a:latin typeface="Arial" charset="0"/>
                <a:cs typeface="Tahoma" pitchFamily="34" charset="0"/>
              </a:rPr>
              <a:t>Always ensure you use your empowerment to STOP if you feel that it is unsafe, even if the workshop gives you instructions to do something. </a:t>
            </a:r>
          </a:p>
          <a:p>
            <a:pPr marL="171450" indent="-171450" eaLnBrk="1" hangingPunct="1">
              <a:buFont typeface="Arial" panose="020B0604020202020204" pitchFamily="34" charset="0"/>
              <a:buChar char="•"/>
              <a:defRPr/>
            </a:pPr>
            <a:r>
              <a:rPr lang="en-GB" sz="1200" dirty="0">
                <a:latin typeface="Arial" charset="0"/>
                <a:cs typeface="Tahoma" pitchFamily="34" charset="0"/>
              </a:rPr>
              <a:t>Always ensure to consider any warning signals within the cab </a:t>
            </a:r>
          </a:p>
          <a:p>
            <a:pPr marL="114300" indent="-114300" algn="just">
              <a:defRPr/>
            </a:pPr>
            <a:endParaRPr lang="en-US" sz="1200" dirty="0">
              <a:solidFill>
                <a:srgbClr val="000000"/>
              </a:solidFill>
              <a:latin typeface="Arial" charset="0"/>
              <a:cs typeface="+mn-cs"/>
            </a:endParaRPr>
          </a:p>
          <a:p>
            <a:pPr eaLnBrk="1" hangingPunct="1">
              <a:defRPr/>
            </a:pPr>
            <a:r>
              <a:rPr lang="en-US" sz="1200" b="1" dirty="0">
                <a:latin typeface="Arial" charset="0"/>
                <a:cs typeface="Tahoma" pitchFamily="34" charset="0"/>
              </a:rPr>
              <a:t>Workshop Foreman / Mechanics </a:t>
            </a:r>
          </a:p>
          <a:p>
            <a:pPr marL="171450" indent="-171450" eaLnBrk="1" hangingPunct="1">
              <a:buFont typeface="Arial" panose="020B0604020202020204" pitchFamily="34" charset="0"/>
              <a:buChar char="•"/>
              <a:defRPr/>
            </a:pPr>
            <a:r>
              <a:rPr lang="en-US" sz="1200" dirty="0">
                <a:latin typeface="Arial" charset="0"/>
                <a:cs typeface="Tahoma" pitchFamily="34" charset="0"/>
              </a:rPr>
              <a:t>Always ensure you check that all cranes before operated have their outriggers extended as per the load chart. </a:t>
            </a:r>
            <a:endParaRPr lang="en-GB" sz="1200" dirty="0">
              <a:latin typeface="Arial" charset="0"/>
              <a:cs typeface="Tahoma" pitchFamily="34" charset="0"/>
            </a:endParaRPr>
          </a:p>
          <a:p>
            <a:pPr marL="171450" indent="-171450" eaLnBrk="1" hangingPunct="1">
              <a:buFont typeface="Arial" panose="020B0604020202020204" pitchFamily="34" charset="0"/>
              <a:buChar char="•"/>
              <a:defRPr/>
            </a:pPr>
            <a:r>
              <a:rPr lang="en-US" sz="1200" dirty="0">
                <a:latin typeface="Arial" charset="0"/>
                <a:cs typeface="Tahoma" pitchFamily="34" charset="0"/>
              </a:rPr>
              <a:t>Always ensure you check that all personnel (your staff and others in the area) are out of the line of fire before starting any movement of cranes.</a:t>
            </a:r>
          </a:p>
          <a:p>
            <a:pPr marL="171450" indent="-171450" eaLnBrk="1" hangingPunct="1">
              <a:buFont typeface="Arial" panose="020B0604020202020204" pitchFamily="34" charset="0"/>
              <a:buChar char="•"/>
              <a:defRPr/>
            </a:pPr>
            <a:r>
              <a:rPr lang="en-GB" sz="1200" dirty="0">
                <a:latin typeface="Arial" charset="0"/>
                <a:cs typeface="Tahoma" pitchFamily="34" charset="0"/>
              </a:rPr>
              <a:t>Always ensure you conduct a 4CAAP (4 Point Crosscheck, Assure &amp; Accountability Programme) before starting tasks</a:t>
            </a:r>
          </a:p>
          <a:p>
            <a:pPr marL="171450" indent="-171450" eaLnBrk="1" hangingPunct="1">
              <a:buFont typeface="Arial" panose="020B0604020202020204" pitchFamily="34" charset="0"/>
              <a:buChar char="•"/>
              <a:defRPr/>
            </a:pPr>
            <a:endParaRPr lang="en-GB" sz="1100" dirty="0">
              <a:solidFill>
                <a:srgbClr val="FF0000"/>
              </a:solidFill>
              <a:latin typeface="Arial" charset="0"/>
              <a:cs typeface="Tahoma" pitchFamily="34" charset="0"/>
            </a:endParaRPr>
          </a:p>
          <a:p>
            <a:pPr eaLnBrk="1" hangingPunct="1">
              <a:defRPr/>
            </a:pPr>
            <a:endParaRPr lang="en-GB" sz="1100" strike="sngStrike" dirty="0">
              <a:latin typeface="Arial" charset="0"/>
              <a:cs typeface="Tahoma" pitchFamily="34" charset="0"/>
            </a:endParaRPr>
          </a:p>
        </p:txBody>
      </p:sp>
      <p:sp>
        <p:nvSpPr>
          <p:cNvPr id="16" name="Text Box 12">
            <a:extLst>
              <a:ext uri="{FF2B5EF4-FFF2-40B4-BE49-F238E27FC236}">
                <a16:creationId xmlns:a16="http://schemas.microsoft.com/office/drawing/2014/main" id="{B6291EA5-E784-4781-A950-823600858187}"/>
              </a:ext>
            </a:extLst>
          </p:cNvPr>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cs typeface="+mn-cs"/>
              </a:rPr>
              <a:t>PDO Second Alert</a:t>
            </a:r>
          </a:p>
        </p:txBody>
      </p:sp>
      <p:sp>
        <p:nvSpPr>
          <p:cNvPr id="60422" name="Slide Number Placeholder 4"/>
          <p:cNvSpPr>
            <a:spLocks noGrp="1"/>
          </p:cNvSpPr>
          <p:nvPr>
            <p:ph type="sldNum" sz="quarter" idx="12"/>
          </p:nvPr>
        </p:nvSpPr>
        <p:spPr>
          <a:noFill/>
        </p:spPr>
        <p:txBody>
          <a:bodyPr/>
          <a:lstStyle/>
          <a:p>
            <a:fld id="{E8F6E962-8FB8-4325-B218-88B8A3D11771}" type="slidenum">
              <a:rPr lang="en-US" altLang="en-US"/>
              <a:pPr/>
              <a:t>1</a:t>
            </a:fld>
            <a:endParaRPr lang="en-US" altLang="en-US"/>
          </a:p>
        </p:txBody>
      </p:sp>
      <p:sp>
        <p:nvSpPr>
          <p:cNvPr id="60423" name="Freeform 132"/>
          <p:cNvSpPr>
            <a:spLocks/>
          </p:cNvSpPr>
          <p:nvPr/>
        </p:nvSpPr>
        <p:spPr bwMode="auto">
          <a:xfrm>
            <a:off x="8627543" y="5698507"/>
            <a:ext cx="457200" cy="457200"/>
          </a:xfrm>
          <a:custGeom>
            <a:avLst/>
            <a:gdLst>
              <a:gd name="T0" fmla="*/ 0 w 1336"/>
              <a:gd name="T1" fmla="*/ 2147483646 h 888"/>
              <a:gd name="T2" fmla="*/ 2147483646 w 1336"/>
              <a:gd name="T3" fmla="*/ 2147483646 h 888"/>
              <a:gd name="T4" fmla="*/ 2147483646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GB"/>
          </a:p>
        </p:txBody>
      </p:sp>
      <p:pic>
        <p:nvPicPr>
          <p:cNvPr id="60427" name="Picture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8627543" y="3429000"/>
            <a:ext cx="454025" cy="481012"/>
          </a:xfrm>
          <a:prstGeom prst="rect">
            <a:avLst/>
          </a:prstGeom>
          <a:noFill/>
          <a:ln w="9525">
            <a:noFill/>
            <a:miter lim="800000"/>
            <a:headEnd/>
            <a:tailEnd/>
          </a:ln>
        </p:spPr>
      </p:pic>
      <p:sp>
        <p:nvSpPr>
          <p:cNvPr id="37" name="Rectangle 36">
            <a:extLst>
              <a:ext uri="{FF2B5EF4-FFF2-40B4-BE49-F238E27FC236}">
                <a16:creationId xmlns:a16="http://schemas.microsoft.com/office/drawing/2014/main" id="{EFC8626D-835C-438B-BD56-481D8D14C717}"/>
              </a:ext>
            </a:extLst>
          </p:cNvPr>
          <p:cNvSpPr/>
          <p:nvPr/>
        </p:nvSpPr>
        <p:spPr bwMode="auto">
          <a:xfrm>
            <a:off x="2371533" y="6389534"/>
            <a:ext cx="4400933" cy="285179"/>
          </a:xfrm>
          <a:prstGeom prst="rect">
            <a:avLst/>
          </a:prstGeom>
          <a:solidFill>
            <a:schemeClr val="accent6"/>
          </a:solidFill>
          <a:ln w="9525" cap="flat" cmpd="sng" algn="ctr">
            <a:solidFill>
              <a:schemeClr val="tx1"/>
            </a:solidFill>
            <a:prstDash val="solid"/>
            <a:round/>
            <a:headEnd type="none" w="med" len="med"/>
            <a:tailEnd type="none" w="med" len="med"/>
          </a:ln>
          <a:effectLst/>
        </p:spPr>
        <p:txBody>
          <a:bodyPr anchor="ctr"/>
          <a:lstStyle/>
          <a:p>
            <a:pPr algn="ctr">
              <a:defRPr/>
            </a:pPr>
            <a:r>
              <a:rPr lang="en-GB" sz="1200" b="1" dirty="0">
                <a:solidFill>
                  <a:srgbClr val="FFFF00"/>
                </a:solidFill>
                <a:latin typeface="+mj-lt"/>
              </a:rPr>
              <a:t>ALWAYS FULLY EXTEND YOUR OUTRIGGERS!</a:t>
            </a:r>
          </a:p>
        </p:txBody>
      </p:sp>
      <p:cxnSp>
        <p:nvCxnSpPr>
          <p:cNvPr id="5" name="Straight Arrow Connector 4"/>
          <p:cNvCxnSpPr>
            <a:cxnSpLocks/>
          </p:cNvCxnSpPr>
          <p:nvPr/>
        </p:nvCxnSpPr>
        <p:spPr bwMode="auto">
          <a:xfrm flipV="1">
            <a:off x="7108581" y="2333429"/>
            <a:ext cx="752128" cy="833238"/>
          </a:xfrm>
          <a:prstGeom prst="straightConnector1">
            <a:avLst/>
          </a:prstGeom>
          <a:solidFill>
            <a:schemeClr val="accent1"/>
          </a:solidFill>
          <a:ln w="25400" cap="flat" cmpd="sng" algn="ctr">
            <a:solidFill>
              <a:schemeClr val="bg1"/>
            </a:solidFill>
            <a:prstDash val="solid"/>
            <a:round/>
            <a:headEnd type="none" w="med" len="med"/>
            <a:tailEnd type="triangle"/>
          </a:ln>
          <a:effectLst/>
        </p:spPr>
      </p:cxnSp>
      <p:sp>
        <p:nvSpPr>
          <p:cNvPr id="6" name="TextBox 5"/>
          <p:cNvSpPr txBox="1"/>
          <p:nvPr/>
        </p:nvSpPr>
        <p:spPr>
          <a:xfrm>
            <a:off x="6530753" y="3207577"/>
            <a:ext cx="735585" cy="338554"/>
          </a:xfrm>
          <a:prstGeom prst="rect">
            <a:avLst/>
          </a:prstGeom>
          <a:solidFill>
            <a:schemeClr val="bg1"/>
          </a:solidFill>
        </p:spPr>
        <p:txBody>
          <a:bodyPr wrap="square" rtlCol="0">
            <a:spAutoFit/>
          </a:bodyPr>
          <a:lstStyle/>
          <a:p>
            <a:r>
              <a:rPr lang="en-US" sz="800" dirty="0">
                <a:latin typeface="+mj-lt"/>
                <a:cs typeface="Segoe UI" panose="020B0502040204020203" pitchFamily="34" charset="0"/>
              </a:rPr>
              <a:t>Retracted Outriggers</a:t>
            </a:r>
            <a:endParaRPr lang="en-GB" sz="800" dirty="0">
              <a:latin typeface="+mj-lt"/>
              <a:cs typeface="Segoe UI" panose="020B0502040204020203" pitchFamily="34" charset="0"/>
            </a:endParaRPr>
          </a:p>
        </p:txBody>
      </p:sp>
      <p:cxnSp>
        <p:nvCxnSpPr>
          <p:cNvPr id="17" name="Straight Arrow Connector 16"/>
          <p:cNvCxnSpPr>
            <a:cxnSpLocks/>
          </p:cNvCxnSpPr>
          <p:nvPr/>
        </p:nvCxnSpPr>
        <p:spPr bwMode="auto">
          <a:xfrm flipV="1">
            <a:off x="7130797" y="2414362"/>
            <a:ext cx="1002039" cy="752305"/>
          </a:xfrm>
          <a:prstGeom prst="straightConnector1">
            <a:avLst/>
          </a:prstGeom>
          <a:solidFill>
            <a:schemeClr val="accent1"/>
          </a:solidFill>
          <a:ln w="25400" cap="flat" cmpd="sng" algn="ctr">
            <a:solidFill>
              <a:schemeClr val="bg1"/>
            </a:solidFill>
            <a:prstDash val="solid"/>
            <a:round/>
            <a:headEnd type="none" w="med" len="med"/>
            <a:tailEnd type="triangle"/>
          </a:ln>
          <a:effectLst/>
        </p:spPr>
      </p:cxnSp>
      <p:sp>
        <p:nvSpPr>
          <p:cNvPr id="19" name="TextBox 18"/>
          <p:cNvSpPr txBox="1"/>
          <p:nvPr/>
        </p:nvSpPr>
        <p:spPr>
          <a:xfrm>
            <a:off x="6569497" y="5736424"/>
            <a:ext cx="735585" cy="338554"/>
          </a:xfrm>
          <a:prstGeom prst="rect">
            <a:avLst/>
          </a:prstGeom>
          <a:solidFill>
            <a:schemeClr val="bg1"/>
          </a:solidFill>
        </p:spPr>
        <p:txBody>
          <a:bodyPr wrap="square" rtlCol="0">
            <a:spAutoFit/>
          </a:bodyPr>
          <a:lstStyle/>
          <a:p>
            <a:r>
              <a:rPr lang="en-US" sz="800" dirty="0">
                <a:latin typeface="+mj-lt"/>
                <a:cs typeface="Segoe UI" panose="020B0502040204020203" pitchFamily="34" charset="0"/>
              </a:rPr>
              <a:t>Extended Outriggers</a:t>
            </a:r>
            <a:endParaRPr lang="en-GB" sz="800" dirty="0">
              <a:latin typeface="+mj-lt"/>
              <a:cs typeface="Segoe UI" panose="020B0502040204020203" pitchFamily="34" charset="0"/>
            </a:endParaRPr>
          </a:p>
        </p:txBody>
      </p:sp>
      <p:cxnSp>
        <p:nvCxnSpPr>
          <p:cNvPr id="20" name="Straight Arrow Connector 19"/>
          <p:cNvCxnSpPr/>
          <p:nvPr/>
        </p:nvCxnSpPr>
        <p:spPr bwMode="auto">
          <a:xfrm flipV="1">
            <a:off x="7686399" y="4982032"/>
            <a:ext cx="446437" cy="323244"/>
          </a:xfrm>
          <a:prstGeom prst="straightConnector1">
            <a:avLst/>
          </a:prstGeom>
          <a:solidFill>
            <a:schemeClr val="accent1"/>
          </a:solidFill>
          <a:ln w="25400" cap="flat" cmpd="sng" algn="ctr">
            <a:solidFill>
              <a:schemeClr val="bg1"/>
            </a:solidFill>
            <a:prstDash val="solid"/>
            <a:round/>
            <a:headEnd type="none" w="med" len="med"/>
            <a:tailEnd type="triangle"/>
          </a:ln>
          <a:effectLst/>
        </p:spPr>
      </p:cxnSp>
      <p:cxnSp>
        <p:nvCxnSpPr>
          <p:cNvPr id="21" name="Straight Arrow Connector 20"/>
          <p:cNvCxnSpPr/>
          <p:nvPr/>
        </p:nvCxnSpPr>
        <p:spPr bwMode="auto">
          <a:xfrm flipH="1" flipV="1">
            <a:off x="7032786" y="5135999"/>
            <a:ext cx="151590" cy="285869"/>
          </a:xfrm>
          <a:prstGeom prst="straightConnector1">
            <a:avLst/>
          </a:prstGeom>
          <a:solidFill>
            <a:schemeClr val="accent1"/>
          </a:solidFill>
          <a:ln w="25400" cap="flat" cmpd="sng" algn="ctr">
            <a:solidFill>
              <a:schemeClr val="bg1"/>
            </a:solidFill>
            <a:prstDash val="solid"/>
            <a:round/>
            <a:headEnd type="none" w="med" len="med"/>
            <a:tailEnd type="triangle"/>
          </a:ln>
          <a:effectLst/>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a:extLst>
              <a:ext uri="{FF2B5EF4-FFF2-40B4-BE49-F238E27FC236}">
                <a16:creationId xmlns:a16="http://schemas.microsoft.com/office/drawing/2014/main" id="{91B3EB6B-696C-4A76-9AB5-3DBB6E302254}"/>
              </a:ext>
            </a:extLst>
          </p:cNvPr>
          <p:cNvSpPr txBox="1">
            <a:spLocks noChangeArrowheads="1"/>
          </p:cNvSpPr>
          <p:nvPr/>
        </p:nvSpPr>
        <p:spPr bwMode="auto">
          <a:xfrm>
            <a:off x="311149" y="1427708"/>
            <a:ext cx="8351838" cy="4093428"/>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cs typeface="+mn-cs"/>
            </a:endParaRPr>
          </a:p>
          <a:p>
            <a:pPr marL="173038" indent="-173038" eaLnBrk="1" hangingPunct="1">
              <a:defRPr/>
            </a:pPr>
            <a:endParaRPr lang="en-US" sz="600" dirty="0">
              <a:solidFill>
                <a:srgbClr val="000000"/>
              </a:solidFill>
              <a:latin typeface="Arial" charset="0"/>
              <a:cs typeface="+mn-cs"/>
            </a:endParaRPr>
          </a:p>
          <a:p>
            <a:pPr marL="342900" indent="-342900" eaLnBrk="1" hangingPunct="1">
              <a:defRPr/>
            </a:pPr>
            <a:r>
              <a:rPr lang="en-US" sz="1600" b="1" dirty="0">
                <a:solidFill>
                  <a:srgbClr val="FF0000"/>
                </a:solidFill>
                <a:latin typeface="Tahoma" pitchFamily="34" charset="0"/>
                <a:cs typeface="+mn-cs"/>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cs typeface="+mn-cs"/>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cs typeface="+mn-cs"/>
            </a:endParaRPr>
          </a:p>
          <a:p>
            <a:pPr marL="342900" indent="-342900" eaLnBrk="1" hangingPunct="1">
              <a:defRPr/>
            </a:pPr>
            <a:r>
              <a:rPr lang="en-US" sz="1600" b="1" dirty="0">
                <a:latin typeface="Tahoma" pitchFamily="34" charset="0"/>
                <a:cs typeface="+mn-cs"/>
              </a:rPr>
              <a:t>Confirm the following:</a:t>
            </a:r>
            <a:endParaRPr lang="en-US" sz="1600" dirty="0">
              <a:latin typeface="Tahoma" pitchFamily="34" charset="0"/>
              <a:cs typeface="+mn-cs"/>
            </a:endParaRPr>
          </a:p>
          <a:p>
            <a:pPr marL="342900" indent="-342900" eaLnBrk="1" hangingPunct="1">
              <a:defRPr/>
            </a:pPr>
            <a:endParaRPr lang="en-US" sz="1400" dirty="0">
              <a:solidFill>
                <a:schemeClr val="accent2"/>
              </a:solidFill>
              <a:latin typeface="+mj-lt"/>
              <a:cs typeface="+mn-cs"/>
              <a:sym typeface="Wingdings" pitchFamily="2" charset="2"/>
            </a:endParaRPr>
          </a:p>
          <a:p>
            <a:pPr marL="342900" indent="-342900" eaLnBrk="1" hangingPunct="1">
              <a:buFont typeface="+mj-lt"/>
              <a:buAutoNum type="arabicPeriod"/>
              <a:defRPr/>
            </a:pPr>
            <a:r>
              <a:rPr lang="en-GB" sz="1400" dirty="0">
                <a:solidFill>
                  <a:schemeClr val="accent2"/>
                </a:solidFill>
                <a:latin typeface="+mj-lt"/>
                <a:cs typeface="+mn-cs"/>
                <a:sym typeface="Wingdings" pitchFamily="2" charset="2"/>
              </a:rPr>
              <a:t>Do you ensure there are adequate Safe Systems of Work in place for repairing cranes and they are understood and followed by all?</a:t>
            </a:r>
          </a:p>
          <a:p>
            <a:pPr marL="342900" indent="-342900" eaLnBrk="1" hangingPunct="1">
              <a:buFont typeface="+mj-lt"/>
              <a:buAutoNum type="arabicPeriod"/>
              <a:defRPr/>
            </a:pPr>
            <a:r>
              <a:rPr lang="en-GB" sz="1400" dirty="0">
                <a:solidFill>
                  <a:schemeClr val="accent2"/>
                </a:solidFill>
                <a:latin typeface="+mj-lt"/>
                <a:cs typeface="+mn-cs"/>
                <a:sym typeface="Wingdings" pitchFamily="2" charset="2"/>
              </a:rPr>
              <a:t>Do you ensure workshop supervisors ensure cranes and other vehicles follow all safety precautions at the workshop?</a:t>
            </a:r>
          </a:p>
          <a:p>
            <a:pPr marL="342900" indent="-342900" eaLnBrk="1" hangingPunct="1">
              <a:buFont typeface="+mj-lt"/>
              <a:buAutoNum type="arabicPeriod"/>
              <a:defRPr/>
            </a:pPr>
            <a:r>
              <a:rPr lang="en-GB" sz="1400" dirty="0">
                <a:solidFill>
                  <a:schemeClr val="accent2"/>
                </a:solidFill>
                <a:latin typeface="+mj-lt"/>
                <a:cs typeface="+mn-cs"/>
                <a:sym typeface="Wingdings" pitchFamily="2" charset="2"/>
              </a:rPr>
              <a:t>Do you ensure all crane operations are assigned a lifting supervisor and banksman?</a:t>
            </a:r>
          </a:p>
          <a:p>
            <a:pPr marL="342900" indent="-342900" eaLnBrk="1" hangingPunct="1">
              <a:buFont typeface="+mj-lt"/>
              <a:buAutoNum type="arabicPeriod"/>
              <a:defRPr/>
            </a:pPr>
            <a:r>
              <a:rPr lang="en-GB" sz="1400" dirty="0">
                <a:solidFill>
                  <a:schemeClr val="accent2"/>
                </a:solidFill>
                <a:latin typeface="+mj-lt"/>
                <a:cs typeface="+mn-cs"/>
                <a:sym typeface="Wingdings" pitchFamily="2" charset="2"/>
              </a:rPr>
              <a:t>Do you ensure employees follow their agreed shift pattern?</a:t>
            </a:r>
            <a:endParaRPr lang="en-US" sz="1400" dirty="0">
              <a:solidFill>
                <a:schemeClr val="accent2"/>
              </a:solidFill>
              <a:cs typeface="+mn-cs"/>
              <a:sym typeface="Wingdings" pitchFamily="2" charset="2"/>
            </a:endParaRPr>
          </a:p>
          <a:p>
            <a:pPr marL="342900" indent="-342900" eaLnBrk="1" hangingPunct="1">
              <a:buFont typeface="+mj-lt"/>
              <a:buAutoNum type="arabicPeriod"/>
              <a:defRPr/>
            </a:pPr>
            <a:r>
              <a:rPr lang="en-US" sz="1400" dirty="0">
                <a:solidFill>
                  <a:schemeClr val="accent2"/>
                </a:solidFill>
                <a:latin typeface="+mj-lt"/>
                <a:cs typeface="+mn-cs"/>
                <a:sym typeface="Wingdings" pitchFamily="2" charset="2"/>
              </a:rPr>
              <a:t>Do you ensure that employees are aware of line of fire hazards?</a:t>
            </a:r>
          </a:p>
          <a:p>
            <a:pPr marL="342900" indent="-342900" eaLnBrk="1" hangingPunct="1">
              <a:buFont typeface="+mj-lt"/>
              <a:buAutoNum type="arabicPeriod"/>
              <a:defRPr/>
            </a:pPr>
            <a:r>
              <a:rPr lang="en-GB" sz="1400" dirty="0">
                <a:solidFill>
                  <a:schemeClr val="accent2"/>
                </a:solidFill>
                <a:latin typeface="+mj-lt"/>
                <a:cs typeface="+mn-cs"/>
                <a:sym typeface="Wingdings" pitchFamily="2" charset="2"/>
              </a:rPr>
              <a:t>Do you ensure employees are instructed to stop and react correctly on hearing a warning alarm?</a:t>
            </a:r>
          </a:p>
          <a:p>
            <a:pPr marL="342900" indent="-342900" eaLnBrk="1" hangingPunct="1">
              <a:buFont typeface="+mj-lt"/>
              <a:buAutoNum type="arabicPeriod"/>
              <a:defRPr/>
            </a:pPr>
            <a:r>
              <a:rPr lang="en-GB" sz="1400" dirty="0">
                <a:solidFill>
                  <a:schemeClr val="accent2"/>
                </a:solidFill>
                <a:latin typeface="+mj-lt"/>
                <a:cs typeface="+mn-cs"/>
                <a:sym typeface="Wingdings" pitchFamily="2" charset="2"/>
              </a:rPr>
              <a:t>Do you ensure you provide adequate levels of maintenance supervision? </a:t>
            </a:r>
          </a:p>
          <a:p>
            <a:pPr marL="342900" indent="-342900" eaLnBrk="1" hangingPunct="1">
              <a:buFont typeface="+mj-lt"/>
              <a:buAutoNum type="arabicPeriod"/>
              <a:defRPr/>
            </a:pPr>
            <a:r>
              <a:rPr lang="en-GB" sz="1400" dirty="0">
                <a:solidFill>
                  <a:schemeClr val="accent2"/>
                </a:solidFill>
                <a:latin typeface="+mj-lt"/>
                <a:cs typeface="+mn-cs"/>
                <a:sym typeface="Wingdings" pitchFamily="2" charset="2"/>
              </a:rPr>
              <a:t>Do you ensure you barricade the area around maintenance works to prevent unauthorised? </a:t>
            </a:r>
            <a:endParaRPr lang="en-US" sz="1400" dirty="0">
              <a:solidFill>
                <a:schemeClr val="accent2"/>
              </a:solidFill>
              <a:latin typeface="+mj-lt"/>
              <a:cs typeface="+mn-cs"/>
              <a:sym typeface="Wingdings" pitchFamily="2" charset="2"/>
            </a:endParaRPr>
          </a:p>
          <a:p>
            <a:pPr marL="342900" indent="-342900" eaLnBrk="1" hangingPunct="1">
              <a:defRPr/>
            </a:pPr>
            <a:endParaRPr lang="en-US" sz="1000" i="1" dirty="0">
              <a:solidFill>
                <a:srgbClr val="0033CC"/>
              </a:solidFill>
              <a:latin typeface="+mj-lt"/>
              <a:cs typeface="+mn-cs"/>
              <a:sym typeface="Wingdings" pitchFamily="2" charset="2"/>
            </a:endParaRPr>
          </a:p>
          <a:p>
            <a:pPr marL="342900" indent="-342900" eaLnBrk="1" hangingPunct="1">
              <a:defRPr/>
            </a:pPr>
            <a:endParaRPr lang="en-US" sz="1000" i="1" dirty="0">
              <a:solidFill>
                <a:srgbClr val="0033CC"/>
              </a:solidFill>
              <a:latin typeface="+mj-lt"/>
              <a:cs typeface="+mn-cs"/>
              <a:sym typeface="Wingdings" pitchFamily="2" charset="2"/>
            </a:endParaRPr>
          </a:p>
          <a:p>
            <a:pPr marL="342900" indent="-342900" eaLnBrk="1" hangingPunct="1">
              <a:defRPr/>
            </a:pPr>
            <a:r>
              <a:rPr lang="en-US" sz="1000" i="1" dirty="0">
                <a:solidFill>
                  <a:srgbClr val="0033CC"/>
                </a:solidFill>
                <a:latin typeface="+mj-lt"/>
                <a:cs typeface="+mn-cs"/>
                <a:sym typeface="Wingdings" pitchFamily="2" charset="2"/>
              </a:rPr>
              <a:t>* If the answer is NO to any of the above questions please ensure you take action to correct this finding.</a:t>
            </a:r>
          </a:p>
        </p:txBody>
      </p:sp>
      <p:grpSp>
        <p:nvGrpSpPr>
          <p:cNvPr id="62467" name="Group 9"/>
          <p:cNvGrpSpPr>
            <a:grpSpLocks/>
          </p:cNvGrpSpPr>
          <p:nvPr/>
        </p:nvGrpSpPr>
        <p:grpSpPr bwMode="auto">
          <a:xfrm>
            <a:off x="12700" y="-228600"/>
            <a:ext cx="8920163" cy="990600"/>
            <a:chOff x="9" y="-144"/>
            <a:chExt cx="6087" cy="624"/>
          </a:xfrm>
        </p:grpSpPr>
        <p:sp>
          <p:nvSpPr>
            <p:cNvPr id="62471"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altLang="en-US" sz="2000">
                <a:solidFill>
                  <a:srgbClr val="000000"/>
                </a:solidFill>
                <a:latin typeface="Arial" charset="0"/>
              </a:endParaRPr>
            </a:p>
          </p:txBody>
        </p:sp>
        <p:sp>
          <p:nvSpPr>
            <p:cNvPr id="17414" name="Text Box 12">
              <a:extLst>
                <a:ext uri="{FF2B5EF4-FFF2-40B4-BE49-F238E27FC236}">
                  <a16:creationId xmlns:a16="http://schemas.microsoft.com/office/drawing/2014/main" id="{BE6D98DE-0999-4313-9A40-12423A0CE477}"/>
                </a:ext>
              </a:extLst>
            </p:cNvPr>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cs typeface="+mn-cs"/>
                </a:rPr>
                <a:t>Management self audit </a:t>
              </a:r>
            </a:p>
          </p:txBody>
        </p:sp>
        <p:sp>
          <p:nvSpPr>
            <p:cNvPr id="62473"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altLang="en-US" sz="1200" b="1">
                <a:solidFill>
                  <a:srgbClr val="000000"/>
                </a:solidFill>
                <a:latin typeface="Arial" charset="0"/>
              </a:endParaRPr>
            </a:p>
          </p:txBody>
        </p:sp>
        <p:sp>
          <p:nvSpPr>
            <p:cNvPr id="62474"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GB" sz="3600" kern="10">
                <a:ln w="9525">
                  <a:solidFill>
                    <a:srgbClr val="000000"/>
                  </a:solidFill>
                  <a:round/>
                  <a:headEnd/>
                  <a:tailEnd/>
                </a:ln>
                <a:solidFill>
                  <a:srgbClr val="000000"/>
                </a:solidFill>
                <a:latin typeface="Arial"/>
                <a:cs typeface="Arial"/>
              </a:endParaRPr>
            </a:p>
          </p:txBody>
        </p:sp>
      </p:grpSp>
      <p:sp>
        <p:nvSpPr>
          <p:cNvPr id="62469" name="Slide Number Placeholder 1"/>
          <p:cNvSpPr>
            <a:spLocks noGrp="1"/>
          </p:cNvSpPr>
          <p:nvPr>
            <p:ph type="sldNum" sz="quarter" idx="12"/>
          </p:nvPr>
        </p:nvSpPr>
        <p:spPr>
          <a:noFill/>
        </p:spPr>
        <p:txBody>
          <a:bodyPr/>
          <a:lstStyle/>
          <a:p>
            <a:fld id="{C62889B1-E84E-4274-92D8-B80BCA422356}" type="slidenum">
              <a:rPr lang="en-US" altLang="en-US"/>
              <a:pPr/>
              <a:t>2</a:t>
            </a:fld>
            <a:endParaRPr lang="en-US" altLang="en-US"/>
          </a:p>
        </p:txBody>
      </p:sp>
      <p:sp>
        <p:nvSpPr>
          <p:cNvPr id="62470" name="Rectangle 4"/>
          <p:cNvSpPr>
            <a:spLocks noChangeArrowheads="1"/>
          </p:cNvSpPr>
          <p:nvPr/>
        </p:nvSpPr>
        <p:spPr bwMode="auto">
          <a:xfrm>
            <a:off x="179512" y="890273"/>
            <a:ext cx="6696744" cy="307777"/>
          </a:xfrm>
          <a:prstGeom prst="rect">
            <a:avLst/>
          </a:prstGeom>
          <a:noFill/>
          <a:ln w="9525">
            <a:noFill/>
            <a:miter lim="800000"/>
            <a:headEnd/>
            <a:tailEnd/>
          </a:ln>
        </p:spPr>
        <p:txBody>
          <a:bodyPr wrap="square">
            <a:spAutoFit/>
          </a:bodyPr>
          <a:lstStyle/>
          <a:p>
            <a:pPr marL="114300" indent="-114300" algn="just"/>
            <a:r>
              <a:rPr lang="en-GB" altLang="en-US" sz="1400" b="1" dirty="0">
                <a:solidFill>
                  <a:srgbClr val="333399"/>
                </a:solidFill>
                <a:latin typeface="Tahoma" pitchFamily="34" charset="0"/>
              </a:rPr>
              <a:t>Date:</a:t>
            </a:r>
            <a:r>
              <a:rPr lang="en-US" altLang="en-US" sz="1400" b="1" dirty="0">
                <a:solidFill>
                  <a:srgbClr val="333399"/>
                </a:solidFill>
                <a:latin typeface="Tahoma" pitchFamily="34" charset="0"/>
              </a:rPr>
              <a:t>  15.04.21                                             Incident title  HiPo#25 </a:t>
            </a:r>
            <a:endParaRPr lang="en-US" altLang="en-US" sz="1400" b="1" dirty="0">
              <a:solidFill>
                <a:srgbClr val="FF0000"/>
              </a:solidFill>
              <a:latin typeface="Tahoma"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92698</DocId>
    <ImageCreateDate xmlns="4880E4F8-4B7D-4BDD-91E3-E10D47036ECA" xsi:nil="true"/>
    <wic_System_Copyright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2.xml><?xml version="1.0" encoding="utf-8"?>
<ds:datastoreItem xmlns:ds="http://schemas.openxmlformats.org/officeDocument/2006/customXml" ds:itemID="{48B754D4-A6F5-4C27-97E1-18B8A792EBCE}">
  <ds:schemaRefs>
    <ds:schemaRef ds:uri="http://www.w3.org/XML/1998/namespace"/>
    <ds:schemaRef ds:uri="http://schemas.microsoft.com/office/2006/documentManagement/types"/>
    <ds:schemaRef ds:uri="http://purl.org/dc/terms/"/>
    <ds:schemaRef ds:uri="http://purl.org/dc/dcmityp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ce6069e0-ebb4-4736-a338-9269c29cf3ec"/>
  </ds:schemaRefs>
</ds:datastoreItem>
</file>

<file path=customXml/itemProps3.xml><?xml version="1.0" encoding="utf-8"?>
<ds:datastoreItem xmlns:ds="http://schemas.openxmlformats.org/officeDocument/2006/customXml" ds:itemID="{A7BE7783-8E8F-443A-8BC3-290635A9F2A8}"/>
</file>

<file path=docProps/app.xml><?xml version="1.0" encoding="utf-8"?>
<Properties xmlns="http://schemas.openxmlformats.org/officeDocument/2006/extended-properties" xmlns:vt="http://schemas.openxmlformats.org/officeDocument/2006/docPropsVTypes">
  <Template/>
  <TotalTime>31853</TotalTime>
  <Words>659</Words>
  <Application>Microsoft Office PowerPoint</Application>
  <PresentationFormat>On-screen Show (4:3)</PresentationFormat>
  <Paragraphs>62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HiPo#25_QAQC BE</dc:title>
  <dc:creator>MU93647</dc:creator>
  <cp:lastModifiedBy>Balushi, Sumaiya MSE36</cp:lastModifiedBy>
  <cp:revision>2113</cp:revision>
  <cp:lastPrinted>2021-04-26T09:27:41Z</cp:lastPrinted>
  <dcterms:created xsi:type="dcterms:W3CDTF">2001-05-03T06:07:08Z</dcterms:created>
  <dcterms:modified xsi:type="dcterms:W3CDTF">2022-07-26T04:48:28Z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