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23" autoAdjust="0"/>
    <p:restoredTop sz="93792" autoAdjust="0"/>
  </p:normalViewPr>
  <p:slideViewPr>
    <p:cSldViewPr snapToGrid="0" snapToObjects="1">
      <p:cViewPr varScale="1">
        <p:scale>
          <a:sx n="67" d="100"/>
          <a:sy n="67" d="100"/>
        </p:scale>
        <p:origin x="216" y="5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74">
              <a:defRPr/>
            </a:pPr>
            <a:r>
              <a:rPr lang="en-US" dirty="0">
                <a:solidFill>
                  <a:srgbClr val="000000"/>
                </a:solidFill>
              </a:rPr>
              <a:t>Confidential - Not to be shared outside of PDO/PDO contractors </a:t>
            </a:r>
          </a:p>
          <a:p>
            <a:pPr defTabSz="93177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power shovel&#10;&#10;Description automatically generated">
            <a:extLst>
              <a:ext uri="{FF2B5EF4-FFF2-40B4-BE49-F238E27FC236}">
                <a16:creationId xmlns:a16="http://schemas.microsoft.com/office/drawing/2014/main" id="{C19A99EC-B727-9B4A-0ED7-FC33F92810F7}"/>
              </a:ext>
            </a:extLst>
          </p:cNvPr>
          <p:cNvPicPr>
            <a:picLocks noChangeAspect="1"/>
          </p:cNvPicPr>
          <p:nvPr/>
        </p:nvPicPr>
        <p:blipFill>
          <a:blip r:embed="rId3"/>
          <a:stretch>
            <a:fillRect/>
          </a:stretch>
        </p:blipFill>
        <p:spPr>
          <a:xfrm>
            <a:off x="8362459" y="3486439"/>
            <a:ext cx="3343935" cy="2614324"/>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887293" cy="481510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a:lnSpc>
                <a:spcPct val="107000"/>
              </a:lnSpc>
              <a:spcBef>
                <a:spcPts val="0"/>
              </a:spcBef>
              <a:spcAft>
                <a:spcPts val="300"/>
              </a:spcAft>
            </a:pPr>
            <a:r>
              <a:rPr lang="en-US" sz="1100" dirty="0">
                <a:effectLst/>
                <a:ea typeface="Calibri" panose="020F0502020204030204" pitchFamily="34" charset="0"/>
                <a:cs typeface="Arial" panose="020B0604020202020204" pitchFamily="34" charset="0"/>
              </a:rPr>
              <a:t>On 23.03.2022 at 1200pm Rig-82 was released, and rig down was in progress. The mast was lowered, the travelling block was laid on the mast support beam platform, and the rig carrier was connected to the prime mover. </a:t>
            </a:r>
          </a:p>
          <a:p>
            <a:pPr marL="0" marR="0">
              <a:lnSpc>
                <a:spcPct val="107000"/>
              </a:lnSpc>
              <a:spcBef>
                <a:spcPts val="0"/>
              </a:spcBef>
              <a:spcAft>
                <a:spcPts val="300"/>
              </a:spcAft>
            </a:pPr>
            <a:r>
              <a:rPr lang="en-US" sz="1100" dirty="0">
                <a:effectLst/>
                <a:ea typeface="Calibri" panose="020F0502020204030204" pitchFamily="34" charset="0"/>
                <a:cs typeface="Arial" panose="020B0604020202020204" pitchFamily="34" charset="0"/>
              </a:rPr>
              <a:t>At approx. 1825hrs the prime mover pulled the rig carrier out from the well center and started moving down the slope to exit the location. At the end of the slope the Driver applied the brake, the travelling block followed the momentum, shifted from its place and slid towards the Driver’s cabin through the raising lines. At the time of the incident the speed was 4km/h. </a:t>
            </a:r>
          </a:p>
          <a:p>
            <a:pPr marL="0" marR="0">
              <a:lnSpc>
                <a:spcPct val="107000"/>
              </a:lnSpc>
              <a:spcBef>
                <a:spcPts val="0"/>
              </a:spcBef>
              <a:spcAft>
                <a:spcPts val="300"/>
              </a:spcAft>
            </a:pPr>
            <a:r>
              <a:rPr lang="en-US" sz="1100" dirty="0">
                <a:effectLst/>
                <a:ea typeface="Calibri" panose="020F0502020204030204" pitchFamily="34" charset="0"/>
                <a:cs typeface="Arial" panose="020B0604020202020204" pitchFamily="34" charset="0"/>
              </a:rPr>
              <a:t>In the result of the impact, the platform behind the Driver’s cabin, the Fire extinguisher and the bars got damaged. No injuries. The Driver exited the truck thru the passenger door.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171450" indent="-171450">
              <a:buFont typeface="Arial" panose="020B0604020202020204" pitchFamily="34" charset="0"/>
              <a:buChar char="•"/>
            </a:pPr>
            <a:r>
              <a:rPr lang="en-US" sz="1100" i="0" dirty="0">
                <a:cs typeface="Arial" panose="020B0604020202020204" pitchFamily="34" charset="0"/>
              </a:rPr>
              <a:t>Zone management was maintained, and no one was standing in the line of fire </a:t>
            </a:r>
          </a:p>
          <a:p>
            <a:pPr marL="171450" indent="-171450">
              <a:buFont typeface="Arial" panose="020B0604020202020204" pitchFamily="34" charset="0"/>
              <a:buChar char="•"/>
            </a:pPr>
            <a:r>
              <a:rPr lang="en-US" sz="1100" i="0" dirty="0">
                <a:cs typeface="Arial" panose="020B0604020202020204" pitchFamily="34" charset="0"/>
              </a:rPr>
              <a:t>There were no personnel or vehicles near the vicinity of the rig carrier</a:t>
            </a:r>
          </a:p>
          <a:p>
            <a:pPr marL="171450" indent="-171450">
              <a:buFont typeface="Arial" panose="020B0604020202020204" pitchFamily="34" charset="0"/>
              <a:buChar char="•"/>
            </a:pPr>
            <a:r>
              <a:rPr lang="en-US" sz="1100" i="0" dirty="0">
                <a:cs typeface="Arial" panose="020B0604020202020204" pitchFamily="34" charset="0"/>
              </a:rPr>
              <a:t>The mast support beam platform is OEM designed for positioning the travelling block</a:t>
            </a:r>
          </a:p>
          <a:p>
            <a:pPr marL="171450" indent="-171450">
              <a:buFont typeface="Arial" panose="020B0604020202020204" pitchFamily="34" charset="0"/>
              <a:buChar char="•"/>
            </a:pPr>
            <a:r>
              <a:rPr lang="en-US" sz="1100" i="0" dirty="0">
                <a:cs typeface="Arial" panose="020B0604020202020204" pitchFamily="34" charset="0"/>
              </a:rPr>
              <a:t>The Driver was alone in the cabin at the time of the event </a:t>
            </a:r>
          </a:p>
          <a:p>
            <a:pPr marL="171450" indent="-171450">
              <a:buFont typeface="Arial" panose="020B0604020202020204" pitchFamily="34" charset="0"/>
              <a:buChar char="•"/>
            </a:pPr>
            <a:r>
              <a:rPr lang="en-US" sz="1100" i="0" dirty="0">
                <a:cs typeface="Arial" panose="020B0604020202020204" pitchFamily="34" charset="0"/>
              </a:rPr>
              <a:t>There was no free fall. The travelling block slid forward held by the raising lines </a:t>
            </a:r>
          </a:p>
          <a:p>
            <a:pPr marL="171450" indent="-171450">
              <a:buFont typeface="Arial" panose="020B0604020202020204" pitchFamily="34" charset="0"/>
              <a:buChar char="•"/>
            </a:pPr>
            <a:r>
              <a:rPr lang="en-US" sz="1100" i="0" dirty="0">
                <a:cs typeface="Arial" panose="020B0604020202020204" pitchFamily="34" charset="0"/>
              </a:rPr>
              <a:t>The travelling block had not been secured prior to the move</a:t>
            </a:r>
          </a:p>
          <a:p>
            <a:pPr marL="171450" indent="-171450">
              <a:buFont typeface="Arial" panose="020B0604020202020204" pitchFamily="34" charset="0"/>
              <a:buChar char="•"/>
            </a:pPr>
            <a:r>
              <a:rPr lang="en-US" sz="1100" dirty="0">
                <a:solidFill>
                  <a:prstClr val="black"/>
                </a:solidFill>
                <a:cs typeface="Tahoma" pitchFamily="34" charset="0"/>
              </a:rPr>
              <a:t>Supervision of the task was inadequate. Haste was implied by the Supervisor </a:t>
            </a:r>
            <a:endParaRPr kumimoji="0" lang="en-US" sz="1100" b="0" i="0" u="none" strike="noStrike" kern="1200" cap="none" spc="0" normalizeH="0" baseline="0" noProof="0" dirty="0">
              <a:ln>
                <a:noFill/>
              </a:ln>
              <a:solidFill>
                <a:prstClr val="black"/>
              </a:solidFill>
              <a:effectLst/>
              <a:uLnTx/>
              <a:uFillTx/>
              <a:ea typeface="+mn-ea"/>
              <a:cs typeface="Tahoma" pitchFamily="34" charset="0"/>
            </a:endParaRPr>
          </a:p>
          <a:p>
            <a:pPr marL="114300" indent="-114300" algn="just">
              <a:spcAft>
                <a:spcPts val="600"/>
              </a:spcAft>
              <a:defRPr/>
            </a:pPr>
            <a:r>
              <a:rPr lang="en-US" sz="1600" b="1" dirty="0">
                <a:solidFill>
                  <a:srgbClr val="0070C0"/>
                </a:solidFill>
                <a:latin typeface="Tahoma" pitchFamily="34" charset="0"/>
                <a:ea typeface="宋体" panose="02010600030101010101" pitchFamily="2" charset="-122"/>
              </a:rPr>
              <a:t>Your learning from this incident..</a:t>
            </a:r>
          </a:p>
          <a:p>
            <a:pPr marL="171450" lvl="0" indent="-171450">
              <a:buFont typeface="Arial" panose="020B0604020202020204" pitchFamily="34" charset="0"/>
              <a:buChar char="•"/>
            </a:pPr>
            <a:r>
              <a:rPr lang="en-US" sz="1100" i="0" dirty="0">
                <a:latin typeface="Calibri" panose="020F0502020204030204" pitchFamily="34" charset="0"/>
                <a:cs typeface="Calibri" panose="020F0502020204030204" pitchFamily="34" charset="0"/>
              </a:rPr>
              <a:t>Always take time to inspect the equipment prior to the move for any loose items </a:t>
            </a:r>
          </a:p>
          <a:p>
            <a:pPr marL="171450" lvl="0" indent="-171450">
              <a:buFont typeface="Arial" panose="020B0604020202020204" pitchFamily="34" charset="0"/>
              <a:buChar char="•"/>
            </a:pPr>
            <a:r>
              <a:rPr lang="en-US" sz="1100" i="0" dirty="0">
                <a:latin typeface="Calibri" panose="020F0502020204030204" pitchFamily="34" charset="0"/>
                <a:cs typeface="Calibri" panose="020F0502020204030204" pitchFamily="34" charset="0"/>
              </a:rPr>
              <a:t>Always follow safe work practices and exercise Stop-Work-Authority if required </a:t>
            </a:r>
          </a:p>
          <a:p>
            <a:pPr marL="171450" lvl="0" indent="-171450">
              <a:buFont typeface="Arial" panose="020B0604020202020204" pitchFamily="34" charset="0"/>
              <a:buChar char="•"/>
            </a:pPr>
            <a:r>
              <a:rPr lang="en-US" sz="1100" i="0" dirty="0">
                <a:latin typeface="Calibri" panose="020F0502020204030204" pitchFamily="34" charset="0"/>
                <a:cs typeface="Calibri" panose="020F0502020204030204" pitchFamily="34" charset="0"/>
              </a:rPr>
              <a:t>Never take shortcuts and/or imply haste </a:t>
            </a:r>
          </a:p>
          <a:p>
            <a:pPr marL="171450" lvl="0" indent="-171450">
              <a:buFont typeface="Arial" panose="020B0604020202020204" pitchFamily="34" charset="0"/>
              <a:buChar char="•"/>
            </a:pPr>
            <a:r>
              <a:rPr lang="en-US" sz="1100" i="0" dirty="0">
                <a:latin typeface="Calibri" panose="020F0502020204030204" pitchFamily="34" charset="0"/>
                <a:cs typeface="Calibri" panose="020F0502020204030204" pitchFamily="34" charset="0"/>
              </a:rPr>
              <a:t>Always plan the rig move in advance and implement controls for potential risks </a:t>
            </a:r>
          </a:p>
          <a:p>
            <a:pPr marL="171450" lvl="0" indent="-171450">
              <a:buFont typeface="Arial" panose="020B0604020202020204" pitchFamily="34" charset="0"/>
              <a:buChar char="•"/>
            </a:pPr>
            <a:r>
              <a:rPr lang="en-US" sz="1100" i="0" dirty="0">
                <a:latin typeface="Calibri" panose="020F0502020204030204" pitchFamily="34" charset="0"/>
                <a:cs typeface="Calibri" panose="020F0502020204030204" pitchFamily="34" charset="0"/>
              </a:rPr>
              <a:t>Always maintain zone management and stay away from Line of Fire  </a:t>
            </a:r>
          </a:p>
          <a:p>
            <a:pPr>
              <a:buFont typeface="Arial" pitchFamily="34" charset="0"/>
              <a:buChar char="•"/>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23.03.2022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a:t>
            </a:r>
            <a:r>
              <a:rPr lang="en-US" sz="1400" b="1" dirty="0">
                <a:solidFill>
                  <a:srgbClr val="4472C4"/>
                </a:solidFill>
                <a:latin typeface="Tahoma" pitchFamily="34" charset="0"/>
              </a:rPr>
              <a:t>26</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DROPS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C3P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7784663"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Rig Manager, Driller, AD, Rig Move contractor personnel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67882" y="6073690"/>
            <a:ext cx="7681620" cy="307777"/>
          </a:xfrm>
          <a:prstGeom prst="rect">
            <a:avLst/>
          </a:prstGeom>
          <a:solidFill>
            <a:schemeClr val="accent1"/>
          </a:solidFill>
        </p:spPr>
        <p:txBody>
          <a:bodyPr wrap="square" rtlCol="0">
            <a:spAutoFit/>
          </a:bodyPr>
          <a:lstStyle/>
          <a:p>
            <a:pPr lvl="0" algn="ctr" fontAlgn="base">
              <a:spcBef>
                <a:spcPct val="0"/>
              </a:spcBef>
              <a:spcAft>
                <a:spcPct val="0"/>
              </a:spcAft>
            </a:pPr>
            <a:r>
              <a:rPr lang="en-US" sz="1400" b="1" dirty="0">
                <a:solidFill>
                  <a:srgbClr val="FFFF00"/>
                </a:solidFill>
                <a:latin typeface="Tahoma" pitchFamily="34" charset="0"/>
                <a:ea typeface="MS PGothic" pitchFamily="34" charset="-128"/>
              </a:rPr>
              <a:t>Always Restrain Loads Prior To Moving </a:t>
            </a:r>
          </a:p>
        </p:txBody>
      </p:sp>
      <p:pic>
        <p:nvPicPr>
          <p:cNvPr id="16" name="Picture 15">
            <a:extLst>
              <a:ext uri="{FF2B5EF4-FFF2-40B4-BE49-F238E27FC236}">
                <a16:creationId xmlns:a16="http://schemas.microsoft.com/office/drawing/2014/main" id="{1FA65345-8620-448B-B217-6E6DEB2911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62459" y="977234"/>
            <a:ext cx="3273832" cy="2451766"/>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279299" y="282515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211984" y="542356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Rectangle 23">
            <a:extLst>
              <a:ext uri="{FF2B5EF4-FFF2-40B4-BE49-F238E27FC236}">
                <a16:creationId xmlns:a16="http://schemas.microsoft.com/office/drawing/2014/main" id="{004E9FFD-964A-C219-FCD1-2D1191ADFDD9}"/>
              </a:ext>
            </a:extLst>
          </p:cNvPr>
          <p:cNvSpPr/>
          <p:nvPr/>
        </p:nvSpPr>
        <p:spPr>
          <a:xfrm>
            <a:off x="11102340" y="4815840"/>
            <a:ext cx="513509" cy="408788"/>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C5B312-BD4A-869A-E714-0786B8CEE6BC}"/>
              </a:ext>
            </a:extLst>
          </p:cNvPr>
          <p:cNvSpPr/>
          <p:nvPr/>
        </p:nvSpPr>
        <p:spPr>
          <a:xfrm>
            <a:off x="10547345" y="5070633"/>
            <a:ext cx="513509" cy="408788"/>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724370"/>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 assurance framework within your organization is implemented?</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findings from the assurance checks are recorded and properly followed up?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 critical contractors are audited to ensure compliance with the requirements?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 frontline supervisors are sufficiently competent in order not to take shortcuts at the expense of safety?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procedures for the critical tasks are available?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there is a clear understanding that unrestrained loads cannot and shall not be moved?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FF35E30F-E6D2-48FA-8CFC-C85C9386FAC0}"/>
              </a:ext>
            </a:extLst>
          </p:cNvPr>
          <p:cNvSpPr>
            <a:spLocks noChangeArrowheads="1"/>
          </p:cNvSpPr>
          <p:nvPr/>
        </p:nvSpPr>
        <p:spPr bwMode="auto">
          <a:xfrm>
            <a:off x="416361"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23.03.2022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a:t>
            </a:r>
            <a:r>
              <a:rPr lang="en-US" sz="1400" b="1" dirty="0">
                <a:solidFill>
                  <a:srgbClr val="4472C4"/>
                </a:solidFill>
                <a:latin typeface="Tahoma" pitchFamily="34" charset="0"/>
              </a:rPr>
              <a:t>26</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DROPS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C3P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92837</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F37BA2-3EA8-4FC9-A1F4-A52E2841CAD7}"/>
</file>

<file path=customXml/itemProps2.xml><?xml version="1.0" encoding="utf-8"?>
<ds:datastoreItem xmlns:ds="http://schemas.openxmlformats.org/officeDocument/2006/customXml" ds:itemID="{ECEB1FCF-0E89-482E-A62E-598FF58845D8}">
  <ds:schemaRefs>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9d51eac6-a7d5-47f5-a119-63d146adb134"/>
    <ds:schemaRef ds:uri="http://www.w3.org/XML/1998/namespace"/>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8301</TotalTime>
  <Words>762</Words>
  <Application>Microsoft Office PowerPoint</Application>
  <PresentationFormat>Widescreen</PresentationFormat>
  <Paragraphs>64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HiPo#26  Final post UWD</dc:title>
  <dc:creator>nazar@umsoman.com</dc:creator>
  <cp:lastModifiedBy>Zakwani, Salim MSE36</cp:lastModifiedBy>
  <cp:revision>303</cp:revision>
  <cp:lastPrinted>2022-04-04T04:39:10Z</cp:lastPrinted>
  <dcterms:created xsi:type="dcterms:W3CDTF">2018-09-24T07:27:56Z</dcterms:created>
  <dcterms:modified xsi:type="dcterms:W3CDTF">2024-02-15T14:16:31Z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