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  <p:sldId id="272" r:id="rId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43A0A8-4A64-45AD-85B7-491D5A5C061C}" v="1" dt="2021-06-30T09:41:48.3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05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yoti, Anil UWN5" userId="605fc996-a22d-4e3e-9e3b-79a189313302" providerId="ADAL" clId="{A343A0A8-4A64-45AD-85B7-491D5A5C061C}"/>
    <pc:docChg chg="custSel modSld">
      <pc:chgData name="Jyoti, Anil UWN5" userId="605fc996-a22d-4e3e-9e3b-79a189313302" providerId="ADAL" clId="{A343A0A8-4A64-45AD-85B7-491D5A5C061C}" dt="2021-06-30T09:42:49.972" v="28" actId="207"/>
      <pc:docMkLst>
        <pc:docMk/>
      </pc:docMkLst>
      <pc:sldChg chg="modSp mod">
        <pc:chgData name="Jyoti, Anil UWN5" userId="605fc996-a22d-4e3e-9e3b-79a189313302" providerId="ADAL" clId="{A343A0A8-4A64-45AD-85B7-491D5A5C061C}" dt="2021-06-30T09:42:49.972" v="28" actId="207"/>
        <pc:sldMkLst>
          <pc:docMk/>
          <pc:sldMk cId="0" sldId="269"/>
        </pc:sldMkLst>
        <pc:graphicFrameChg chg="mod modGraphic">
          <ac:chgData name="Jyoti, Anil UWN5" userId="605fc996-a22d-4e3e-9e3b-79a189313302" providerId="ADAL" clId="{A343A0A8-4A64-45AD-85B7-491D5A5C061C}" dt="2021-06-30T09:42:49.972" v="28" actId="207"/>
          <ac:graphicFrameMkLst>
            <pc:docMk/>
            <pc:sldMk cId="0" sldId="269"/>
            <ac:graphicFrameMk id="2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2550">
              <a:lnSpc>
                <a:spcPts val="1630"/>
              </a:lnSpc>
            </a:pPr>
            <a:r>
              <a:rPr dirty="0"/>
              <a:t>Confidential</a:t>
            </a:r>
            <a:r>
              <a:rPr spc="-4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5" dirty="0"/>
              <a:t>Not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dirty="0"/>
              <a:t>shared</a:t>
            </a:r>
          </a:p>
          <a:p>
            <a:pPr marL="12700">
              <a:lnSpc>
                <a:spcPct val="100000"/>
              </a:lnSpc>
            </a:pPr>
            <a:r>
              <a:rPr dirty="0"/>
              <a:t>outside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PDO/PDO</a:t>
            </a:r>
            <a:r>
              <a:rPr spc="-15" dirty="0"/>
              <a:t> </a:t>
            </a:r>
            <a:r>
              <a:rPr dirty="0"/>
              <a:t>contractors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26/07/2022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2550">
              <a:lnSpc>
                <a:spcPts val="1630"/>
              </a:lnSpc>
            </a:pPr>
            <a:r>
              <a:rPr dirty="0"/>
              <a:t>Confidential</a:t>
            </a:r>
            <a:r>
              <a:rPr spc="-4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5" dirty="0"/>
              <a:t>Not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dirty="0"/>
              <a:t>shared</a:t>
            </a:r>
          </a:p>
          <a:p>
            <a:pPr marL="12700">
              <a:lnSpc>
                <a:spcPct val="100000"/>
              </a:lnSpc>
            </a:pPr>
            <a:r>
              <a:rPr dirty="0"/>
              <a:t>outside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PDO/PDO</a:t>
            </a:r>
            <a:r>
              <a:rPr spc="-15" dirty="0"/>
              <a:t> </a:t>
            </a:r>
            <a:r>
              <a:rPr dirty="0"/>
              <a:t>contractors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26/07/2022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2550">
              <a:lnSpc>
                <a:spcPts val="1630"/>
              </a:lnSpc>
            </a:pPr>
            <a:r>
              <a:rPr dirty="0"/>
              <a:t>Confidential</a:t>
            </a:r>
            <a:r>
              <a:rPr spc="-4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5" dirty="0"/>
              <a:t>Not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dirty="0"/>
              <a:t>shared</a:t>
            </a:r>
          </a:p>
          <a:p>
            <a:pPr marL="12700">
              <a:lnSpc>
                <a:spcPct val="100000"/>
              </a:lnSpc>
            </a:pPr>
            <a:r>
              <a:rPr dirty="0"/>
              <a:t>outside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PDO/PDO</a:t>
            </a:r>
            <a:r>
              <a:rPr spc="-15" dirty="0"/>
              <a:t> </a:t>
            </a:r>
            <a:r>
              <a:rPr dirty="0"/>
              <a:t>contractors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26/07/2022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2550">
              <a:lnSpc>
                <a:spcPts val="1630"/>
              </a:lnSpc>
            </a:pPr>
            <a:r>
              <a:rPr dirty="0"/>
              <a:t>Confidential</a:t>
            </a:r>
            <a:r>
              <a:rPr spc="-4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5" dirty="0"/>
              <a:t>Not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dirty="0"/>
              <a:t>shared</a:t>
            </a:r>
          </a:p>
          <a:p>
            <a:pPr marL="12700">
              <a:lnSpc>
                <a:spcPct val="100000"/>
              </a:lnSpc>
            </a:pPr>
            <a:r>
              <a:rPr dirty="0"/>
              <a:t>outside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PDO/PDO</a:t>
            </a:r>
            <a:r>
              <a:rPr spc="-15" dirty="0"/>
              <a:t> </a:t>
            </a:r>
            <a:r>
              <a:rPr dirty="0"/>
              <a:t>contractors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26/07/2022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2550">
              <a:lnSpc>
                <a:spcPts val="1630"/>
              </a:lnSpc>
            </a:pPr>
            <a:r>
              <a:rPr dirty="0"/>
              <a:t>Confidential</a:t>
            </a:r>
            <a:r>
              <a:rPr spc="-4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5" dirty="0"/>
              <a:t>Not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dirty="0"/>
              <a:t>shared</a:t>
            </a:r>
          </a:p>
          <a:p>
            <a:pPr marL="12700">
              <a:lnSpc>
                <a:spcPct val="100000"/>
              </a:lnSpc>
            </a:pPr>
            <a:r>
              <a:rPr dirty="0"/>
              <a:t>outside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PDO/PDO</a:t>
            </a:r>
            <a:r>
              <a:rPr spc="-15" dirty="0"/>
              <a:t> </a:t>
            </a:r>
            <a:r>
              <a:rPr dirty="0"/>
              <a:t>contractors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26/07/2022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4762" y="0"/>
            <a:ext cx="9153525" cy="6867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62480" y="47625"/>
            <a:ext cx="6019038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9740" y="1098550"/>
            <a:ext cx="8224519" cy="3268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84041" y="6296263"/>
            <a:ext cx="2375535" cy="4368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82550">
              <a:lnSpc>
                <a:spcPts val="1630"/>
              </a:lnSpc>
            </a:pPr>
            <a:r>
              <a:rPr dirty="0"/>
              <a:t>Confidential</a:t>
            </a:r>
            <a:r>
              <a:rPr spc="-45" dirty="0"/>
              <a:t> </a:t>
            </a:r>
            <a:r>
              <a:rPr dirty="0"/>
              <a:t>-</a:t>
            </a:r>
            <a:r>
              <a:rPr spc="-20" dirty="0"/>
              <a:t> </a:t>
            </a:r>
            <a:r>
              <a:rPr spc="-5" dirty="0"/>
              <a:t>Not</a:t>
            </a:r>
            <a:r>
              <a:rPr spc="-25" dirty="0"/>
              <a:t> </a:t>
            </a:r>
            <a:r>
              <a:rPr dirty="0"/>
              <a:t>to</a:t>
            </a:r>
            <a:r>
              <a:rPr spc="-25" dirty="0"/>
              <a:t> </a:t>
            </a:r>
            <a:r>
              <a:rPr dirty="0"/>
              <a:t>be</a:t>
            </a:r>
            <a:r>
              <a:rPr spc="-10" dirty="0"/>
              <a:t> </a:t>
            </a:r>
            <a:r>
              <a:rPr dirty="0"/>
              <a:t>shared</a:t>
            </a:r>
          </a:p>
          <a:p>
            <a:pPr marL="12700">
              <a:lnSpc>
                <a:spcPct val="100000"/>
              </a:lnSpc>
            </a:pPr>
            <a:r>
              <a:rPr dirty="0"/>
              <a:t>outside</a:t>
            </a:r>
            <a:r>
              <a:rPr spc="-4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-5" dirty="0"/>
              <a:t>PDO/PDO</a:t>
            </a:r>
            <a:r>
              <a:rPr spc="-15" dirty="0"/>
              <a:t> </a:t>
            </a:r>
            <a:r>
              <a:rPr dirty="0"/>
              <a:t>contractors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26/07/2022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512" y="871485"/>
            <a:ext cx="5791812" cy="4758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1340" algn="l"/>
                <a:tab pos="1495425" algn="l"/>
              </a:tabLst>
            </a:pPr>
            <a:r>
              <a:rPr sz="1200" b="1" spc="-5" dirty="0">
                <a:solidFill>
                  <a:srgbClr val="333399"/>
                </a:solidFill>
                <a:latin typeface="Tahoma"/>
                <a:cs typeface="Tahoma"/>
              </a:rPr>
              <a:t>Date:</a:t>
            </a:r>
            <a:r>
              <a:rPr lang="en-US" sz="1200" b="1" spc="-5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333399"/>
                </a:solidFill>
                <a:latin typeface="Tahoma"/>
                <a:cs typeface="Tahoma"/>
              </a:rPr>
              <a:t>01</a:t>
            </a:r>
            <a:r>
              <a:rPr lang="en-US" sz="1200" b="1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r>
              <a:rPr sz="1200" b="1" dirty="0">
                <a:solidFill>
                  <a:srgbClr val="333399"/>
                </a:solidFill>
                <a:latin typeface="Tahoma"/>
                <a:cs typeface="Tahoma"/>
              </a:rPr>
              <a:t>05</a:t>
            </a:r>
            <a:r>
              <a:rPr lang="en-US" sz="1200" b="1" dirty="0">
                <a:solidFill>
                  <a:srgbClr val="333399"/>
                </a:solidFill>
                <a:latin typeface="Tahoma"/>
                <a:cs typeface="Tahoma"/>
              </a:rPr>
              <a:t>.</a:t>
            </a:r>
            <a:r>
              <a:rPr sz="1200" b="1" dirty="0">
                <a:solidFill>
                  <a:srgbClr val="333399"/>
                </a:solidFill>
                <a:latin typeface="Tahoma"/>
                <a:cs typeface="Tahoma"/>
              </a:rPr>
              <a:t>2</a:t>
            </a:r>
            <a:r>
              <a:rPr lang="en-US" sz="1200" b="1" dirty="0">
                <a:solidFill>
                  <a:srgbClr val="333399"/>
                </a:solidFill>
                <a:latin typeface="Tahoma"/>
                <a:cs typeface="Tahoma"/>
              </a:rPr>
              <a:t>02</a:t>
            </a:r>
            <a:r>
              <a:rPr sz="1200" b="1" dirty="0">
                <a:solidFill>
                  <a:srgbClr val="333399"/>
                </a:solidFill>
                <a:latin typeface="Tahoma"/>
                <a:cs typeface="Tahoma"/>
              </a:rPr>
              <a:t>1	</a:t>
            </a:r>
            <a:r>
              <a:rPr lang="en-US" sz="1200" b="1" dirty="0">
                <a:solidFill>
                  <a:srgbClr val="333399"/>
                </a:solidFill>
                <a:latin typeface="Tahoma"/>
                <a:cs typeface="Tahoma"/>
              </a:rPr>
              <a:t>                                                     </a:t>
            </a:r>
            <a:r>
              <a:rPr sz="1200" b="1" spc="-5" dirty="0">
                <a:solidFill>
                  <a:srgbClr val="333399"/>
                </a:solidFill>
                <a:latin typeface="Tahoma"/>
                <a:cs typeface="Tahoma"/>
              </a:rPr>
              <a:t>Incident</a:t>
            </a:r>
            <a:r>
              <a:rPr sz="1200" b="1" spc="-20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1200" b="1" spc="-5" dirty="0">
                <a:solidFill>
                  <a:srgbClr val="333399"/>
                </a:solidFill>
                <a:latin typeface="Tahoma"/>
                <a:cs typeface="Tahoma"/>
              </a:rPr>
              <a:t>title: </a:t>
            </a:r>
            <a:r>
              <a:rPr lang="en-US" sz="1200" b="1" spc="-5" dirty="0">
                <a:solidFill>
                  <a:srgbClr val="333399"/>
                </a:solidFill>
                <a:latin typeface="Tahoma"/>
                <a:cs typeface="Tahoma"/>
              </a:rPr>
              <a:t>HiPo#26</a:t>
            </a:r>
            <a:endParaRPr sz="12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50" dirty="0">
              <a:latin typeface="Tahoma"/>
              <a:cs typeface="Tahoma"/>
            </a:endParaRPr>
          </a:p>
          <a:p>
            <a:pPr marL="12700">
              <a:lnSpc>
                <a:spcPts val="1905"/>
              </a:lnSpc>
              <a:spcBef>
                <a:spcPts val="5"/>
              </a:spcBef>
            </a:pP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What</a:t>
            </a:r>
            <a:r>
              <a:rPr sz="1600" b="1" spc="-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happened?</a:t>
            </a:r>
            <a:endParaRPr lang="en-US" sz="1600" b="1" spc="-5" dirty="0">
              <a:solidFill>
                <a:srgbClr val="FF0000"/>
              </a:solidFill>
              <a:latin typeface="Tahoma"/>
              <a:cs typeface="Tahoma"/>
            </a:endParaRPr>
          </a:p>
          <a:p>
            <a:pPr marL="12700">
              <a:lnSpc>
                <a:spcPts val="1905"/>
              </a:lnSpc>
              <a:spcBef>
                <a:spcPts val="5"/>
              </a:spcBef>
            </a:pPr>
            <a:endParaRPr lang="en-US" sz="1600" dirty="0">
              <a:latin typeface="Tahoma"/>
              <a:cs typeface="Tahoma"/>
            </a:endParaRPr>
          </a:p>
          <a:p>
            <a:pPr marL="12700">
              <a:lnSpc>
                <a:spcPts val="1245"/>
              </a:lnSpc>
            </a:pPr>
            <a:r>
              <a:rPr sz="1400" dirty="0">
                <a:latin typeface="Arial"/>
                <a:cs typeface="Arial"/>
              </a:rPr>
              <a:t>A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Hoist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Driller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was</a:t>
            </a:r>
            <a:r>
              <a:rPr sz="1400" spc="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assisting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TMX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crew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to</a:t>
            </a:r>
            <a:r>
              <a:rPr sz="1400" dirty="0">
                <a:latin typeface="Arial"/>
                <a:cs typeface="Arial"/>
              </a:rPr>
              <a:t> rotate</a:t>
            </a:r>
            <a:r>
              <a:rPr sz="1400" spc="-5" dirty="0">
                <a:latin typeface="Arial"/>
                <a:cs typeface="Arial"/>
              </a:rPr>
              <a:t> the</a:t>
            </a:r>
            <a:r>
              <a:rPr sz="1400" dirty="0">
                <a:latin typeface="Arial"/>
                <a:cs typeface="Arial"/>
              </a:rPr>
              <a:t> reel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 pulling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out</a:t>
            </a:r>
            <a:r>
              <a:rPr sz="1400" spc="-5" dirty="0">
                <a:latin typeface="Arial"/>
                <a:cs typeface="Arial"/>
              </a:rPr>
              <a:t> the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latin typeface="Arial"/>
                <a:cs typeface="Arial"/>
              </a:rPr>
              <a:t>remaining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rod from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the</a:t>
            </a:r>
            <a:r>
              <a:rPr sz="1400" dirty="0">
                <a:latin typeface="Arial"/>
                <a:cs typeface="Arial"/>
              </a:rPr>
              <a:t> guide </a:t>
            </a:r>
            <a:r>
              <a:rPr sz="1400" spc="-5" dirty="0">
                <a:latin typeface="Arial"/>
                <a:cs typeface="Arial"/>
              </a:rPr>
              <a:t>to</a:t>
            </a:r>
            <a:r>
              <a:rPr sz="1400" dirty="0">
                <a:latin typeface="Arial"/>
                <a:cs typeface="Arial"/>
              </a:rPr>
              <a:t> secure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it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into </a:t>
            </a:r>
            <a:r>
              <a:rPr sz="1400" spc="-5" dirty="0">
                <a:latin typeface="Arial"/>
                <a:cs typeface="Arial"/>
              </a:rPr>
              <a:t>the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reel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hub.</a:t>
            </a:r>
          </a:p>
          <a:p>
            <a:pPr marL="12700" marR="42545">
              <a:lnSpc>
                <a:spcPct val="106700"/>
              </a:lnSpc>
            </a:pPr>
            <a:r>
              <a:rPr sz="1400" spc="5" dirty="0">
                <a:latin typeface="Arial"/>
                <a:cs typeface="Arial"/>
              </a:rPr>
              <a:t>While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pulling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the</a:t>
            </a:r>
            <a:r>
              <a:rPr sz="1400" dirty="0">
                <a:latin typeface="Arial"/>
                <a:cs typeface="Arial"/>
              </a:rPr>
              <a:t> rod into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the</a:t>
            </a:r>
            <a:r>
              <a:rPr sz="1400" dirty="0">
                <a:latin typeface="Arial"/>
                <a:cs typeface="Arial"/>
              </a:rPr>
              <a:t> transport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reel,</a:t>
            </a:r>
            <a:r>
              <a:rPr sz="1400" spc="-5" dirty="0">
                <a:latin typeface="Arial"/>
                <a:cs typeface="Arial"/>
              </a:rPr>
              <a:t> the</a:t>
            </a:r>
            <a:r>
              <a:rPr sz="1400" dirty="0">
                <a:latin typeface="Arial"/>
                <a:cs typeface="Arial"/>
              </a:rPr>
              <a:t> continues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rod came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free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about </a:t>
            </a:r>
            <a:r>
              <a:rPr sz="1400" spc="-27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one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meter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out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of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the</a:t>
            </a:r>
            <a:r>
              <a:rPr sz="1400" dirty="0">
                <a:latin typeface="Arial"/>
                <a:cs typeface="Arial"/>
              </a:rPr>
              <a:t> reel,</a:t>
            </a:r>
            <a:r>
              <a:rPr sz="1400" spc="-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due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to</a:t>
            </a:r>
            <a:r>
              <a:rPr sz="1400" dirty="0">
                <a:latin typeface="Arial"/>
                <a:cs typeface="Arial"/>
              </a:rPr>
              <a:t> one</a:t>
            </a:r>
            <a:r>
              <a:rPr sz="1400" spc="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of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the </a:t>
            </a:r>
            <a:r>
              <a:rPr sz="1400" dirty="0">
                <a:latin typeface="Arial"/>
                <a:cs typeface="Arial"/>
              </a:rPr>
              <a:t>2 safety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forks</a:t>
            </a:r>
            <a:r>
              <a:rPr sz="1400" spc="-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failing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(latch failure)</a:t>
            </a:r>
          </a:p>
          <a:p>
            <a:pPr marL="12700" marR="5080">
              <a:lnSpc>
                <a:spcPct val="106700"/>
              </a:lnSpc>
              <a:spcBef>
                <a:spcPts val="10"/>
              </a:spcBef>
            </a:pPr>
            <a:r>
              <a:rPr sz="1400" dirty="0">
                <a:latin typeface="Arial"/>
                <a:cs typeface="Arial"/>
              </a:rPr>
              <a:t>and slightly stuck </a:t>
            </a:r>
            <a:r>
              <a:rPr sz="1400" spc="-5" dirty="0">
                <a:latin typeface="Arial"/>
                <a:cs typeface="Arial"/>
              </a:rPr>
              <a:t>the </a:t>
            </a:r>
            <a:r>
              <a:rPr sz="1400" dirty="0">
                <a:latin typeface="Arial"/>
                <a:cs typeface="Arial"/>
              </a:rPr>
              <a:t>hoist driller, resulting in minor cuts </a:t>
            </a:r>
            <a:r>
              <a:rPr sz="1400" spc="-5" dirty="0">
                <a:latin typeface="Arial"/>
                <a:cs typeface="Arial"/>
              </a:rPr>
              <a:t>to </a:t>
            </a:r>
            <a:r>
              <a:rPr sz="1400" dirty="0">
                <a:latin typeface="Arial"/>
                <a:cs typeface="Arial"/>
              </a:rPr>
              <a:t>his upper and lower </a:t>
            </a:r>
            <a:r>
              <a:rPr sz="1400" spc="-28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inner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lips.</a:t>
            </a:r>
          </a:p>
          <a:p>
            <a:pPr>
              <a:lnSpc>
                <a:spcPct val="100000"/>
              </a:lnSpc>
            </a:pP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1600" b="1" spc="-10" dirty="0">
                <a:solidFill>
                  <a:srgbClr val="333399"/>
                </a:solidFill>
                <a:latin typeface="Tahoma"/>
                <a:cs typeface="Tahoma"/>
              </a:rPr>
              <a:t>Your</a:t>
            </a:r>
            <a:r>
              <a:rPr sz="1600" b="1" spc="15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333399"/>
                </a:solidFill>
                <a:latin typeface="Tahoma"/>
                <a:cs typeface="Tahoma"/>
              </a:rPr>
              <a:t>learning</a:t>
            </a:r>
            <a:r>
              <a:rPr sz="1600" b="1" spc="40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333399"/>
                </a:solidFill>
                <a:latin typeface="Tahoma"/>
                <a:cs typeface="Tahoma"/>
              </a:rPr>
              <a:t>from</a:t>
            </a:r>
            <a:r>
              <a:rPr sz="1600" b="1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333399"/>
                </a:solidFill>
                <a:latin typeface="Tahoma"/>
                <a:cs typeface="Tahoma"/>
              </a:rPr>
              <a:t>this</a:t>
            </a:r>
            <a:r>
              <a:rPr sz="1600" b="1" spc="10" dirty="0">
                <a:solidFill>
                  <a:srgbClr val="333399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333399"/>
                </a:solidFill>
                <a:latin typeface="Tahoma"/>
                <a:cs typeface="Tahoma"/>
              </a:rPr>
              <a:t>incident..</a:t>
            </a:r>
            <a:endParaRPr sz="1600" dirty="0">
              <a:latin typeface="Tahoma"/>
              <a:cs typeface="Tahoma"/>
            </a:endParaRPr>
          </a:p>
          <a:p>
            <a:pPr marL="184785" indent="-172720">
              <a:lnSpc>
                <a:spcPct val="100000"/>
              </a:lnSpc>
              <a:spcBef>
                <a:spcPts val="690"/>
              </a:spcBef>
              <a:buChar char="•"/>
              <a:tabLst>
                <a:tab pos="185420" algn="l"/>
              </a:tabLst>
            </a:pPr>
            <a:r>
              <a:rPr sz="1400" spc="-10" dirty="0">
                <a:latin typeface="Arial"/>
                <a:cs typeface="Arial"/>
              </a:rPr>
              <a:t>Always</a:t>
            </a:r>
            <a:r>
              <a:rPr sz="1400" spc="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ensure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all</a:t>
            </a:r>
            <a:r>
              <a:rPr sz="1400" spc="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crew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are</a:t>
            </a:r>
            <a:r>
              <a:rPr sz="1400" spc="-5" dirty="0">
                <a:latin typeface="Arial"/>
                <a:cs typeface="Arial"/>
              </a:rPr>
              <a:t> away</a:t>
            </a:r>
            <a:r>
              <a:rPr sz="1400" spc="5" dirty="0">
                <a:latin typeface="Arial"/>
                <a:cs typeface="Arial"/>
              </a:rPr>
              <a:t> from</a:t>
            </a:r>
            <a:r>
              <a:rPr lang="en-US" sz="1400" spc="-4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line</a:t>
            </a:r>
            <a:r>
              <a:rPr sz="1400" spc="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of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fire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hazards during</a:t>
            </a:r>
            <a:r>
              <a:rPr sz="1400" dirty="0">
                <a:latin typeface="Arial"/>
                <a:cs typeface="Arial"/>
              </a:rPr>
              <a:t> task</a:t>
            </a:r>
            <a:r>
              <a:rPr lang="en-US" sz="1400" dirty="0">
                <a:latin typeface="Arial"/>
                <a:cs typeface="Arial"/>
              </a:rPr>
              <a:t>s</a:t>
            </a:r>
            <a:endParaRPr sz="1400" dirty="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400" spc="-10" dirty="0">
                <a:latin typeface="Arial"/>
                <a:cs typeface="Arial"/>
              </a:rPr>
              <a:t>Always</a:t>
            </a:r>
            <a:r>
              <a:rPr sz="1400" spc="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ensure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inspect </a:t>
            </a:r>
            <a:r>
              <a:rPr sz="1400" dirty="0">
                <a:latin typeface="Arial"/>
                <a:cs typeface="Arial"/>
              </a:rPr>
              <a:t>equipment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before</a:t>
            </a:r>
            <a:r>
              <a:rPr sz="1400" spc="-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use</a:t>
            </a:r>
          </a:p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400" spc="-10" dirty="0">
                <a:latin typeface="Arial"/>
                <a:cs typeface="Arial"/>
              </a:rPr>
              <a:t>Always</a:t>
            </a:r>
            <a:r>
              <a:rPr sz="1400" spc="3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ensure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follow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SOP</a:t>
            </a:r>
            <a:r>
              <a:rPr lang="en-US" sz="1400" spc="-10" dirty="0">
                <a:latin typeface="Arial"/>
                <a:cs typeface="Arial"/>
              </a:rPr>
              <a:t>, </a:t>
            </a:r>
            <a:r>
              <a:rPr sz="1400" dirty="0">
                <a:latin typeface="Arial"/>
                <a:cs typeface="Arial"/>
              </a:rPr>
              <a:t>stop</a:t>
            </a:r>
            <a:r>
              <a:rPr sz="1400" spc="-3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and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ask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if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you</a:t>
            </a:r>
            <a:r>
              <a:rPr sz="1400" dirty="0">
                <a:latin typeface="Arial"/>
                <a:cs typeface="Arial"/>
              </a:rPr>
              <a:t> are</a:t>
            </a:r>
            <a:r>
              <a:rPr sz="1400" spc="-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 </a:t>
            </a:r>
            <a:r>
              <a:rPr sz="1400" dirty="0">
                <a:latin typeface="Arial"/>
                <a:cs typeface="Arial"/>
              </a:rPr>
              <a:t>doubt</a:t>
            </a:r>
          </a:p>
          <a:p>
            <a:pPr marL="184785" indent="-172720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sz="1400" spc="-10" dirty="0">
                <a:latin typeface="Arial"/>
                <a:cs typeface="Arial"/>
              </a:rPr>
              <a:t>Always</a:t>
            </a:r>
            <a:r>
              <a:rPr sz="1400" spc="4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ensure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discuss</a:t>
            </a:r>
            <a:r>
              <a:rPr sz="1400" spc="-5" dirty="0">
                <a:latin typeface="Arial"/>
                <a:cs typeface="Arial"/>
              </a:rPr>
              <a:t> all</a:t>
            </a:r>
            <a:r>
              <a:rPr sz="1400" spc="2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hazards,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risk </a:t>
            </a:r>
            <a:r>
              <a:rPr sz="1400" dirty="0">
                <a:latin typeface="Arial"/>
                <a:cs typeface="Arial"/>
              </a:rPr>
              <a:t>and</a:t>
            </a:r>
            <a:r>
              <a:rPr sz="1400" spc="-5" dirty="0">
                <a:latin typeface="Arial"/>
                <a:cs typeface="Arial"/>
              </a:rPr>
              <a:t> controls</a:t>
            </a:r>
            <a:r>
              <a:rPr sz="1400" spc="-1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during </a:t>
            </a:r>
            <a:r>
              <a:rPr sz="1400" dirty="0">
                <a:latin typeface="Arial"/>
                <a:cs typeface="Arial"/>
              </a:rPr>
              <a:t>TBT</a:t>
            </a:r>
          </a:p>
          <a:p>
            <a:pPr marL="184785">
              <a:lnSpc>
                <a:spcPct val="100000"/>
              </a:lnSpc>
            </a:pPr>
            <a:r>
              <a:rPr sz="1400" spc="-5" dirty="0">
                <a:latin typeface="Arial"/>
                <a:cs typeface="Arial"/>
              </a:rPr>
              <a:t>effectively</a:t>
            </a:r>
            <a:endParaRPr sz="1400" dirty="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185420" algn="l"/>
              </a:tabLst>
            </a:pPr>
            <a:r>
              <a:rPr sz="1400" spc="-10" dirty="0">
                <a:latin typeface="Arial"/>
                <a:cs typeface="Arial"/>
              </a:rPr>
              <a:t>Always</a:t>
            </a:r>
            <a:r>
              <a:rPr sz="1400" spc="35" dirty="0">
                <a:latin typeface="Arial"/>
                <a:cs typeface="Arial"/>
              </a:rPr>
              <a:t> </a:t>
            </a:r>
            <a:r>
              <a:rPr sz="1400" spc="-5" dirty="0">
                <a:latin typeface="Arial"/>
                <a:cs typeface="Arial"/>
              </a:rPr>
              <a:t>intervene</a:t>
            </a:r>
            <a:r>
              <a:rPr sz="1400" spc="-1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to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stop</a:t>
            </a:r>
            <a:r>
              <a:rPr sz="1400" spc="-25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unsafe</a:t>
            </a:r>
            <a:r>
              <a:rPr sz="1400" spc="-40" dirty="0">
                <a:latin typeface="Arial"/>
                <a:cs typeface="Arial"/>
              </a:rPr>
              <a:t> </a:t>
            </a:r>
            <a:r>
              <a:rPr sz="1400" dirty="0">
                <a:latin typeface="Arial"/>
                <a:cs typeface="Arial"/>
              </a:rPr>
              <a:t>acts</a:t>
            </a:r>
            <a:endParaRPr lang="en-US" sz="1400" dirty="0">
              <a:latin typeface="Arial"/>
              <a:cs typeface="Arial"/>
            </a:endParaRPr>
          </a:p>
          <a:p>
            <a:pPr marL="184785" indent="-172720">
              <a:lnSpc>
                <a:spcPct val="100000"/>
              </a:lnSpc>
              <a:spcBef>
                <a:spcPts val="5"/>
              </a:spcBef>
              <a:buChar char="•"/>
              <a:tabLst>
                <a:tab pos="185420" algn="l"/>
              </a:tabLst>
            </a:pPr>
            <a:r>
              <a:rPr lang="en-US" sz="1400" dirty="0">
                <a:latin typeface="Arial"/>
                <a:cs typeface="Arial"/>
              </a:rPr>
              <a:t>Always ensure that red zones are Identified, adequately barricaded, monitored for effectiveness &amp; continually controlled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5755132"/>
            <a:ext cx="4989830" cy="478336"/>
          </a:xfrm>
          <a:prstGeom prst="rect">
            <a:avLst/>
          </a:prstGeom>
          <a:solidFill>
            <a:srgbClr val="3333CC"/>
          </a:solidFill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Never</a:t>
            </a:r>
            <a:r>
              <a:rPr sz="1400" b="1" spc="2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FFFF00"/>
                </a:solidFill>
                <a:latin typeface="Tahoma"/>
                <a:cs typeface="Tahoma"/>
              </a:rPr>
              <a:t>place</a:t>
            </a:r>
            <a:r>
              <a:rPr sz="1400" b="1" spc="3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yourself</a:t>
            </a:r>
            <a:r>
              <a:rPr sz="1400" b="1" spc="4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and</a:t>
            </a:r>
            <a:r>
              <a:rPr sz="1400" b="1" spc="1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FFFF00"/>
                </a:solidFill>
                <a:latin typeface="Tahoma"/>
                <a:cs typeface="Tahoma"/>
              </a:rPr>
              <a:t>others</a:t>
            </a:r>
            <a:r>
              <a:rPr sz="1400" b="1" spc="3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in</a:t>
            </a:r>
            <a:r>
              <a:rPr sz="1400" b="1" spc="15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the</a:t>
            </a:r>
            <a:r>
              <a:rPr sz="1400" b="1" spc="1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line</a:t>
            </a:r>
            <a:r>
              <a:rPr sz="1400" b="1" spc="20" dirty="0">
                <a:solidFill>
                  <a:srgbClr val="FFFF00"/>
                </a:solidFill>
                <a:latin typeface="Tahoma"/>
                <a:cs typeface="Tahoma"/>
              </a:rPr>
              <a:t> </a:t>
            </a:r>
            <a:r>
              <a:rPr sz="1400" b="1" spc="-10" dirty="0">
                <a:solidFill>
                  <a:srgbClr val="FFFF00"/>
                </a:solidFill>
                <a:latin typeface="Tahoma"/>
                <a:cs typeface="Tahoma"/>
              </a:rPr>
              <a:t>of</a:t>
            </a:r>
            <a:endParaRPr sz="140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FFFF00"/>
                </a:solidFill>
                <a:latin typeface="Tahoma"/>
                <a:cs typeface="Tahoma"/>
              </a:rPr>
              <a:t>fire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74442" y="20523"/>
            <a:ext cx="394716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PDO</a:t>
            </a:r>
            <a:r>
              <a:rPr sz="3600" spc="-55" dirty="0"/>
              <a:t> </a:t>
            </a:r>
            <a:r>
              <a:rPr sz="3600" dirty="0"/>
              <a:t>Second</a:t>
            </a:r>
            <a:r>
              <a:rPr sz="3600" spc="-175" dirty="0"/>
              <a:t> </a:t>
            </a:r>
            <a:r>
              <a:rPr sz="3600" dirty="0"/>
              <a:t>Alert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411609" y="5384833"/>
            <a:ext cx="566927" cy="566927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6096000" y="1347216"/>
            <a:ext cx="2965830" cy="1720850"/>
            <a:chOff x="5484876" y="1316736"/>
            <a:chExt cx="3576954" cy="175133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96684" y="1338072"/>
              <a:ext cx="2049779" cy="172973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034022" y="1613154"/>
              <a:ext cx="472440" cy="932815"/>
            </a:xfrm>
            <a:custGeom>
              <a:avLst/>
              <a:gdLst/>
              <a:ahLst/>
              <a:cxnLst/>
              <a:rect l="l" t="t" r="r" b="b"/>
              <a:pathLst>
                <a:path w="472440" h="932814">
                  <a:moveTo>
                    <a:pt x="0" y="932688"/>
                  </a:moveTo>
                  <a:lnTo>
                    <a:pt x="472440" y="932688"/>
                  </a:lnTo>
                  <a:lnTo>
                    <a:pt x="472440" y="0"/>
                  </a:lnTo>
                  <a:lnTo>
                    <a:pt x="0" y="0"/>
                  </a:lnTo>
                  <a:lnTo>
                    <a:pt x="0" y="932688"/>
                  </a:lnTo>
                  <a:close/>
                </a:path>
              </a:pathLst>
            </a:custGeom>
            <a:ln w="1981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98592" y="1338072"/>
              <a:ext cx="955548" cy="1479803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5494782" y="1326642"/>
              <a:ext cx="965200" cy="1503045"/>
            </a:xfrm>
            <a:custGeom>
              <a:avLst/>
              <a:gdLst/>
              <a:ahLst/>
              <a:cxnLst/>
              <a:rect l="l" t="t" r="r" b="b"/>
              <a:pathLst>
                <a:path w="965200" h="1503045">
                  <a:moveTo>
                    <a:pt x="0" y="1502664"/>
                  </a:moveTo>
                  <a:lnTo>
                    <a:pt x="964691" y="1502664"/>
                  </a:lnTo>
                  <a:lnTo>
                    <a:pt x="964691" y="0"/>
                  </a:lnTo>
                  <a:lnTo>
                    <a:pt x="0" y="0"/>
                  </a:lnTo>
                  <a:lnTo>
                    <a:pt x="0" y="1502664"/>
                  </a:lnTo>
                  <a:close/>
                </a:path>
              </a:pathLst>
            </a:custGeom>
            <a:ln w="1981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2" name="object 12"/>
            <p:cNvSpPr/>
            <p:nvPr/>
          </p:nvSpPr>
          <p:spPr>
            <a:xfrm>
              <a:off x="5596890" y="1511046"/>
              <a:ext cx="662940" cy="1137285"/>
            </a:xfrm>
            <a:custGeom>
              <a:avLst/>
              <a:gdLst/>
              <a:ahLst/>
              <a:cxnLst/>
              <a:rect l="l" t="t" r="r" b="b"/>
              <a:pathLst>
                <a:path w="662939" h="1137285">
                  <a:moveTo>
                    <a:pt x="0" y="568832"/>
                  </a:moveTo>
                  <a:lnTo>
                    <a:pt x="762" y="526288"/>
                  </a:lnTo>
                  <a:lnTo>
                    <a:pt x="3556" y="484504"/>
                  </a:lnTo>
                  <a:lnTo>
                    <a:pt x="8000" y="444118"/>
                  </a:lnTo>
                  <a:lnTo>
                    <a:pt x="13970" y="404367"/>
                  </a:lnTo>
                  <a:lnTo>
                    <a:pt x="21717" y="365887"/>
                  </a:lnTo>
                  <a:lnTo>
                    <a:pt x="41401" y="293242"/>
                  </a:lnTo>
                  <a:lnTo>
                    <a:pt x="66675" y="226821"/>
                  </a:lnTo>
                  <a:lnTo>
                    <a:pt x="96900" y="166496"/>
                  </a:lnTo>
                  <a:lnTo>
                    <a:pt x="131825" y="114426"/>
                  </a:lnTo>
                  <a:lnTo>
                    <a:pt x="170687" y="71246"/>
                  </a:lnTo>
                  <a:lnTo>
                    <a:pt x="213233" y="37718"/>
                  </a:lnTo>
                  <a:lnTo>
                    <a:pt x="258572" y="13715"/>
                  </a:lnTo>
                  <a:lnTo>
                    <a:pt x="306577" y="2031"/>
                  </a:lnTo>
                  <a:lnTo>
                    <a:pt x="331343" y="0"/>
                  </a:lnTo>
                  <a:lnTo>
                    <a:pt x="355981" y="2031"/>
                  </a:lnTo>
                  <a:lnTo>
                    <a:pt x="404113" y="13715"/>
                  </a:lnTo>
                  <a:lnTo>
                    <a:pt x="449325" y="37718"/>
                  </a:lnTo>
                  <a:lnTo>
                    <a:pt x="491871" y="71246"/>
                  </a:lnTo>
                  <a:lnTo>
                    <a:pt x="530860" y="114426"/>
                  </a:lnTo>
                  <a:lnTo>
                    <a:pt x="565785" y="166496"/>
                  </a:lnTo>
                  <a:lnTo>
                    <a:pt x="596011" y="226821"/>
                  </a:lnTo>
                  <a:lnTo>
                    <a:pt x="621157" y="293242"/>
                  </a:lnTo>
                  <a:lnTo>
                    <a:pt x="640969" y="365887"/>
                  </a:lnTo>
                  <a:lnTo>
                    <a:pt x="648715" y="404367"/>
                  </a:lnTo>
                  <a:lnTo>
                    <a:pt x="654685" y="444118"/>
                  </a:lnTo>
                  <a:lnTo>
                    <a:pt x="659130" y="484504"/>
                  </a:lnTo>
                  <a:lnTo>
                    <a:pt x="661797" y="526288"/>
                  </a:lnTo>
                  <a:lnTo>
                    <a:pt x="662686" y="568832"/>
                  </a:lnTo>
                  <a:lnTo>
                    <a:pt x="661797" y="610615"/>
                  </a:lnTo>
                  <a:lnTo>
                    <a:pt x="659130" y="652399"/>
                  </a:lnTo>
                  <a:lnTo>
                    <a:pt x="654685" y="692784"/>
                  </a:lnTo>
                  <a:lnTo>
                    <a:pt x="648715" y="732536"/>
                  </a:lnTo>
                  <a:lnTo>
                    <a:pt x="640969" y="771016"/>
                  </a:lnTo>
                  <a:lnTo>
                    <a:pt x="621157" y="843661"/>
                  </a:lnTo>
                  <a:lnTo>
                    <a:pt x="596011" y="910716"/>
                  </a:lnTo>
                  <a:lnTo>
                    <a:pt x="565785" y="970406"/>
                  </a:lnTo>
                  <a:lnTo>
                    <a:pt x="530860" y="1022476"/>
                  </a:lnTo>
                  <a:lnTo>
                    <a:pt x="491871" y="1065656"/>
                  </a:lnTo>
                  <a:lnTo>
                    <a:pt x="449325" y="1099946"/>
                  </a:lnTo>
                  <a:lnTo>
                    <a:pt x="404113" y="1123188"/>
                  </a:lnTo>
                  <a:lnTo>
                    <a:pt x="355981" y="1134871"/>
                  </a:lnTo>
                  <a:lnTo>
                    <a:pt x="331343" y="1136903"/>
                  </a:lnTo>
                  <a:lnTo>
                    <a:pt x="306577" y="1134871"/>
                  </a:lnTo>
                  <a:lnTo>
                    <a:pt x="258572" y="1123188"/>
                  </a:lnTo>
                  <a:lnTo>
                    <a:pt x="213233" y="1099946"/>
                  </a:lnTo>
                  <a:lnTo>
                    <a:pt x="170687" y="1065656"/>
                  </a:lnTo>
                  <a:lnTo>
                    <a:pt x="131825" y="1022476"/>
                  </a:lnTo>
                  <a:lnTo>
                    <a:pt x="96900" y="970406"/>
                  </a:lnTo>
                  <a:lnTo>
                    <a:pt x="66675" y="910716"/>
                  </a:lnTo>
                  <a:lnTo>
                    <a:pt x="41401" y="843661"/>
                  </a:lnTo>
                  <a:lnTo>
                    <a:pt x="21717" y="771016"/>
                  </a:lnTo>
                  <a:lnTo>
                    <a:pt x="13970" y="732536"/>
                  </a:lnTo>
                  <a:lnTo>
                    <a:pt x="8000" y="692784"/>
                  </a:lnTo>
                  <a:lnTo>
                    <a:pt x="3556" y="652399"/>
                  </a:lnTo>
                  <a:lnTo>
                    <a:pt x="762" y="610615"/>
                  </a:lnTo>
                  <a:lnTo>
                    <a:pt x="0" y="568832"/>
                  </a:lnTo>
                  <a:close/>
                </a:path>
              </a:pathLst>
            </a:custGeom>
            <a:ln w="1981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6454140" y="1338072"/>
              <a:ext cx="579120" cy="1479550"/>
            </a:xfrm>
            <a:custGeom>
              <a:avLst/>
              <a:gdLst/>
              <a:ahLst/>
              <a:cxnLst/>
              <a:rect l="l" t="t" r="r" b="b"/>
              <a:pathLst>
                <a:path w="579120" h="1479550">
                  <a:moveTo>
                    <a:pt x="578865" y="274065"/>
                  </a:moveTo>
                  <a:lnTo>
                    <a:pt x="0" y="0"/>
                  </a:lnTo>
                </a:path>
                <a:path w="579120" h="1479550">
                  <a:moveTo>
                    <a:pt x="578865" y="1205102"/>
                  </a:moveTo>
                  <a:lnTo>
                    <a:pt x="0" y="1479168"/>
                  </a:lnTo>
                </a:path>
              </a:pathLst>
            </a:custGeom>
            <a:ln w="6096">
              <a:solidFill>
                <a:srgbClr val="5B9BD3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8522970" y="1748790"/>
              <a:ext cx="524510" cy="1137285"/>
            </a:xfrm>
            <a:custGeom>
              <a:avLst/>
              <a:gdLst/>
              <a:ahLst/>
              <a:cxnLst/>
              <a:rect l="l" t="t" r="r" b="b"/>
              <a:pathLst>
                <a:path w="524509" h="1137285">
                  <a:moveTo>
                    <a:pt x="0" y="568451"/>
                  </a:moveTo>
                  <a:lnTo>
                    <a:pt x="1537" y="506513"/>
                  </a:lnTo>
                  <a:lnTo>
                    <a:pt x="6045" y="446506"/>
                  </a:lnTo>
                  <a:lnTo>
                    <a:pt x="13362" y="388778"/>
                  </a:lnTo>
                  <a:lnTo>
                    <a:pt x="23329" y="333675"/>
                  </a:lnTo>
                  <a:lnTo>
                    <a:pt x="35785" y="281544"/>
                  </a:lnTo>
                  <a:lnTo>
                    <a:pt x="50572" y="232733"/>
                  </a:lnTo>
                  <a:lnTo>
                    <a:pt x="67529" y="187587"/>
                  </a:lnTo>
                  <a:lnTo>
                    <a:pt x="86496" y="146453"/>
                  </a:lnTo>
                  <a:lnTo>
                    <a:pt x="107313" y="109679"/>
                  </a:lnTo>
                  <a:lnTo>
                    <a:pt x="129822" y="77611"/>
                  </a:lnTo>
                  <a:lnTo>
                    <a:pt x="179271" y="28980"/>
                  </a:lnTo>
                  <a:lnTo>
                    <a:pt x="233564" y="3335"/>
                  </a:lnTo>
                  <a:lnTo>
                    <a:pt x="262127" y="0"/>
                  </a:lnTo>
                  <a:lnTo>
                    <a:pt x="290691" y="3335"/>
                  </a:lnTo>
                  <a:lnTo>
                    <a:pt x="344984" y="28980"/>
                  </a:lnTo>
                  <a:lnTo>
                    <a:pt x="394433" y="77611"/>
                  </a:lnTo>
                  <a:lnTo>
                    <a:pt x="416942" y="109679"/>
                  </a:lnTo>
                  <a:lnTo>
                    <a:pt x="437759" y="146453"/>
                  </a:lnTo>
                  <a:lnTo>
                    <a:pt x="456726" y="187587"/>
                  </a:lnTo>
                  <a:lnTo>
                    <a:pt x="473683" y="232733"/>
                  </a:lnTo>
                  <a:lnTo>
                    <a:pt x="488470" y="281544"/>
                  </a:lnTo>
                  <a:lnTo>
                    <a:pt x="500926" y="333675"/>
                  </a:lnTo>
                  <a:lnTo>
                    <a:pt x="510893" y="388778"/>
                  </a:lnTo>
                  <a:lnTo>
                    <a:pt x="518210" y="446506"/>
                  </a:lnTo>
                  <a:lnTo>
                    <a:pt x="522718" y="506513"/>
                  </a:lnTo>
                  <a:lnTo>
                    <a:pt x="524255" y="568451"/>
                  </a:lnTo>
                  <a:lnTo>
                    <a:pt x="522718" y="630390"/>
                  </a:lnTo>
                  <a:lnTo>
                    <a:pt x="518210" y="690397"/>
                  </a:lnTo>
                  <a:lnTo>
                    <a:pt x="510893" y="748125"/>
                  </a:lnTo>
                  <a:lnTo>
                    <a:pt x="500926" y="803228"/>
                  </a:lnTo>
                  <a:lnTo>
                    <a:pt x="488470" y="855359"/>
                  </a:lnTo>
                  <a:lnTo>
                    <a:pt x="473683" y="904170"/>
                  </a:lnTo>
                  <a:lnTo>
                    <a:pt x="456726" y="949316"/>
                  </a:lnTo>
                  <a:lnTo>
                    <a:pt x="437759" y="990450"/>
                  </a:lnTo>
                  <a:lnTo>
                    <a:pt x="416942" y="1027224"/>
                  </a:lnTo>
                  <a:lnTo>
                    <a:pt x="394433" y="1059292"/>
                  </a:lnTo>
                  <a:lnTo>
                    <a:pt x="344984" y="1107923"/>
                  </a:lnTo>
                  <a:lnTo>
                    <a:pt x="290691" y="1133568"/>
                  </a:lnTo>
                  <a:lnTo>
                    <a:pt x="262127" y="1136904"/>
                  </a:lnTo>
                  <a:lnTo>
                    <a:pt x="233564" y="1133568"/>
                  </a:lnTo>
                  <a:lnTo>
                    <a:pt x="179271" y="1107923"/>
                  </a:lnTo>
                  <a:lnTo>
                    <a:pt x="129822" y="1059292"/>
                  </a:lnTo>
                  <a:lnTo>
                    <a:pt x="107313" y="1027224"/>
                  </a:lnTo>
                  <a:lnTo>
                    <a:pt x="86496" y="990450"/>
                  </a:lnTo>
                  <a:lnTo>
                    <a:pt x="67529" y="949316"/>
                  </a:lnTo>
                  <a:lnTo>
                    <a:pt x="50572" y="904170"/>
                  </a:lnTo>
                  <a:lnTo>
                    <a:pt x="35785" y="855359"/>
                  </a:lnTo>
                  <a:lnTo>
                    <a:pt x="23329" y="803228"/>
                  </a:lnTo>
                  <a:lnTo>
                    <a:pt x="13362" y="748125"/>
                  </a:lnTo>
                  <a:lnTo>
                    <a:pt x="6045" y="690397"/>
                  </a:lnTo>
                  <a:lnTo>
                    <a:pt x="1537" y="630390"/>
                  </a:lnTo>
                  <a:lnTo>
                    <a:pt x="0" y="568451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6104214" y="3790185"/>
            <a:ext cx="3026197" cy="2153415"/>
            <a:chOff x="5484876" y="3922776"/>
            <a:chExt cx="3645535" cy="2179320"/>
          </a:xfrm>
        </p:grpSpPr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35724" y="3922776"/>
              <a:ext cx="2148839" cy="1588008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988302" y="4229862"/>
              <a:ext cx="533400" cy="864235"/>
            </a:xfrm>
            <a:custGeom>
              <a:avLst/>
              <a:gdLst/>
              <a:ahLst/>
              <a:cxnLst/>
              <a:rect l="l" t="t" r="r" b="b"/>
              <a:pathLst>
                <a:path w="533400" h="864235">
                  <a:moveTo>
                    <a:pt x="0" y="864107"/>
                  </a:moveTo>
                  <a:lnTo>
                    <a:pt x="533400" y="864107"/>
                  </a:lnTo>
                  <a:lnTo>
                    <a:pt x="533400" y="0"/>
                  </a:lnTo>
                  <a:lnTo>
                    <a:pt x="0" y="0"/>
                  </a:lnTo>
                  <a:lnTo>
                    <a:pt x="0" y="864107"/>
                  </a:lnTo>
                  <a:close/>
                </a:path>
              </a:pathLst>
            </a:custGeom>
            <a:ln w="1981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498592" y="4532376"/>
              <a:ext cx="987551" cy="1549908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494782" y="4523994"/>
              <a:ext cx="995680" cy="1568450"/>
            </a:xfrm>
            <a:custGeom>
              <a:avLst/>
              <a:gdLst/>
              <a:ahLst/>
              <a:cxnLst/>
              <a:rect l="l" t="t" r="r" b="b"/>
              <a:pathLst>
                <a:path w="995679" h="1568450">
                  <a:moveTo>
                    <a:pt x="0" y="1568195"/>
                  </a:moveTo>
                  <a:lnTo>
                    <a:pt x="995172" y="1568195"/>
                  </a:lnTo>
                  <a:lnTo>
                    <a:pt x="995172" y="0"/>
                  </a:lnTo>
                  <a:lnTo>
                    <a:pt x="0" y="0"/>
                  </a:lnTo>
                  <a:lnTo>
                    <a:pt x="0" y="1568195"/>
                  </a:lnTo>
                  <a:close/>
                </a:path>
              </a:pathLst>
            </a:custGeom>
            <a:ln w="1981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20"/>
            <p:cNvSpPr/>
            <p:nvPr/>
          </p:nvSpPr>
          <p:spPr>
            <a:xfrm>
              <a:off x="5717286" y="4702302"/>
              <a:ext cx="542925" cy="1052830"/>
            </a:xfrm>
            <a:custGeom>
              <a:avLst/>
              <a:gdLst/>
              <a:ahLst/>
              <a:cxnLst/>
              <a:rect l="l" t="t" r="r" b="b"/>
              <a:pathLst>
                <a:path w="542925" h="1052829">
                  <a:moveTo>
                    <a:pt x="0" y="526161"/>
                  </a:moveTo>
                  <a:lnTo>
                    <a:pt x="888" y="481203"/>
                  </a:lnTo>
                  <a:lnTo>
                    <a:pt x="3683" y="436753"/>
                  </a:lnTo>
                  <a:lnTo>
                    <a:pt x="8636" y="393573"/>
                  </a:lnTo>
                  <a:lnTo>
                    <a:pt x="15239" y="351663"/>
                  </a:lnTo>
                  <a:lnTo>
                    <a:pt x="23494" y="311658"/>
                  </a:lnTo>
                  <a:lnTo>
                    <a:pt x="33274" y="272923"/>
                  </a:lnTo>
                  <a:lnTo>
                    <a:pt x="57403" y="201803"/>
                  </a:lnTo>
                  <a:lnTo>
                    <a:pt x="87249" y="139700"/>
                  </a:lnTo>
                  <a:lnTo>
                    <a:pt x="121792" y="86995"/>
                  </a:lnTo>
                  <a:lnTo>
                    <a:pt x="160527" y="45720"/>
                  </a:lnTo>
                  <a:lnTo>
                    <a:pt x="202818" y="17145"/>
                  </a:lnTo>
                  <a:lnTo>
                    <a:pt x="247903" y="1905"/>
                  </a:lnTo>
                  <a:lnTo>
                    <a:pt x="271144" y="0"/>
                  </a:lnTo>
                  <a:lnTo>
                    <a:pt x="294639" y="1905"/>
                  </a:lnTo>
                  <a:lnTo>
                    <a:pt x="339725" y="17145"/>
                  </a:lnTo>
                  <a:lnTo>
                    <a:pt x="382015" y="45720"/>
                  </a:lnTo>
                  <a:lnTo>
                    <a:pt x="420497" y="86995"/>
                  </a:lnTo>
                  <a:lnTo>
                    <a:pt x="454913" y="139700"/>
                  </a:lnTo>
                  <a:lnTo>
                    <a:pt x="484759" y="201803"/>
                  </a:lnTo>
                  <a:lnTo>
                    <a:pt x="508888" y="272923"/>
                  </a:lnTo>
                  <a:lnTo>
                    <a:pt x="519049" y="311658"/>
                  </a:lnTo>
                  <a:lnTo>
                    <a:pt x="527050" y="351663"/>
                  </a:lnTo>
                  <a:lnTo>
                    <a:pt x="533653" y="393573"/>
                  </a:lnTo>
                  <a:lnTo>
                    <a:pt x="538479" y="436753"/>
                  </a:lnTo>
                  <a:lnTo>
                    <a:pt x="541401" y="481203"/>
                  </a:lnTo>
                  <a:lnTo>
                    <a:pt x="542543" y="526161"/>
                  </a:lnTo>
                  <a:lnTo>
                    <a:pt x="541401" y="571881"/>
                  </a:lnTo>
                  <a:lnTo>
                    <a:pt x="538479" y="616331"/>
                  </a:lnTo>
                  <a:lnTo>
                    <a:pt x="533653" y="659511"/>
                  </a:lnTo>
                  <a:lnTo>
                    <a:pt x="527050" y="700786"/>
                  </a:lnTo>
                  <a:lnTo>
                    <a:pt x="519049" y="741426"/>
                  </a:lnTo>
                  <a:lnTo>
                    <a:pt x="508888" y="779526"/>
                  </a:lnTo>
                  <a:lnTo>
                    <a:pt x="497713" y="816356"/>
                  </a:lnTo>
                  <a:lnTo>
                    <a:pt x="470408" y="882904"/>
                  </a:lnTo>
                  <a:lnTo>
                    <a:pt x="438276" y="940727"/>
                  </a:lnTo>
                  <a:lnTo>
                    <a:pt x="401827" y="987704"/>
                  </a:lnTo>
                  <a:lnTo>
                    <a:pt x="361061" y="1023251"/>
                  </a:lnTo>
                  <a:lnTo>
                    <a:pt x="317373" y="1044829"/>
                  </a:lnTo>
                  <a:lnTo>
                    <a:pt x="271144" y="1052449"/>
                  </a:lnTo>
                  <a:lnTo>
                    <a:pt x="247903" y="1050544"/>
                  </a:lnTo>
                  <a:lnTo>
                    <a:pt x="202818" y="1035939"/>
                  </a:lnTo>
                  <a:lnTo>
                    <a:pt x="160527" y="1006741"/>
                  </a:lnTo>
                  <a:lnTo>
                    <a:pt x="121792" y="965479"/>
                  </a:lnTo>
                  <a:lnTo>
                    <a:pt x="87249" y="913434"/>
                  </a:lnTo>
                  <a:lnTo>
                    <a:pt x="57403" y="850646"/>
                  </a:lnTo>
                  <a:lnTo>
                    <a:pt x="33274" y="779526"/>
                  </a:lnTo>
                  <a:lnTo>
                    <a:pt x="23494" y="741426"/>
                  </a:lnTo>
                  <a:lnTo>
                    <a:pt x="15239" y="700786"/>
                  </a:lnTo>
                  <a:lnTo>
                    <a:pt x="8636" y="659511"/>
                  </a:lnTo>
                  <a:lnTo>
                    <a:pt x="3683" y="616331"/>
                  </a:lnTo>
                  <a:lnTo>
                    <a:pt x="888" y="571881"/>
                  </a:lnTo>
                  <a:lnTo>
                    <a:pt x="0" y="526161"/>
                  </a:lnTo>
                  <a:close/>
                </a:path>
              </a:pathLst>
            </a:custGeom>
            <a:ln w="1981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6484620" y="4227576"/>
              <a:ext cx="502920" cy="1854200"/>
            </a:xfrm>
            <a:custGeom>
              <a:avLst/>
              <a:gdLst/>
              <a:ahLst/>
              <a:cxnLst/>
              <a:rect l="l" t="t" r="r" b="b"/>
              <a:pathLst>
                <a:path w="502920" h="1854200">
                  <a:moveTo>
                    <a:pt x="502665" y="0"/>
                  </a:moveTo>
                  <a:lnTo>
                    <a:pt x="0" y="304800"/>
                  </a:lnTo>
                </a:path>
                <a:path w="502920" h="1854200">
                  <a:moveTo>
                    <a:pt x="502665" y="864235"/>
                  </a:moveTo>
                  <a:lnTo>
                    <a:pt x="0" y="1854073"/>
                  </a:lnTo>
                </a:path>
              </a:pathLst>
            </a:custGeom>
            <a:ln w="6096">
              <a:solidFill>
                <a:srgbClr val="5B9BD3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2" name="object 22"/>
            <p:cNvSpPr/>
            <p:nvPr/>
          </p:nvSpPr>
          <p:spPr>
            <a:xfrm>
              <a:off x="8591550" y="4092702"/>
              <a:ext cx="524510" cy="1137285"/>
            </a:xfrm>
            <a:custGeom>
              <a:avLst/>
              <a:gdLst/>
              <a:ahLst/>
              <a:cxnLst/>
              <a:rect l="l" t="t" r="r" b="b"/>
              <a:pathLst>
                <a:path w="524509" h="1137285">
                  <a:moveTo>
                    <a:pt x="0" y="568452"/>
                  </a:moveTo>
                  <a:lnTo>
                    <a:pt x="1537" y="506513"/>
                  </a:lnTo>
                  <a:lnTo>
                    <a:pt x="6045" y="446506"/>
                  </a:lnTo>
                  <a:lnTo>
                    <a:pt x="13362" y="388778"/>
                  </a:lnTo>
                  <a:lnTo>
                    <a:pt x="23329" y="333675"/>
                  </a:lnTo>
                  <a:lnTo>
                    <a:pt x="35785" y="281544"/>
                  </a:lnTo>
                  <a:lnTo>
                    <a:pt x="50572" y="232733"/>
                  </a:lnTo>
                  <a:lnTo>
                    <a:pt x="67529" y="187587"/>
                  </a:lnTo>
                  <a:lnTo>
                    <a:pt x="86496" y="146453"/>
                  </a:lnTo>
                  <a:lnTo>
                    <a:pt x="107313" y="109679"/>
                  </a:lnTo>
                  <a:lnTo>
                    <a:pt x="129822" y="77611"/>
                  </a:lnTo>
                  <a:lnTo>
                    <a:pt x="179271" y="28980"/>
                  </a:lnTo>
                  <a:lnTo>
                    <a:pt x="233564" y="3335"/>
                  </a:lnTo>
                  <a:lnTo>
                    <a:pt x="262127" y="0"/>
                  </a:lnTo>
                  <a:lnTo>
                    <a:pt x="290691" y="3335"/>
                  </a:lnTo>
                  <a:lnTo>
                    <a:pt x="344984" y="28980"/>
                  </a:lnTo>
                  <a:lnTo>
                    <a:pt x="394433" y="77611"/>
                  </a:lnTo>
                  <a:lnTo>
                    <a:pt x="416942" y="109679"/>
                  </a:lnTo>
                  <a:lnTo>
                    <a:pt x="437759" y="146453"/>
                  </a:lnTo>
                  <a:lnTo>
                    <a:pt x="456726" y="187587"/>
                  </a:lnTo>
                  <a:lnTo>
                    <a:pt x="473683" y="232733"/>
                  </a:lnTo>
                  <a:lnTo>
                    <a:pt x="488470" y="281544"/>
                  </a:lnTo>
                  <a:lnTo>
                    <a:pt x="500926" y="333675"/>
                  </a:lnTo>
                  <a:lnTo>
                    <a:pt x="510893" y="388778"/>
                  </a:lnTo>
                  <a:lnTo>
                    <a:pt x="518210" y="446506"/>
                  </a:lnTo>
                  <a:lnTo>
                    <a:pt x="522718" y="506513"/>
                  </a:lnTo>
                  <a:lnTo>
                    <a:pt x="524255" y="568452"/>
                  </a:lnTo>
                  <a:lnTo>
                    <a:pt x="522718" y="630390"/>
                  </a:lnTo>
                  <a:lnTo>
                    <a:pt x="518210" y="690397"/>
                  </a:lnTo>
                  <a:lnTo>
                    <a:pt x="510893" y="748125"/>
                  </a:lnTo>
                  <a:lnTo>
                    <a:pt x="500926" y="803228"/>
                  </a:lnTo>
                  <a:lnTo>
                    <a:pt x="488470" y="855359"/>
                  </a:lnTo>
                  <a:lnTo>
                    <a:pt x="473683" y="904170"/>
                  </a:lnTo>
                  <a:lnTo>
                    <a:pt x="456726" y="949316"/>
                  </a:lnTo>
                  <a:lnTo>
                    <a:pt x="437759" y="990450"/>
                  </a:lnTo>
                  <a:lnTo>
                    <a:pt x="416942" y="1027224"/>
                  </a:lnTo>
                  <a:lnTo>
                    <a:pt x="394433" y="1059292"/>
                  </a:lnTo>
                  <a:lnTo>
                    <a:pt x="344984" y="1107923"/>
                  </a:lnTo>
                  <a:lnTo>
                    <a:pt x="290691" y="1133568"/>
                  </a:lnTo>
                  <a:lnTo>
                    <a:pt x="262127" y="1136904"/>
                  </a:lnTo>
                  <a:lnTo>
                    <a:pt x="233564" y="1133568"/>
                  </a:lnTo>
                  <a:lnTo>
                    <a:pt x="179271" y="1107923"/>
                  </a:lnTo>
                  <a:lnTo>
                    <a:pt x="129822" y="1059292"/>
                  </a:lnTo>
                  <a:lnTo>
                    <a:pt x="107313" y="1027224"/>
                  </a:lnTo>
                  <a:lnTo>
                    <a:pt x="86496" y="990450"/>
                  </a:lnTo>
                  <a:lnTo>
                    <a:pt x="67529" y="949316"/>
                  </a:lnTo>
                  <a:lnTo>
                    <a:pt x="50572" y="904170"/>
                  </a:lnTo>
                  <a:lnTo>
                    <a:pt x="35785" y="855359"/>
                  </a:lnTo>
                  <a:lnTo>
                    <a:pt x="23329" y="803228"/>
                  </a:lnTo>
                  <a:lnTo>
                    <a:pt x="13362" y="748125"/>
                  </a:lnTo>
                  <a:lnTo>
                    <a:pt x="6045" y="690397"/>
                  </a:lnTo>
                  <a:lnTo>
                    <a:pt x="1537" y="630390"/>
                  </a:lnTo>
                  <a:lnTo>
                    <a:pt x="0" y="568452"/>
                  </a:lnTo>
                  <a:close/>
                </a:path>
              </a:pathLst>
            </a:custGeom>
            <a:ln w="28574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pic>
        <p:nvPicPr>
          <p:cNvPr id="6" name="object 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83095" y="2903013"/>
            <a:ext cx="363220" cy="5781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2742" y="906526"/>
            <a:ext cx="8160384" cy="41478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96720" algn="l"/>
              </a:tabLst>
            </a:pPr>
            <a:r>
              <a:rPr lang="en-US" sz="1400" b="1" dirty="0">
                <a:solidFill>
                  <a:srgbClr val="333399"/>
                </a:solidFill>
                <a:latin typeface="Tahoma"/>
                <a:cs typeface="Tahoma"/>
              </a:rPr>
              <a:t>Date: 01.05.2021	                                                     Incident title: HiPo#26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 dirty="0">
              <a:latin typeface="Tahoma"/>
              <a:cs typeface="Tahoma"/>
            </a:endParaRPr>
          </a:p>
          <a:p>
            <a:pPr marL="12700" marR="89535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As</a:t>
            </a:r>
            <a:r>
              <a:rPr sz="1600" b="1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a</a:t>
            </a:r>
            <a:r>
              <a:rPr sz="1600" b="1" spc="1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learning</a:t>
            </a:r>
            <a:r>
              <a:rPr sz="1600" b="1" spc="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from</a:t>
            </a:r>
            <a:r>
              <a:rPr sz="1600" b="1" spc="1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this</a:t>
            </a:r>
            <a:r>
              <a:rPr sz="1600" b="1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incident</a:t>
            </a:r>
            <a:r>
              <a:rPr sz="1600" b="1" spc="6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and</a:t>
            </a:r>
            <a:r>
              <a:rPr sz="16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ensure</a:t>
            </a:r>
            <a:r>
              <a:rPr sz="1600" b="1" spc="4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continual</a:t>
            </a:r>
            <a:r>
              <a:rPr sz="1600" b="1" spc="7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improvement</a:t>
            </a:r>
            <a:r>
              <a:rPr sz="1600" b="1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all</a:t>
            </a:r>
            <a:r>
              <a:rPr sz="1600" b="1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contract </a:t>
            </a:r>
            <a:r>
              <a:rPr sz="1600" b="1" spc="-45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managers</a:t>
            </a:r>
            <a:r>
              <a:rPr sz="1600" b="1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must</a:t>
            </a:r>
            <a:r>
              <a:rPr sz="1600" b="1" spc="2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review</a:t>
            </a:r>
            <a:r>
              <a:rPr sz="1600" b="1" spc="30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their</a:t>
            </a:r>
            <a:r>
              <a:rPr sz="16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HSE</a:t>
            </a:r>
            <a:r>
              <a:rPr sz="16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HEMP</a:t>
            </a:r>
            <a:r>
              <a:rPr sz="1600" b="1" spc="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against</a:t>
            </a:r>
            <a:r>
              <a:rPr sz="1600" b="1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the</a:t>
            </a:r>
            <a:r>
              <a:rPr sz="16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Tahoma"/>
                <a:cs typeface="Tahoma"/>
              </a:rPr>
              <a:t>questions</a:t>
            </a:r>
            <a:r>
              <a:rPr sz="1600" b="1" spc="3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asked</a:t>
            </a:r>
            <a:r>
              <a:rPr sz="1600" b="1" spc="25" dirty="0">
                <a:solidFill>
                  <a:srgbClr val="FF0000"/>
                </a:solidFill>
                <a:latin typeface="Tahoma"/>
                <a:cs typeface="Tahoma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Tahoma"/>
                <a:cs typeface="Tahoma"/>
              </a:rPr>
              <a:t>below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Tahoma"/>
                <a:cs typeface="Tahoma"/>
              </a:rPr>
              <a:t>Confirm</a:t>
            </a:r>
            <a:r>
              <a:rPr sz="1600" b="1" spc="10" dirty="0">
                <a:latin typeface="Tahoma"/>
                <a:cs typeface="Tahoma"/>
              </a:rPr>
              <a:t> </a:t>
            </a:r>
            <a:r>
              <a:rPr sz="1600" b="1" spc="-5" dirty="0">
                <a:latin typeface="Tahoma"/>
                <a:cs typeface="Tahoma"/>
              </a:rPr>
              <a:t>the</a:t>
            </a:r>
            <a:r>
              <a:rPr sz="1600" b="1" spc="5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following:</a:t>
            </a:r>
            <a:endParaRPr sz="1600" dirty="0">
              <a:latin typeface="Tahoma"/>
              <a:cs typeface="Tahoma"/>
            </a:endParaRPr>
          </a:p>
          <a:p>
            <a:pPr marL="355600" marR="98425" indent="-342900">
              <a:lnSpc>
                <a:spcPct val="100000"/>
              </a:lnSpc>
              <a:spcBef>
                <a:spcPts val="1639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Do</a:t>
            </a:r>
            <a:r>
              <a:rPr sz="14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you</a:t>
            </a:r>
            <a:r>
              <a:rPr sz="14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that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your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critical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safety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equipment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is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discussed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during</a:t>
            </a:r>
            <a:r>
              <a:rPr sz="1400" spc="-4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your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TBT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meetings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to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that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they </a:t>
            </a:r>
            <a:r>
              <a:rPr sz="1400" spc="-3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are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safe for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their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intended</a:t>
            </a:r>
            <a:r>
              <a:rPr sz="1400" spc="-4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purpose?</a:t>
            </a:r>
            <a:endParaRPr sz="14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Do</a:t>
            </a:r>
            <a:r>
              <a:rPr sz="14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you</a:t>
            </a:r>
            <a:r>
              <a:rPr sz="14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that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your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critical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safety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equipment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is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included</a:t>
            </a:r>
            <a:r>
              <a:rPr sz="1400" spc="-4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in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the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5" dirty="0">
                <a:solidFill>
                  <a:srgbClr val="0033CC"/>
                </a:solidFill>
                <a:latin typeface="Times New Roman"/>
                <a:cs typeface="Times New Roman"/>
              </a:rPr>
              <a:t>pre-job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checklist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and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is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implemented</a:t>
            </a:r>
            <a:endParaRPr sz="1400" dirty="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effectively</a:t>
            </a:r>
            <a:r>
              <a:rPr sz="1400" spc="-4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for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your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operations?</a:t>
            </a:r>
            <a:endParaRPr sz="1400" dirty="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AutoNum type="arabicPeriod" startAt="3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Do</a:t>
            </a:r>
            <a:r>
              <a:rPr sz="14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you</a:t>
            </a:r>
            <a:r>
              <a:rPr sz="14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effectiveness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of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the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hazard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hunts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by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constantly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reviewing</a:t>
            </a:r>
            <a:r>
              <a:rPr sz="1400" spc="-3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the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finding</a:t>
            </a:r>
            <a:r>
              <a:rPr sz="1400" spc="-4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trends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and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implementing </a:t>
            </a:r>
            <a:r>
              <a:rPr sz="1400" spc="-3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an action</a:t>
            </a:r>
            <a:r>
              <a:rPr sz="1400" spc="-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plan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for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rectification?</a:t>
            </a:r>
            <a:endParaRPr sz="14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 startAt="3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Do</a:t>
            </a:r>
            <a:r>
              <a:rPr sz="14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you</a:t>
            </a:r>
            <a:r>
              <a:rPr sz="14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that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all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safety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critical</a:t>
            </a:r>
            <a:r>
              <a:rPr sz="1400" spc="-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equipment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is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covered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in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your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HEMP?</a:t>
            </a:r>
            <a:endParaRPr sz="14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 startAt="3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Do</a:t>
            </a:r>
            <a:r>
              <a:rPr sz="14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you</a:t>
            </a:r>
            <a:r>
              <a:rPr sz="14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that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all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safety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critical</a:t>
            </a:r>
            <a:r>
              <a:rPr sz="1400" spc="-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equipment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is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part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of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your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JSA’s/SOP?</a:t>
            </a:r>
            <a:endParaRPr sz="1400" dirty="0">
              <a:latin typeface="Times New Roman"/>
              <a:cs typeface="Times New Roman"/>
            </a:endParaRPr>
          </a:p>
          <a:p>
            <a:pPr marL="355600" marR="515620" indent="-342900">
              <a:lnSpc>
                <a:spcPct val="100000"/>
              </a:lnSpc>
              <a:buAutoNum type="arabicPeriod" startAt="3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Do </a:t>
            </a:r>
            <a:r>
              <a:rPr sz="1400" spc="-10" dirty="0">
                <a:solidFill>
                  <a:srgbClr val="0033CC"/>
                </a:solidFill>
                <a:latin typeface="Times New Roman"/>
                <a:cs typeface="Times New Roman"/>
              </a:rPr>
              <a:t>you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ensure that all tools and equipment go through an acceptance process as per the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OEM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&amp; client </a:t>
            </a:r>
            <a:r>
              <a:rPr sz="1400" spc="-3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33CC"/>
                </a:solidFill>
                <a:latin typeface="Times New Roman"/>
                <a:cs typeface="Times New Roman"/>
              </a:rPr>
              <a:t>recommendations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&amp; standards</a:t>
            </a:r>
            <a:r>
              <a:rPr sz="1400" spc="-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before</a:t>
            </a:r>
            <a:r>
              <a:rPr sz="1400" spc="-2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putting</a:t>
            </a:r>
            <a:r>
              <a:rPr sz="1400" spc="-4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them</a:t>
            </a:r>
            <a:r>
              <a:rPr sz="14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in</a:t>
            </a:r>
            <a:r>
              <a:rPr sz="1400" spc="-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33CC"/>
                </a:solidFill>
                <a:latin typeface="Times New Roman"/>
                <a:cs typeface="Times New Roman"/>
              </a:rPr>
              <a:t>service?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050" i="1" spc="-15" dirty="0">
                <a:solidFill>
                  <a:srgbClr val="0033CC"/>
                </a:solidFill>
                <a:latin typeface="Arial"/>
                <a:cs typeface="Arial"/>
              </a:rPr>
              <a:t>If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the</a:t>
            </a:r>
            <a:r>
              <a:rPr sz="1050" i="1" spc="-3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5" dirty="0">
                <a:solidFill>
                  <a:srgbClr val="0033CC"/>
                </a:solidFill>
                <a:latin typeface="Arial"/>
                <a:cs typeface="Arial"/>
              </a:rPr>
              <a:t>answer</a:t>
            </a:r>
            <a:r>
              <a:rPr sz="1050" i="1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is</a:t>
            </a:r>
            <a:r>
              <a:rPr sz="1050" i="1" spc="-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45" dirty="0">
                <a:solidFill>
                  <a:srgbClr val="0033CC"/>
                </a:solidFill>
                <a:latin typeface="Arial"/>
                <a:cs typeface="Arial"/>
              </a:rPr>
              <a:t>NO</a:t>
            </a:r>
            <a:r>
              <a:rPr sz="1050" i="1" spc="-1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to</a:t>
            </a:r>
            <a:r>
              <a:rPr sz="1050" i="1" spc="-1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5" dirty="0">
                <a:solidFill>
                  <a:srgbClr val="0033CC"/>
                </a:solidFill>
                <a:latin typeface="Arial"/>
                <a:cs typeface="Arial"/>
              </a:rPr>
              <a:t>any</a:t>
            </a:r>
            <a:r>
              <a:rPr sz="1050" i="1" spc="-2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of</a:t>
            </a:r>
            <a:r>
              <a:rPr sz="1050" i="1" spc="-1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the</a:t>
            </a:r>
            <a:r>
              <a:rPr sz="1050" i="1" spc="-3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5" dirty="0">
                <a:solidFill>
                  <a:srgbClr val="0033CC"/>
                </a:solidFill>
                <a:latin typeface="Arial"/>
                <a:cs typeface="Arial"/>
              </a:rPr>
              <a:t>above</a:t>
            </a:r>
            <a:r>
              <a:rPr sz="1050" i="1" spc="-1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0" dirty="0">
                <a:solidFill>
                  <a:srgbClr val="0033CC"/>
                </a:solidFill>
                <a:latin typeface="Arial"/>
                <a:cs typeface="Arial"/>
              </a:rPr>
              <a:t>questions,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0" dirty="0">
                <a:solidFill>
                  <a:srgbClr val="0033CC"/>
                </a:solidFill>
                <a:latin typeface="Arial"/>
                <a:cs typeface="Arial"/>
              </a:rPr>
              <a:t>please</a:t>
            </a:r>
            <a:r>
              <a:rPr sz="1050" i="1" spc="-1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0" dirty="0">
                <a:solidFill>
                  <a:srgbClr val="0033CC"/>
                </a:solidFill>
                <a:latin typeface="Arial"/>
                <a:cs typeface="Arial"/>
              </a:rPr>
              <a:t>ensure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40" dirty="0">
                <a:solidFill>
                  <a:srgbClr val="0033CC"/>
                </a:solidFill>
                <a:latin typeface="Arial"/>
                <a:cs typeface="Arial"/>
              </a:rPr>
              <a:t>you</a:t>
            </a:r>
            <a:r>
              <a:rPr sz="1050" i="1" spc="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take</a:t>
            </a:r>
            <a:r>
              <a:rPr sz="1050" i="1" spc="-40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30" dirty="0">
                <a:solidFill>
                  <a:srgbClr val="0033CC"/>
                </a:solidFill>
                <a:latin typeface="Arial"/>
                <a:cs typeface="Arial"/>
              </a:rPr>
              <a:t>action</a:t>
            </a:r>
            <a:r>
              <a:rPr sz="1050" i="1" spc="-1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to</a:t>
            </a:r>
            <a:r>
              <a:rPr sz="1050" i="1" spc="-1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correct this</a:t>
            </a:r>
            <a:r>
              <a:rPr sz="1050" i="1" spc="-5" dirty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r>
              <a:rPr sz="1050" i="1" spc="-25" dirty="0">
                <a:solidFill>
                  <a:srgbClr val="0033CC"/>
                </a:solidFill>
                <a:latin typeface="Arial"/>
                <a:cs typeface="Arial"/>
              </a:rPr>
              <a:t>finding.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62833" y="44577"/>
            <a:ext cx="38620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Management</a:t>
            </a:r>
            <a:r>
              <a:rPr sz="2800" spc="25" dirty="0"/>
              <a:t> </a:t>
            </a:r>
            <a:r>
              <a:rPr sz="2800" spc="-5" dirty="0"/>
              <a:t>self</a:t>
            </a:r>
            <a:r>
              <a:rPr sz="2800" spc="-20" dirty="0"/>
              <a:t> </a:t>
            </a:r>
            <a:r>
              <a:rPr sz="2800" spc="-5" dirty="0"/>
              <a:t>audit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</Language>
    <DocId xmlns="4880e4f8-4b7d-4bdd-91e3-e10d47036eca">92699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DCF5FB07-FFD4-4159-9345-76FA29A21B20}"/>
</file>

<file path=customXml/itemProps2.xml><?xml version="1.0" encoding="utf-8"?>
<ds:datastoreItem xmlns:ds="http://schemas.openxmlformats.org/officeDocument/2006/customXml" ds:itemID="{9B57B6F6-B7E1-4A56-BF38-FFB13568A5E4}"/>
</file>

<file path=customXml/itemProps3.xml><?xml version="1.0" encoding="utf-8"?>
<ds:datastoreItem xmlns:ds="http://schemas.openxmlformats.org/officeDocument/2006/customXml" ds:itemID="{651EE368-D3C9-4970-8D32-BF09D1FB8E1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382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Tahoma</vt:lpstr>
      <vt:lpstr>Times New Roman</vt:lpstr>
      <vt:lpstr>Office Theme</vt:lpstr>
      <vt:lpstr>PDO Second Alert</vt:lpstr>
      <vt:lpstr>Management self audit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HiPo#26 Apergy Final Post UWD IRC</dc:title>
  <dc:creator>MU93647</dc:creator>
  <cp:lastModifiedBy>Balushi, Sumaiya MSE36</cp:lastModifiedBy>
  <cp:revision>10</cp:revision>
  <dcterms:created xsi:type="dcterms:W3CDTF">2021-06-22T06:24:13Z</dcterms:created>
  <dcterms:modified xsi:type="dcterms:W3CDTF">2022-07-26T04:51:16Z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2021-06-15T00:00:00Z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2021-06-22T00:00:00Z</vt:filetime>
  </property>
  <property fmtid="{D5CDD505-2E9C-101B-9397-08002B2CF9AE}" pid="5" name="ContentTypeId">
    <vt:lpwstr>0x0101009148F5A04DDD49CBA7127AADA5FB792B00AADE34325A8B49CDA8BB4DB53328F214009C4067D375EDA046866D1CFD34BA6725</vt:lpwstr>
  </property>
</Properties>
</file>