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24" r:id="rId5"/>
    <p:sldId id="325" r:id="rId6"/>
  </p:sldIdLst>
  <p:sldSz cx="9144000" cy="6858000" type="screen4x3"/>
  <p:notesSz cx="6670675" cy="98758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3111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364" autoAdjust="0"/>
  </p:normalViewPr>
  <p:slideViewPr>
    <p:cSldViewPr>
      <p:cViewPr varScale="1">
        <p:scale>
          <a:sx n="88" d="100"/>
          <a:sy n="88" d="100"/>
        </p:scale>
        <p:origin x="1056" y="8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5" d="100"/>
          <a:sy n="45" d="100"/>
        </p:scale>
        <p:origin x="2856" y="60"/>
      </p:cViewPr>
      <p:guideLst>
        <p:guide orient="horz" pos="3111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B55AA87-4B92-460C-977B-0D3A2F64F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5845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683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691063"/>
            <a:ext cx="48926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82125"/>
            <a:ext cx="2890838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382125"/>
            <a:ext cx="2890837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7F9EFC2-B0DD-4BF2-8694-068D2DFD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5089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Ensure all dates and titles are input </a:t>
            </a:r>
          </a:p>
          <a:p>
            <a:endParaRPr lang="en-US" dirty="0"/>
          </a:p>
          <a:p>
            <a:r>
              <a:rPr lang="en-US" dirty="0"/>
              <a:t>A short description should be provided without mentioning names of contractors or</a:t>
            </a:r>
            <a:r>
              <a:rPr lang="en-US" baseline="0" dirty="0"/>
              <a:t> individuals.  You should include, what happened, to who (by job title) and what injuries this resulted in.  Nothing more!</a:t>
            </a:r>
          </a:p>
          <a:p>
            <a:endParaRPr lang="en-US" baseline="0" dirty="0"/>
          </a:p>
          <a:p>
            <a:r>
              <a:rPr lang="en-US" baseline="0" dirty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/>
          </a:p>
          <a:p>
            <a:r>
              <a:rPr lang="en-US" baseline="0" dirty="0"/>
              <a:t>The strap line should be the main point you want to get across</a:t>
            </a:r>
          </a:p>
          <a:p>
            <a:endParaRPr lang="en-US" baseline="0" dirty="0"/>
          </a:p>
          <a:p>
            <a:r>
              <a:rPr lang="en-US" baseline="0" dirty="0"/>
              <a:t>The images should be self explanatory, what went wrong (if you create a reconstruction please ensure you do not put people at risk) and below how it should be done.   </a:t>
            </a:r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</a:t>
            </a:r>
          </a:p>
        </p:txBody>
      </p:sp>
    </p:spTree>
    <p:extLst>
      <p:ext uri="{BB962C8B-B14F-4D97-AF65-F5344CB8AC3E}">
        <p14:creationId xmlns:p14="http://schemas.microsoft.com/office/powerpoint/2010/main" val="2202378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Ensure all dates and titles are input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" name="Header Placeholder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</a:t>
            </a:r>
          </a:p>
        </p:txBody>
      </p:sp>
    </p:spTree>
    <p:extLst>
      <p:ext uri="{BB962C8B-B14F-4D97-AF65-F5344CB8AC3E}">
        <p14:creationId xmlns:p14="http://schemas.microsoft.com/office/powerpoint/2010/main" val="8384318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281B74-92C0-4899-8AEC-B63DF05B82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6761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/>
          <a:srcRect/>
          <a:stretch>
            <a:fillRect/>
          </a:stretch>
        </p:blipFill>
        <p:spPr bwMode="auto">
          <a:xfrm>
            <a:off x="54482" y="32327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itle 1"/>
          <p:cNvSpPr txBox="1">
            <a:spLocks/>
          </p:cNvSpPr>
          <p:nvPr userDrawn="1"/>
        </p:nvSpPr>
        <p:spPr>
          <a:xfrm>
            <a:off x="36009" y="32327"/>
            <a:ext cx="9155113" cy="653473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/>
              <a:defRPr sz="2000" i="1">
                <a:solidFill>
                  <a:schemeClr val="hlink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hlink"/>
                </a:solidFill>
                <a:latin typeface="Arial" charset="0"/>
                <a:cs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hlink"/>
                </a:solidFill>
                <a:latin typeface="Arial" charset="0"/>
                <a:cs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hlink"/>
                </a:solidFill>
                <a:latin typeface="Arial" charset="0"/>
                <a:cs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000" i="1">
                <a:solidFill>
                  <a:schemeClr val="hlink"/>
                </a:solidFill>
                <a:latin typeface="Arial" charset="0"/>
                <a:cs typeface="Arial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Arial" charset="0"/>
                <a:cs typeface="Arial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Arial" charset="0"/>
                <a:cs typeface="Arial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Arial" charset="0"/>
                <a:cs typeface="Arial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hlink"/>
                </a:solidFill>
                <a:latin typeface="Arial" charset="0"/>
                <a:cs typeface="Arial" charset="0"/>
              </a:defRPr>
            </a:lvl9pPr>
          </a:lstStyle>
          <a:p>
            <a:pPr>
              <a:defRPr/>
            </a:pPr>
            <a:r>
              <a:rPr lang="en-US" sz="1800" b="1" i="0" kern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Abraj Energy Services SAOC, HiPo# 26A 08</a:t>
            </a:r>
            <a:r>
              <a:rPr lang="en-US" sz="1800" b="1" i="0" kern="1200" baseline="30000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th</a:t>
            </a:r>
            <a:r>
              <a:rPr lang="en-US" sz="1800" b="1" i="0" kern="1200" baseline="0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sz="1800" b="1" i="0" kern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May</a:t>
            </a:r>
            <a:r>
              <a:rPr lang="en-US" sz="1800" b="1" i="0" kern="1200" baseline="0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 </a:t>
            </a:r>
            <a:r>
              <a:rPr lang="en-US" sz="1800" b="1" i="0" kern="1200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2021</a:t>
            </a:r>
            <a:endParaRPr lang="en-US" sz="1800" b="1" i="0" kern="1200" dirty="0">
              <a:solidFill>
                <a:srgbClr val="FFFFFF">
                  <a:lumMod val="85000"/>
                </a:srgbClr>
              </a:solidFill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1" r:id="rId1"/>
    <p:sldLayoutId id="2147483972" r:id="rId2"/>
    <p:sldLayoutId id="2147483975" r:id="rId3"/>
    <p:sldLayoutId id="2147483973" r:id="rId4"/>
    <p:sldLayoutId id="2147483974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auto">
          <a:xfrm>
            <a:off x="0" y="0"/>
            <a:ext cx="9144000" cy="646113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31" name="Text Box 2"/>
          <p:cNvSpPr txBox="1">
            <a:spLocks noChangeArrowheads="1"/>
          </p:cNvSpPr>
          <p:nvPr/>
        </p:nvSpPr>
        <p:spPr bwMode="auto">
          <a:xfrm>
            <a:off x="129125" y="794155"/>
            <a:ext cx="5876951" cy="4924425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GB" sz="12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200" b="1" dirty="0">
                <a:solidFill>
                  <a:srgbClr val="333399"/>
                </a:solidFill>
                <a:latin typeface="Tahoma" pitchFamily="34" charset="0"/>
              </a:rPr>
              <a:t> 08.05.2021	          	      Incident title: HiPo#26A Drop</a:t>
            </a:r>
          </a:p>
          <a:p>
            <a:pPr marL="114300" indent="-114300" algn="just">
              <a:defRPr/>
            </a:pPr>
            <a:endParaRPr lang="en-US" sz="1300" b="1" dirty="0">
              <a:solidFill>
                <a:srgbClr val="FF0000"/>
              </a:solidFill>
              <a:latin typeface="Tahoma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What happened?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algn="just"/>
            <a:r>
              <a:rPr lang="en-US" sz="1400" dirty="0">
                <a:latin typeface="+mj-lt"/>
              </a:rPr>
              <a:t>While pulling out completion using two safety valves and lay down to pipe rack using pipe cat, due to high stick up and extra length of pre-installed safety valve, using the skate roller. On 21</a:t>
            </a:r>
            <a:r>
              <a:rPr lang="en-US" sz="1400" baseline="30000" dirty="0">
                <a:latin typeface="+mj-lt"/>
              </a:rPr>
              <a:t>st</a:t>
            </a:r>
            <a:r>
              <a:rPr lang="en-US" sz="1400" dirty="0">
                <a:latin typeface="+mj-lt"/>
              </a:rPr>
              <a:t> joint, the floor man open the elevator and the tubing joint along with pre-installed safety valve jumped over the pipe cat basket and the complete joint slide down from floor level to ground. No damage, No injury. No Go zone controlled.</a:t>
            </a:r>
          </a:p>
          <a:p>
            <a:pPr algn="just"/>
            <a:endParaRPr lang="en-US" sz="1400" dirty="0"/>
          </a:p>
          <a:p>
            <a:pPr marL="114300" indent="-114300" algn="just">
              <a:defRPr/>
            </a:pP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Your learning from this incident..</a:t>
            </a:r>
          </a:p>
          <a:p>
            <a:pPr marL="114300" indent="-114300" algn="just">
              <a:defRPr/>
            </a:pPr>
            <a:endParaRPr lang="en-US" sz="1300" dirty="0">
              <a:latin typeface="+mj-lt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>
                <a:latin typeface="+mj-lt"/>
                <a:cs typeface="Calibri" panose="020F0502020204030204" pitchFamily="34" charset="0"/>
              </a:rPr>
              <a:t>While laying down tubulars using pipe cat, ensure the pipe is well rested on the roller before proceed to open the elevator.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>
                <a:latin typeface="+mj-lt"/>
                <a:cs typeface="Calibri" panose="020F0502020204030204" pitchFamily="34" charset="0"/>
              </a:rPr>
              <a:t>while laying down pipe using two safety valves, ensure to secure the pipe with winch line before opening elevator.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>
                <a:latin typeface="+mj-lt"/>
                <a:cs typeface="Calibri" panose="020F0502020204030204" pitchFamily="34" charset="0"/>
              </a:rPr>
              <a:t>Always ensure Red Zone –Temporary No go zone are managed all the times.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>
                <a:latin typeface="+mj-lt"/>
                <a:cs typeface="Calibri" panose="020F0502020204030204" pitchFamily="34" charset="0"/>
              </a:rPr>
              <a:t>Always ensure job hazards &amp; potential risk are identified prior to start any task.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400" dirty="0">
                <a:latin typeface="+mj-lt"/>
                <a:cs typeface="Calibri" panose="020F0502020204030204" pitchFamily="34" charset="0"/>
              </a:rPr>
              <a:t>Always ensure good communication between floor hands and pipe cat operator.</a:t>
            </a:r>
          </a:p>
        </p:txBody>
      </p:sp>
      <p:sp>
        <p:nvSpPr>
          <p:cNvPr id="32" name="TextBox 16"/>
          <p:cNvSpPr txBox="1">
            <a:spLocks noChangeArrowheads="1"/>
          </p:cNvSpPr>
          <p:nvPr/>
        </p:nvSpPr>
        <p:spPr bwMode="auto">
          <a:xfrm>
            <a:off x="129125" y="5757027"/>
            <a:ext cx="5814475" cy="523220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indent="0" algn="ctr" eaLnBrk="1" hangingPunct="1"/>
            <a:r>
              <a:rPr lang="en-US" altLang="en-US" sz="1400" b="1" dirty="0">
                <a:solidFill>
                  <a:srgbClr val="FFFF00"/>
                </a:solidFill>
                <a:latin typeface="+mj-lt"/>
                <a:ea typeface="Verdana" pitchFamily="34" charset="0"/>
                <a:cs typeface="Verdana" pitchFamily="34" charset="0"/>
              </a:rPr>
              <a:t>Ensure the pipe is well rested on the pipe cat roller before proceed to open the elevator.</a:t>
            </a:r>
          </a:p>
        </p:txBody>
      </p:sp>
      <p:sp>
        <p:nvSpPr>
          <p:cNvPr id="19" name="Text Placeholder 4"/>
          <p:cNvSpPr txBox="1">
            <a:spLocks/>
          </p:cNvSpPr>
          <p:nvPr/>
        </p:nvSpPr>
        <p:spPr>
          <a:xfrm>
            <a:off x="6442452" y="5885814"/>
            <a:ext cx="2396748" cy="218957"/>
          </a:xfrm>
          <a:prstGeom prst="rect">
            <a:avLst/>
          </a:prstGeom>
        </p:spPr>
        <p:txBody>
          <a:bodyPr anchor="ctr"/>
          <a:lstStyle>
            <a:lvl1pPr marL="342900" indent="-342900" algn="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1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0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58329" y="3680170"/>
            <a:ext cx="2772446" cy="2370970"/>
          </a:xfrm>
          <a:prstGeom prst="rect">
            <a:avLst/>
          </a:prstGeom>
        </p:spPr>
      </p:pic>
      <p:sp>
        <p:nvSpPr>
          <p:cNvPr id="23" name="Rectangle 22"/>
          <p:cNvSpPr/>
          <p:nvPr/>
        </p:nvSpPr>
        <p:spPr>
          <a:xfrm>
            <a:off x="8505183" y="5712680"/>
            <a:ext cx="62138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sz="4400" b="1" dirty="0">
                <a:solidFill>
                  <a:srgbClr val="00B050"/>
                </a:solidFill>
                <a:latin typeface="Calibri" pitchFamily="34" charset="0"/>
                <a:sym typeface="Wingdings" panose="05000000000000000000" pitchFamily="2" charset="2"/>
              </a:rPr>
              <a:t></a:t>
            </a:r>
            <a:endParaRPr lang="en-US" sz="4400" b="1" dirty="0">
              <a:solidFill>
                <a:srgbClr val="00B050"/>
              </a:solidFill>
              <a:latin typeface="Calibri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258329" y="1212072"/>
            <a:ext cx="2756546" cy="2037117"/>
          </a:xfrm>
          <a:prstGeom prst="rect">
            <a:avLst/>
          </a:prstGeom>
        </p:spPr>
      </p:pic>
      <p:grpSp>
        <p:nvGrpSpPr>
          <p:cNvPr id="40" name="Group 39"/>
          <p:cNvGrpSpPr>
            <a:grpSpLocks/>
          </p:cNvGrpSpPr>
          <p:nvPr/>
        </p:nvGrpSpPr>
        <p:grpSpPr bwMode="auto">
          <a:xfrm>
            <a:off x="8741179" y="2953065"/>
            <a:ext cx="305492" cy="510932"/>
            <a:chOff x="3504" y="544"/>
            <a:chExt cx="2287" cy="1855"/>
          </a:xfrm>
        </p:grpSpPr>
        <p:sp>
          <p:nvSpPr>
            <p:cNvPr id="41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42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</p:grpSp>
      <p:sp>
        <p:nvSpPr>
          <p:cNvPr id="6" name="Oval 5"/>
          <p:cNvSpPr/>
          <p:nvPr/>
        </p:nvSpPr>
        <p:spPr bwMode="auto">
          <a:xfrm>
            <a:off x="7848600" y="4419600"/>
            <a:ext cx="533400" cy="457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Oval 19"/>
          <p:cNvSpPr/>
          <p:nvPr/>
        </p:nvSpPr>
        <p:spPr bwMode="auto">
          <a:xfrm>
            <a:off x="6685085" y="4695507"/>
            <a:ext cx="533400" cy="457200"/>
          </a:xfrm>
          <a:prstGeom prst="ellipse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9567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22924" y="1274724"/>
            <a:ext cx="8590572" cy="464742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 eaLnBrk="1" hangingPunct="1">
              <a:spcBef>
                <a:spcPct val="50000"/>
              </a:spcBef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Near Miss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&amp; JSA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latin typeface="Tahoma" pitchFamily="34" charset="0"/>
              </a:rPr>
              <a:t>Confirm the following:</a:t>
            </a:r>
            <a:endParaRPr lang="en-US" sz="1600" dirty="0">
              <a:latin typeface="Tahoma" pitchFamily="34" charset="0"/>
            </a:endParaRPr>
          </a:p>
          <a:p>
            <a:pPr>
              <a:lnSpc>
                <a:spcPct val="150000"/>
              </a:lnSpc>
              <a:spcBef>
                <a:spcPts val="0"/>
              </a:spcBef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your PSP is covering all type of lay down operations with deferent scenarios?</a:t>
            </a:r>
          </a:p>
          <a:p>
            <a:pPr marL="342900" lvl="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all risk associated identified &amp; communicated with team?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OEM provided equipment has any potential of improvement?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Do you ensure that crew members assign dedicated signaler in critical jobs?</a:t>
            </a:r>
          </a:p>
          <a:p>
            <a:pPr marL="342900" indent="-342900" eaLnBrk="1" hangingPunct="1">
              <a:lnSpc>
                <a:spcPct val="150000"/>
              </a:lnSpc>
              <a:buFont typeface="+mj-lt"/>
              <a:buAutoNum type="arabicPeriod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119063" indent="-119063" eaLnBrk="1" hangingPunct="1">
              <a:defRPr/>
            </a:pPr>
            <a:r>
              <a:rPr lang="en-US" sz="1400" dirty="0">
                <a:solidFill>
                  <a:srgbClr val="0033CC"/>
                </a:solidFill>
                <a:latin typeface="+mj-lt"/>
                <a:sym typeface="Wingdings" pitchFamily="2" charset="2"/>
              </a:rPr>
              <a:t>	</a:t>
            </a:r>
          </a:p>
          <a:p>
            <a:pPr marL="119063" indent="-119063" eaLnBrk="1" hangingPunct="1">
              <a:buFontTx/>
              <a:buChar char="•"/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19063" indent="-119063" eaLnBrk="1" hangingPunct="1"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  <a:p>
            <a:pPr marL="173038" indent="-173038" eaLnBrk="1" hangingPunct="1">
              <a:buFont typeface="Arial" pitchFamily="34" charset="0"/>
              <a:buChar char="•"/>
              <a:defRPr/>
            </a:pPr>
            <a:endParaRPr lang="en-US" sz="800" dirty="0">
              <a:solidFill>
                <a:srgbClr val="000000"/>
              </a:solidFill>
              <a:latin typeface="Arial" charset="0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grpSp>
        <p:nvGrpSpPr>
          <p:cNvPr id="11" name="Group 9"/>
          <p:cNvGrpSpPr>
            <a:grpSpLocks/>
          </p:cNvGrpSpPr>
          <p:nvPr/>
        </p:nvGrpSpPr>
        <p:grpSpPr bwMode="auto">
          <a:xfrm>
            <a:off x="12700" y="-191145"/>
            <a:ext cx="9144376" cy="990600"/>
            <a:chOff x="0" y="-144"/>
            <a:chExt cx="6240" cy="624"/>
          </a:xfrm>
        </p:grpSpPr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0" y="0"/>
              <a:ext cx="6240" cy="407"/>
            </a:xfrm>
            <a:prstGeom prst="rect">
              <a:avLst/>
            </a:prstGeom>
            <a:solidFill>
              <a:srgbClr val="00B050"/>
            </a:solidFill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5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16" name="Rectangle 8"/>
          <p:cNvSpPr>
            <a:spLocks noChangeArrowheads="1"/>
          </p:cNvSpPr>
          <p:nvPr/>
        </p:nvSpPr>
        <p:spPr bwMode="auto">
          <a:xfrm>
            <a:off x="289602" y="880270"/>
            <a:ext cx="87069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Date: 08.05.2021	          	                                         Incident title: HiPo#26A Drop</a:t>
            </a:r>
          </a:p>
        </p:txBody>
      </p:sp>
    </p:spTree>
    <p:extLst>
      <p:ext uri="{BB962C8B-B14F-4D97-AF65-F5344CB8AC3E}">
        <p14:creationId xmlns:p14="http://schemas.microsoft.com/office/powerpoint/2010/main" val="3792746096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>
    <Language xmlns="4880e4f8-4b7d-4bdd-91e3-e10d47036eca">English</Language>
    <DocId xmlns="4880e4f8-4b7d-4bdd-91e3-e10d47036eca">92700</DocId>
    <ImageCreateDate xmlns="4880E4F8-4B7D-4BDD-91E3-E10D47036ECA" xsi:nil="true"/>
    <wic_System_Copyright xmlns="http://schemas.microsoft.com/sharepoint/v3/fields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CF46C6F-070D-40A4-B21F-D63FE5060AA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17CDCFD-C2C6-4ECC-85D9-E8AEE3BFF834}">
  <ds:schemaRefs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0F8C1FBF-B100-4983-B1FF-ACE54B592B9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15913</TotalTime>
  <Words>557</Words>
  <Application>Microsoft Office PowerPoint</Application>
  <PresentationFormat>On-screen Show (4:3)</PresentationFormat>
  <Paragraphs>58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Wingdings</vt:lpstr>
      <vt:lpstr>Default Design</vt:lpstr>
      <vt:lpstr>PowerPoint Presentation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HiPo#26A Final</dc:title>
  <dc:creator>MU93647</dc:creator>
  <cp:lastModifiedBy>Balushi, Sumaiya MSE36</cp:lastModifiedBy>
  <cp:revision>866</cp:revision>
  <dcterms:created xsi:type="dcterms:W3CDTF">2001-05-03T06:07:08Z</dcterms:created>
  <dcterms:modified xsi:type="dcterms:W3CDTF">2022-07-26T05:00:06Z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