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4EE1A7-4267-4EEF-9FF8-76FCB560F85F}" v="12" dt="2021-07-08T11:11:26.3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66" autoAdjust="0"/>
  </p:normalViewPr>
  <p:slideViewPr>
    <p:cSldViewPr>
      <p:cViewPr varScale="1">
        <p:scale>
          <a:sx n="85" d="100"/>
          <a:sy n="85" d="100"/>
        </p:scale>
        <p:origin x="11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171457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4276" y="4415828"/>
            <a:ext cx="5141850" cy="41827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27908812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399" y="838200"/>
            <a:ext cx="6141293" cy="5256439"/>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11.05.2021                                            Incident title: HIPO #27</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0" marR="0">
              <a:lnSpc>
                <a:spcPct val="107000"/>
              </a:lnSpc>
              <a:spcBef>
                <a:spcPts val="300"/>
              </a:spcBef>
              <a:spcAft>
                <a:spcPts val="300"/>
              </a:spcAft>
            </a:pPr>
            <a:r>
              <a:rPr lang="en-US" sz="1200" dirty="0">
                <a:latin typeface="Arial" panose="020B0604020202020204" pitchFamily="34" charset="0"/>
                <a:ea typeface="Calibri" panose="020F0502020204030204" pitchFamily="34" charset="0"/>
                <a:cs typeface="Arial" panose="020B0604020202020204" pitchFamily="34" charset="0"/>
              </a:rPr>
              <a:t>The crew completed POOH and LD the 3 ½” IF drill pipe. They then prepared the hoist to RIH with 3 ½” EUE tubing by changing out the tubing elevators and then proceeded to prepare the power tongs. </a:t>
            </a:r>
          </a:p>
          <a:p>
            <a:pPr marL="0" marR="0">
              <a:lnSpc>
                <a:spcPct val="107000"/>
              </a:lnSpc>
              <a:spcBef>
                <a:spcPts val="300"/>
              </a:spcBef>
              <a:spcAft>
                <a:spcPts val="300"/>
              </a:spcAft>
            </a:pPr>
            <a:r>
              <a:rPr lang="en-US" sz="1200" dirty="0">
                <a:latin typeface="Arial" panose="020B0604020202020204" pitchFamily="34" charset="0"/>
                <a:ea typeface="Calibri" panose="020F0502020204030204" pitchFamily="34" charset="0"/>
                <a:cs typeface="Arial" panose="020B0604020202020204" pitchFamily="34" charset="0"/>
              </a:rPr>
              <a:t>The AD hoisted the first joint up from the catwalk and into the elevators utilizing the winch. The roustabout on the floor proceeded to remove the winch line and soft sling from the pipe. The AD then started hoisting the pipe with the traveling blocks. The pipe’s end was still on the V door and the pipe was about  at a 75 </a:t>
            </a:r>
            <a:r>
              <a:rPr lang="en-US" sz="1200" dirty="0" err="1">
                <a:latin typeface="Arial" panose="020B0604020202020204" pitchFamily="34" charset="0"/>
                <a:ea typeface="Calibri" panose="020F0502020204030204" pitchFamily="34" charset="0"/>
                <a:cs typeface="Arial" panose="020B0604020202020204" pitchFamily="34" charset="0"/>
              </a:rPr>
              <a:t>deg</a:t>
            </a:r>
            <a:r>
              <a:rPr lang="en-US" sz="1200" dirty="0">
                <a:latin typeface="Arial" panose="020B0604020202020204" pitchFamily="34" charset="0"/>
                <a:ea typeface="Calibri" panose="020F0502020204030204" pitchFamily="34" charset="0"/>
                <a:cs typeface="Arial" panose="020B0604020202020204" pitchFamily="34" charset="0"/>
              </a:rPr>
              <a:t> angle, the pipe slipped through the tubing elevators. The pipe then travelled down the V door onto the catwalk and then fell onto the ground directly beside the catwalk. </a:t>
            </a: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1450" indent="-171450">
              <a:buFont typeface="Arial" panose="020B0604020202020204" pitchFamily="34" charset="0"/>
              <a:buChar char="•"/>
              <a:defRPr/>
            </a:pPr>
            <a:r>
              <a:rPr lang="en-US" sz="1200" dirty="0">
                <a:solidFill>
                  <a:schemeClr val="tx2"/>
                </a:solidFill>
                <a:latin typeface="+mj-lt"/>
                <a:cs typeface="Tahoma" pitchFamily="34" charset="0"/>
              </a:rPr>
              <a:t>Always ensure effective TBT is conducted before each activity, even if routine.</a:t>
            </a:r>
          </a:p>
          <a:p>
            <a:pPr marL="171450" indent="-171450">
              <a:buFont typeface="Arial" panose="020B0604020202020204" pitchFamily="34" charset="0"/>
              <a:buChar char="•"/>
              <a:defRPr/>
            </a:pPr>
            <a:r>
              <a:rPr lang="en-US" sz="1200" dirty="0">
                <a:solidFill>
                  <a:schemeClr val="tx2"/>
                </a:solidFill>
                <a:latin typeface="+mj-lt"/>
                <a:cs typeface="Tahoma" pitchFamily="34" charset="0"/>
              </a:rPr>
              <a:t>Always have the responsible person prepare the handling equipment for next job</a:t>
            </a:r>
          </a:p>
          <a:p>
            <a:pPr marL="171450" indent="-171450">
              <a:buFont typeface="Wingdings" panose="05000000000000000000" pitchFamily="2" charset="2"/>
              <a:buChar char="§"/>
              <a:defRPr/>
            </a:pPr>
            <a:r>
              <a:rPr lang="en-US" sz="1200" dirty="0">
                <a:solidFill>
                  <a:schemeClr val="tx2"/>
                </a:solidFill>
                <a:latin typeface="+mj-lt"/>
                <a:cs typeface="Tahoma" pitchFamily="34" charset="0"/>
              </a:rPr>
              <a:t>Always validate size of equipment by measuring or other means, do not leave it to visual validation only.</a:t>
            </a:r>
          </a:p>
          <a:p>
            <a:pPr marL="171450" indent="-171450">
              <a:buFont typeface="Arial" panose="020B0604020202020204" pitchFamily="34" charset="0"/>
              <a:buChar char="•"/>
              <a:defRPr/>
            </a:pPr>
            <a:r>
              <a:rPr lang="en-US" sz="1200" dirty="0">
                <a:solidFill>
                  <a:schemeClr val="tx2"/>
                </a:solidFill>
                <a:latin typeface="+mj-lt"/>
                <a:cs typeface="Tahoma" pitchFamily="34" charset="0"/>
              </a:rPr>
              <a:t>Always maintain red zone management for all hoisting operations –Do Not hoist if red zone is not cleared</a:t>
            </a:r>
            <a:endParaRPr lang="en-US" sz="1200" strike="sngStrike" dirty="0">
              <a:solidFill>
                <a:schemeClr val="tx2"/>
              </a:solidFill>
              <a:latin typeface="+mj-lt"/>
              <a:cs typeface="Tahoma" pitchFamily="34" charset="0"/>
            </a:endParaRPr>
          </a:p>
          <a:p>
            <a:pPr marL="171450" indent="-171450">
              <a:buFont typeface="Arial" panose="020B0604020202020204" pitchFamily="34" charset="0"/>
              <a:buChar char="•"/>
              <a:defRPr/>
            </a:pPr>
            <a:r>
              <a:rPr lang="en-US" sz="1200" dirty="0">
                <a:solidFill>
                  <a:schemeClr val="tx2"/>
                </a:solidFill>
                <a:latin typeface="+mj-lt"/>
                <a:cs typeface="Tahoma" pitchFamily="34" charset="0"/>
              </a:rPr>
              <a:t>Always ensure all crew members are in their correct positions for all hoisting activities</a:t>
            </a:r>
          </a:p>
          <a:p>
            <a:pPr marL="171450" indent="-171450">
              <a:buFont typeface="Arial" panose="020B0604020202020204" pitchFamily="34" charset="0"/>
              <a:buChar char="•"/>
              <a:defRPr/>
            </a:pPr>
            <a:r>
              <a:rPr lang="en-US" sz="1200" dirty="0">
                <a:solidFill>
                  <a:schemeClr val="tx2"/>
                </a:solidFill>
                <a:latin typeface="+mj-lt"/>
                <a:cs typeface="Tahoma" pitchFamily="34" charset="0"/>
              </a:rPr>
              <a:t>Always ensure the Drillers to complete their final check of all hoisting equipment prior starting the activity</a:t>
            </a:r>
          </a:p>
          <a:p>
            <a:pPr marL="171450" indent="-171450">
              <a:buFont typeface="Arial" panose="020B0604020202020204" pitchFamily="34" charset="0"/>
              <a:buChar char="•"/>
              <a:defRPr/>
            </a:pPr>
            <a:r>
              <a:rPr lang="en-US" sz="1200" dirty="0">
                <a:solidFill>
                  <a:schemeClr val="tx2"/>
                </a:solidFill>
                <a:latin typeface="+mj-lt"/>
                <a:cs typeface="Tahoma" pitchFamily="34" charset="0"/>
              </a:rPr>
              <a:t>Always ensure Assistant Drillers only operate the hoist under direct supervision</a:t>
            </a:r>
          </a:p>
          <a:p>
            <a:pPr marL="171450" indent="-171450">
              <a:buFont typeface="Arial" panose="020B0604020202020204" pitchFamily="34" charset="0"/>
              <a:buChar char="•"/>
              <a:defRPr/>
            </a:pPr>
            <a:endParaRPr lang="en-US" sz="1050" dirty="0">
              <a:latin typeface="+mj-lt"/>
              <a:cs typeface="Tahoma" pitchFamily="34" charset="0"/>
            </a:endParaRPr>
          </a:p>
          <a:p>
            <a:pPr marL="171450" indent="-171450">
              <a:buFont typeface="Arial" panose="020B0604020202020204" pitchFamily="34" charset="0"/>
              <a:buChar char="•"/>
              <a:defRPr/>
            </a:pPr>
            <a:endParaRPr lang="en-US" sz="1050" dirty="0">
              <a:latin typeface="+mj-lt"/>
              <a:cs typeface="Tahoma" pitchFamily="34" charset="0"/>
            </a:endParaRPr>
          </a:p>
        </p:txBody>
      </p:sp>
      <p:sp>
        <p:nvSpPr>
          <p:cNvPr id="26628" name="TextBox 16"/>
          <p:cNvSpPr txBox="1">
            <a:spLocks noChangeArrowheads="1"/>
          </p:cNvSpPr>
          <p:nvPr/>
        </p:nvSpPr>
        <p:spPr bwMode="auto">
          <a:xfrm>
            <a:off x="2508125" y="6434846"/>
            <a:ext cx="5181600" cy="338554"/>
          </a:xfrm>
          <a:prstGeom prst="rect">
            <a:avLst/>
          </a:prstGeom>
          <a:solidFill>
            <a:schemeClr val="accent2"/>
          </a:solidFill>
          <a:ln w="9525">
            <a:noFill/>
            <a:miter lim="800000"/>
            <a:headEnd/>
            <a:tailEnd/>
          </a:ln>
        </p:spPr>
        <p:txBody>
          <a:bodyPr>
            <a:spAutoFit/>
          </a:bodyPr>
          <a:lstStyle/>
          <a:p>
            <a:pPr eaLnBrk="1" hangingPunct="1"/>
            <a:r>
              <a:rPr lang="en-US" sz="1600" b="1" dirty="0">
                <a:solidFill>
                  <a:srgbClr val="FFFF00"/>
                </a:solidFill>
                <a:latin typeface="Tahoma" pitchFamily="34" charset="0"/>
              </a:rPr>
              <a:t>Always properly check equipment before use</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2051" name="Picture 3" descr="C:\Users\markmontague\Desktop\CPDS HSSE Managment May 2021\4. Performance Monitoring\2. Incidents\2021\5. May\11 May Hoist 52 HIPO #27 DROPS\photos\Measured 3.5 EUE Elevators.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b="-16513"/>
          <a:stretch/>
        </p:blipFill>
        <p:spPr bwMode="auto">
          <a:xfrm>
            <a:off x="6490132" y="3697570"/>
            <a:ext cx="2399186" cy="2555223"/>
          </a:xfrm>
          <a:prstGeom prst="rect">
            <a:avLst/>
          </a:prstGeom>
          <a:noFill/>
          <a:extLst>
            <a:ext uri="{909E8E84-426E-40DD-AFC4-6F175D3DCCD1}">
              <a14:hiddenFill xmlns:a14="http://schemas.microsoft.com/office/drawing/2010/main">
                <a:solidFill>
                  <a:srgbClr val="FFFFFF"/>
                </a:solidFill>
              </a14:hiddenFill>
            </a:ext>
          </a:extLst>
        </p:spPr>
      </p:pic>
      <p:sp>
        <p:nvSpPr>
          <p:cNvPr id="26634" name="Freeform 132"/>
          <p:cNvSpPr>
            <a:spLocks/>
          </p:cNvSpPr>
          <p:nvPr/>
        </p:nvSpPr>
        <p:spPr bwMode="auto">
          <a:xfrm>
            <a:off x="8499048" y="5664535"/>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5" name="Picture 4">
            <a:extLst>
              <a:ext uri="{FF2B5EF4-FFF2-40B4-BE49-F238E27FC236}">
                <a16:creationId xmlns:a16="http://schemas.microsoft.com/office/drawing/2014/main" id="{9DFDDEC2-B27F-4E20-9FF1-D5872DEC99C0}"/>
              </a:ext>
            </a:extLst>
          </p:cNvPr>
          <p:cNvPicPr>
            <a:picLocks noChangeAspect="1"/>
          </p:cNvPicPr>
          <p:nvPr/>
        </p:nvPicPr>
        <p:blipFill>
          <a:blip r:embed="rId4"/>
          <a:stretch>
            <a:fillRect/>
          </a:stretch>
        </p:blipFill>
        <p:spPr>
          <a:xfrm>
            <a:off x="6490132" y="1366873"/>
            <a:ext cx="2495824" cy="2032798"/>
          </a:xfrm>
          <a:prstGeom prst="rect">
            <a:avLst/>
          </a:prstGeom>
        </p:spPr>
      </p:pic>
      <p:grpSp>
        <p:nvGrpSpPr>
          <p:cNvPr id="18" name="Group 131">
            <a:extLst>
              <a:ext uri="{FF2B5EF4-FFF2-40B4-BE49-F238E27FC236}">
                <a16:creationId xmlns:a16="http://schemas.microsoft.com/office/drawing/2014/main" id="{D902B9D1-16D6-447D-BD9F-070FA0BD49F8}"/>
              </a:ext>
            </a:extLst>
          </p:cNvPr>
          <p:cNvGrpSpPr>
            <a:grpSpLocks/>
          </p:cNvGrpSpPr>
          <p:nvPr/>
        </p:nvGrpSpPr>
        <p:grpSpPr bwMode="auto">
          <a:xfrm>
            <a:off x="8697684" y="3035716"/>
            <a:ext cx="249877" cy="389794"/>
            <a:chOff x="3504" y="544"/>
            <a:chExt cx="2287" cy="1855"/>
          </a:xfrm>
        </p:grpSpPr>
        <p:sp>
          <p:nvSpPr>
            <p:cNvPr id="19" name="Line 129">
              <a:extLst>
                <a:ext uri="{FF2B5EF4-FFF2-40B4-BE49-F238E27FC236}">
                  <a16:creationId xmlns:a16="http://schemas.microsoft.com/office/drawing/2014/main" id="{72BE6427-3563-4B17-9A86-75851FA8F293}"/>
                </a:ext>
              </a:extLst>
            </p:cNvPr>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0" name="Line 130">
              <a:extLst>
                <a:ext uri="{FF2B5EF4-FFF2-40B4-BE49-F238E27FC236}">
                  <a16:creationId xmlns:a16="http://schemas.microsoft.com/office/drawing/2014/main" id="{32FD8844-A209-4563-9F91-58691CD680CB}"/>
                </a:ext>
              </a:extLst>
            </p:cNvPr>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6" name="TextBox 5">
            <a:extLst>
              <a:ext uri="{FF2B5EF4-FFF2-40B4-BE49-F238E27FC236}">
                <a16:creationId xmlns:a16="http://schemas.microsoft.com/office/drawing/2014/main" id="{E2487DF1-6740-4DAB-AFD1-DEE81036D685}"/>
              </a:ext>
            </a:extLst>
          </p:cNvPr>
          <p:cNvSpPr txBox="1"/>
          <p:nvPr/>
        </p:nvSpPr>
        <p:spPr>
          <a:xfrm>
            <a:off x="6553200" y="3425510"/>
            <a:ext cx="2590800" cy="246221"/>
          </a:xfrm>
          <a:prstGeom prst="rect">
            <a:avLst/>
          </a:prstGeom>
          <a:noFill/>
        </p:spPr>
        <p:txBody>
          <a:bodyPr wrap="square" rtlCol="0">
            <a:spAutoFit/>
          </a:bodyPr>
          <a:lstStyle/>
          <a:p>
            <a:r>
              <a:rPr lang="en-US" sz="1000" dirty="0">
                <a:latin typeface="+mj-lt"/>
              </a:rPr>
              <a:t>Do not depend on visual check only</a:t>
            </a:r>
          </a:p>
        </p:txBody>
      </p:sp>
      <p:sp>
        <p:nvSpPr>
          <p:cNvPr id="22" name="TextBox 21">
            <a:extLst>
              <a:ext uri="{FF2B5EF4-FFF2-40B4-BE49-F238E27FC236}">
                <a16:creationId xmlns:a16="http://schemas.microsoft.com/office/drawing/2014/main" id="{4F9CC14F-EC76-41CB-8035-034D24C83B47}"/>
              </a:ext>
            </a:extLst>
          </p:cNvPr>
          <p:cNvSpPr txBox="1"/>
          <p:nvPr/>
        </p:nvSpPr>
        <p:spPr>
          <a:xfrm>
            <a:off x="7080808" y="5895957"/>
            <a:ext cx="1615796" cy="246221"/>
          </a:xfrm>
          <a:prstGeom prst="rect">
            <a:avLst/>
          </a:prstGeom>
          <a:noFill/>
        </p:spPr>
        <p:txBody>
          <a:bodyPr wrap="square" rtlCol="0">
            <a:spAutoFit/>
          </a:bodyPr>
          <a:lstStyle/>
          <a:p>
            <a:r>
              <a:rPr lang="en-US" sz="1000" dirty="0">
                <a:latin typeface="+mj-lt"/>
              </a:rPr>
              <a:t>Be certain, measure!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247317"/>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you have a monitoring process for implementation of learning from incidents?</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have an assurance process for operations planning and utilization of the SOP?</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the pre- inspection of equipment  before use?</a:t>
            </a:r>
          </a:p>
          <a:p>
            <a:pPr marL="342900" indent="-342900" eaLnBrk="1" hangingPunct="1">
              <a:buFont typeface="+mj-lt"/>
              <a:buAutoNum type="arabicPeriod"/>
              <a:defRPr/>
            </a:pPr>
            <a:r>
              <a:rPr lang="en-US" sz="1400" dirty="0">
                <a:solidFill>
                  <a:srgbClr val="0033CC"/>
                </a:solidFill>
                <a:latin typeface="+mj-lt"/>
                <a:sym typeface="Wingdings" pitchFamily="2" charset="2"/>
              </a:rPr>
              <a:t>Do you survey the correct personnel are assigned to and doing the job?</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compliance to red zone management?</a:t>
            </a:r>
          </a:p>
          <a:p>
            <a:pPr marL="342900" indent="-342900" eaLnBrk="1" hangingPunct="1">
              <a:buFont typeface="+mj-lt"/>
              <a:buAutoNum type="arabicPeriod"/>
              <a:defRPr/>
            </a:pPr>
            <a:r>
              <a:rPr lang="en-US" sz="1400" dirty="0">
                <a:solidFill>
                  <a:srgbClr val="0033CC"/>
                </a:solidFill>
                <a:latin typeface="+mj-lt"/>
                <a:sym typeface="Wingdings" pitchFamily="2" charset="2"/>
              </a:rPr>
              <a:t>Do you </a:t>
            </a:r>
            <a:r>
              <a:rPr lang="en-US" sz="1400" dirty="0" err="1">
                <a:solidFill>
                  <a:srgbClr val="0033CC"/>
                </a:solidFill>
                <a:latin typeface="+mj-lt"/>
                <a:sym typeface="Wingdings" pitchFamily="2" charset="2"/>
              </a:rPr>
              <a:t>utilise</a:t>
            </a:r>
            <a:r>
              <a:rPr lang="en-US" sz="1400" dirty="0">
                <a:solidFill>
                  <a:srgbClr val="0033CC"/>
                </a:solidFill>
                <a:latin typeface="+mj-lt"/>
                <a:sym typeface="Wingdings" pitchFamily="2" charset="2"/>
              </a:rPr>
              <a:t> your CCTV monitoring systems to capture non-compliance?</a:t>
            </a:r>
          </a:p>
          <a:p>
            <a:pPr marL="342900" indent="-342900" eaLnBrk="1" hangingPunct="1">
              <a:buFont typeface="+mj-lt"/>
              <a:buAutoNum type="arabicPeriod"/>
              <a:defRPr/>
            </a:pPr>
            <a:r>
              <a:rPr lang="en-US" sz="1400" dirty="0">
                <a:solidFill>
                  <a:srgbClr val="0033CC"/>
                </a:solidFill>
                <a:latin typeface="+mj-lt"/>
                <a:sym typeface="Wingdings" pitchFamily="2" charset="2"/>
              </a:rPr>
              <a:t>Do you adequately structure your management site visits to monitor compliance?</a:t>
            </a: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52400" y="817761"/>
            <a:ext cx="6341801" cy="307777"/>
          </a:xfrm>
          <a:prstGeom prst="rect">
            <a:avLst/>
          </a:prstGeom>
          <a:noFill/>
          <a:ln w="9525">
            <a:noFill/>
            <a:miter lim="800000"/>
            <a:headEnd/>
            <a:tailEnd/>
          </a:ln>
        </p:spPr>
        <p:txBody>
          <a:bodyPr wrap="none">
            <a:spAutoFit/>
          </a:bodyPr>
          <a:lstStyle/>
          <a:p>
            <a:pPr marL="114300" indent="-114300" algn="just"/>
            <a:r>
              <a:rPr lang="en-US" sz="1400" b="1" dirty="0">
                <a:solidFill>
                  <a:srgbClr val="333399"/>
                </a:solidFill>
                <a:latin typeface="Tahoma" pitchFamily="34" charset="0"/>
              </a:rPr>
              <a:t>Date:  11.05.2021                                            Incident title: HIPO #27</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92701</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219827-1236-4CB0-A08B-F577C4CB96C3}"/>
</file>

<file path=customXml/itemProps2.xml><?xml version="1.0" encoding="utf-8"?>
<ds:datastoreItem xmlns:ds="http://schemas.openxmlformats.org/officeDocument/2006/customXml" ds:itemID="{417CDCFD-C2C6-4ECC-85D9-E8AEE3BFF834}">
  <ds:schemaRefs>
    <ds:schemaRef ds:uri="http://purl.org/dc/elements/1.1/"/>
    <ds:schemaRef ds:uri="http://schemas.microsoft.com/sharepoint/v3"/>
    <ds:schemaRef ds:uri="http://schemas.openxmlformats.org/package/2006/metadata/core-properties"/>
    <ds:schemaRef ds:uri="http://purl.org/dc/terms/"/>
    <ds:schemaRef ds:uri="http://purl.org/dc/dcmitype/"/>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8177</TotalTime>
  <Words>640</Words>
  <Application>Microsoft Office PowerPoint</Application>
  <PresentationFormat>On-screen Show (4:3)</PresentationFormat>
  <Paragraphs>59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HiPo#27 Final Post UWD</dc:title>
  <dc:creator>MU93647</dc:creator>
  <cp:lastModifiedBy>Balushi, Sumaiya MSE36</cp:lastModifiedBy>
  <cp:revision>559</cp:revision>
  <cp:lastPrinted>2021-07-08T11:11:27Z</cp:lastPrinted>
  <dcterms:created xsi:type="dcterms:W3CDTF">2001-05-03T06:07:08Z</dcterms:created>
  <dcterms:modified xsi:type="dcterms:W3CDTF">2022-07-26T05:04:26Z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