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26" r:id="rId5"/>
    <p:sldId id="327" r:id="rId6"/>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D78167-C993-4B35-9B61-38FBCB2C3212}" v="9" dt="2021-11-09T03:56:17.1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2448" autoAdjust="0"/>
  </p:normalViewPr>
  <p:slideViewPr>
    <p:cSldViewPr>
      <p:cViewPr varScale="1">
        <p:scale>
          <a:sx n="99" d="100"/>
          <a:sy n="99" d="100"/>
        </p:scale>
        <p:origin x="19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bri, Abid UIL63" userId="9b80b653-9713-4a07-9b1e-283f1c8a7dd2" providerId="ADAL" clId="{0FD78167-C993-4B35-9B61-38FBCB2C3212}"/>
    <pc:docChg chg="undo redo custSel modSld">
      <pc:chgData name="Sabri, Abid UIL63" userId="9b80b653-9713-4a07-9b1e-283f1c8a7dd2" providerId="ADAL" clId="{0FD78167-C993-4B35-9B61-38FBCB2C3212}" dt="2021-11-09T04:20:06.538" v="101" actId="20577"/>
      <pc:docMkLst>
        <pc:docMk/>
      </pc:docMkLst>
      <pc:sldChg chg="delSp modSp mod">
        <pc:chgData name="Sabri, Abid UIL63" userId="9b80b653-9713-4a07-9b1e-283f1c8a7dd2" providerId="ADAL" clId="{0FD78167-C993-4B35-9B61-38FBCB2C3212}" dt="2021-11-09T04:02:34.162" v="66" actId="20577"/>
        <pc:sldMkLst>
          <pc:docMk/>
          <pc:sldMk cId="0" sldId="289"/>
        </pc:sldMkLst>
        <pc:spChg chg="del mod">
          <ac:chgData name="Sabri, Abid UIL63" userId="9b80b653-9713-4a07-9b1e-283f1c8a7dd2" providerId="ADAL" clId="{0FD78167-C993-4B35-9B61-38FBCB2C3212}" dt="2021-11-09T03:57:43.903" v="60" actId="21"/>
          <ac:spMkLst>
            <pc:docMk/>
            <pc:sldMk cId="0" sldId="289"/>
            <ac:spMk id="8" creationId="{00000000-0000-0000-0000-000000000000}"/>
          </ac:spMkLst>
        </pc:spChg>
        <pc:spChg chg="mod">
          <ac:chgData name="Sabri, Abid UIL63" userId="9b80b653-9713-4a07-9b1e-283f1c8a7dd2" providerId="ADAL" clId="{0FD78167-C993-4B35-9B61-38FBCB2C3212}" dt="2021-11-09T03:53:01.932" v="50" actId="1076"/>
          <ac:spMkLst>
            <pc:docMk/>
            <pc:sldMk cId="0" sldId="289"/>
            <ac:spMk id="9" creationId="{00000000-0000-0000-0000-000000000000}"/>
          </ac:spMkLst>
        </pc:spChg>
        <pc:graphicFrameChg chg="mod modGraphic">
          <ac:chgData name="Sabri, Abid UIL63" userId="9b80b653-9713-4a07-9b1e-283f1c8a7dd2" providerId="ADAL" clId="{0FD78167-C993-4B35-9B61-38FBCB2C3212}" dt="2021-11-09T04:02:34.162" v="66" actId="20577"/>
          <ac:graphicFrameMkLst>
            <pc:docMk/>
            <pc:sldMk cId="0" sldId="289"/>
            <ac:graphicFrameMk id="5" creationId="{00000000-0000-0000-0000-000000000000}"/>
          </ac:graphicFrameMkLst>
        </pc:graphicFrameChg>
      </pc:sldChg>
      <pc:sldChg chg="modSp mod">
        <pc:chgData name="Sabri, Abid UIL63" userId="9b80b653-9713-4a07-9b1e-283f1c8a7dd2" providerId="ADAL" clId="{0FD78167-C993-4B35-9B61-38FBCB2C3212}" dt="2021-11-09T04:20:06.538" v="101" actId="20577"/>
        <pc:sldMkLst>
          <pc:docMk/>
          <pc:sldMk cId="3139212794" sldId="328"/>
        </pc:sldMkLst>
        <pc:graphicFrameChg chg="mod modGraphic">
          <ac:chgData name="Sabri, Abid UIL63" userId="9b80b653-9713-4a07-9b1e-283f1c8a7dd2" providerId="ADAL" clId="{0FD78167-C993-4B35-9B61-38FBCB2C3212}" dt="2021-11-09T04:20:06.538" v="101" actId="20577"/>
          <ac:graphicFrameMkLst>
            <pc:docMk/>
            <pc:sldMk cId="3139212794" sldId="328"/>
            <ac:graphicFrameMk id="5"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3170153" cy="4799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4145049" y="1"/>
            <a:ext cx="3170152" cy="4799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121217"/>
            <a:ext cx="3170153" cy="4799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4145049" y="9121217"/>
            <a:ext cx="3170152" cy="4799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3182621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3170153" cy="4799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4145049" y="1"/>
            <a:ext cx="3170152" cy="4799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74897" y="4560609"/>
            <a:ext cx="5365408" cy="431984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121217"/>
            <a:ext cx="3170153" cy="4799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4145049" y="9121217"/>
            <a:ext cx="3170152" cy="47998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10835549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4036771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4146577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l="12304"/>
          <a:stretch/>
        </p:blipFill>
        <p:spPr>
          <a:xfrm rot="16200000">
            <a:off x="6156411" y="2673231"/>
            <a:ext cx="2292787" cy="3485952"/>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59829" y="1184032"/>
            <a:ext cx="3449188" cy="1940168"/>
          </a:xfrm>
          <a:prstGeom prst="rect">
            <a:avLst/>
          </a:prstGeom>
        </p:spPr>
      </p:pic>
      <p:sp>
        <p:nvSpPr>
          <p:cNvPr id="14339" name="Text Box 2"/>
          <p:cNvSpPr txBox="1">
            <a:spLocks noChangeArrowheads="1"/>
          </p:cNvSpPr>
          <p:nvPr/>
        </p:nvSpPr>
        <p:spPr bwMode="auto">
          <a:xfrm>
            <a:off x="85725" y="790869"/>
            <a:ext cx="5421273" cy="5262979"/>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16.05.21	Incident title: </a:t>
            </a:r>
            <a:r>
              <a:rPr lang="en-US" sz="1600" b="1" dirty="0" err="1">
                <a:solidFill>
                  <a:srgbClr val="333399"/>
                </a:solidFill>
                <a:latin typeface="Tahoma" pitchFamily="34" charset="0"/>
              </a:rPr>
              <a:t>HiPo</a:t>
            </a:r>
            <a:r>
              <a:rPr lang="en-US" sz="1600" b="1" dirty="0">
                <a:solidFill>
                  <a:srgbClr val="333399"/>
                </a:solidFill>
                <a:latin typeface="Tahoma" pitchFamily="34" charset="0"/>
              </a:rPr>
              <a:t> #27a</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defRPr/>
            </a:pPr>
            <a:r>
              <a:rPr lang="en-GB" sz="1050" dirty="0">
                <a:latin typeface="Calibri" panose="020F0502020204030204" pitchFamily="34" charset="0"/>
                <a:ea typeface="Tahoma" panose="020B0604030504040204" pitchFamily="34" charset="0"/>
                <a:cs typeface="Calibri" panose="020F0502020204030204" pitchFamily="34" charset="0"/>
              </a:rPr>
              <a:t>A water tanker returning to base with an empty tanker was involved in a high potential incident. While travelling, the prime mover suffered a sudden application of the braking system resulting in the emergency brake system locking on, bringing the vehicle to a  stop in the jack knife position. It was found that an air hose in the parking brake system was disconnected resulting in the locking up of prime mover wheels. The disconnected air hose was previously repaired using larger diameter hose and superglue following damage.</a:t>
            </a:r>
          </a:p>
          <a:p>
            <a:pPr>
              <a:defRPr/>
            </a:pPr>
            <a:endParaRPr lang="en-US" sz="1200" b="1" dirty="0">
              <a:solidFill>
                <a:srgbClr val="333399"/>
              </a:solidFill>
              <a:latin typeface="Tahoma" pitchFamily="34" charset="0"/>
            </a:endParaRPr>
          </a:p>
          <a:p>
            <a:pPr>
              <a:defRPr/>
            </a:pPr>
            <a:r>
              <a:rPr lang="en-US" sz="1200" b="1" dirty="0">
                <a:solidFill>
                  <a:srgbClr val="333399"/>
                </a:solidFill>
                <a:latin typeface="Tahoma" pitchFamily="34" charset="0"/>
              </a:rPr>
              <a:t>Your learning from this incident..</a:t>
            </a:r>
            <a:endParaRPr lang="en-GB" sz="1200" b="1" dirty="0">
              <a:solidFill>
                <a:srgbClr val="333399"/>
              </a:solidFill>
              <a:latin typeface="Tahoma" pitchFamily="34" charset="0"/>
            </a:endParaRPr>
          </a:p>
          <a:p>
            <a:pPr>
              <a:defRPr/>
            </a:pPr>
            <a:r>
              <a:rPr lang="en-GB" sz="1200" b="1" dirty="0">
                <a:solidFill>
                  <a:srgbClr val="333399"/>
                </a:solidFill>
                <a:latin typeface="Tahoma" pitchFamily="34" charset="0"/>
              </a:rPr>
              <a:t>Driver</a:t>
            </a:r>
            <a:endParaRPr lang="en-GB" sz="1100" b="1" dirty="0">
              <a:solidFill>
                <a:srgbClr val="333399"/>
              </a:solidFill>
              <a:latin typeface="+mj-lt"/>
            </a:endParaRPr>
          </a:p>
          <a:p>
            <a:pPr marL="112713" indent="-112713">
              <a:buFont typeface="Arial" panose="020B0604020202020204" pitchFamily="34" charset="0"/>
              <a:buChar char="•"/>
              <a:defRPr/>
            </a:pPr>
            <a:r>
              <a:rPr lang="en-US" sz="1100" dirty="0">
                <a:latin typeface="Calibri" panose="020F0502020204030204" pitchFamily="34" charset="0"/>
              </a:rPr>
              <a:t>Always ensure you check the vehicle thoroughly before starting the trip and during the trip.</a:t>
            </a:r>
          </a:p>
          <a:p>
            <a:pPr marL="112713" indent="-112713">
              <a:buFont typeface="Arial" panose="020B0604020202020204" pitchFamily="34" charset="0"/>
              <a:buChar char="•"/>
              <a:defRPr/>
            </a:pPr>
            <a:r>
              <a:rPr lang="en-US" sz="1100" dirty="0">
                <a:latin typeface="Calibri" panose="020F0502020204030204" pitchFamily="34" charset="0"/>
              </a:rPr>
              <a:t>Always ensure you are alert and follow defensive driving techniques while driving.</a:t>
            </a:r>
          </a:p>
          <a:p>
            <a:pPr marL="112713" indent="-112713">
              <a:buFont typeface="Arial" panose="020B0604020202020204" pitchFamily="34" charset="0"/>
              <a:buChar char="•"/>
              <a:defRPr/>
            </a:pPr>
            <a:r>
              <a:rPr lang="en-GB" sz="1100" dirty="0">
                <a:latin typeface="Calibri" panose="020F0502020204030204" pitchFamily="34" charset="0"/>
              </a:rPr>
              <a:t>Always ensure you report all defects. </a:t>
            </a:r>
          </a:p>
          <a:p>
            <a:pPr marL="112713" indent="-112713">
              <a:buFont typeface="Arial" panose="020B0604020202020204" pitchFamily="34" charset="0"/>
              <a:buChar char="•"/>
              <a:defRPr/>
            </a:pPr>
            <a:endParaRPr lang="en-GB" sz="1100" dirty="0">
              <a:latin typeface="Calibri" panose="020F0502020204030204" pitchFamily="34" charset="0"/>
              <a:cs typeface="Tahoma" pitchFamily="34" charset="0"/>
            </a:endParaRPr>
          </a:p>
          <a:p>
            <a:pPr>
              <a:defRPr/>
            </a:pPr>
            <a:r>
              <a:rPr lang="en-GB" sz="11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Workshop Staff</a:t>
            </a:r>
          </a:p>
          <a:p>
            <a:pPr marL="171450" indent="-171450">
              <a:buFont typeface="Arial" panose="020B0604020202020204" pitchFamily="34" charset="0"/>
              <a:buChar char="•"/>
              <a:defRPr/>
            </a:pPr>
            <a:r>
              <a:rPr lang="en-US" sz="1100" dirty="0">
                <a:latin typeface="Calibri" panose="020F0502020204030204" pitchFamily="34" charset="0"/>
              </a:rPr>
              <a:t>Always ensure you are competent and fully trained to do the job you are assigned</a:t>
            </a:r>
          </a:p>
          <a:p>
            <a:pPr marL="171450" indent="-171450">
              <a:buFont typeface="Arial" panose="020B0604020202020204" pitchFamily="34" charset="0"/>
              <a:buChar char="•"/>
              <a:defRPr/>
            </a:pPr>
            <a:r>
              <a:rPr lang="en-US" sz="1100" dirty="0">
                <a:latin typeface="Calibri" panose="020F0502020204030204" pitchFamily="34" charset="0"/>
              </a:rPr>
              <a:t>Always ensure you complete a job according to the OEM recommendations / specifications</a:t>
            </a:r>
          </a:p>
          <a:p>
            <a:pPr marL="171450" indent="-171450">
              <a:buFont typeface="Arial" panose="020B0604020202020204" pitchFamily="34" charset="0"/>
              <a:buChar char="•"/>
              <a:defRPr/>
            </a:pPr>
            <a:r>
              <a:rPr lang="en-US" sz="1100" dirty="0">
                <a:latin typeface="Calibri" panose="020F0502020204030204" pitchFamily="34" charset="0"/>
              </a:rPr>
              <a:t>Always ensure you use genuine spare parts</a:t>
            </a:r>
          </a:p>
          <a:p>
            <a:pPr marL="171450" indent="-171450">
              <a:buFont typeface="Arial" panose="020B0604020202020204" pitchFamily="34" charset="0"/>
              <a:buChar char="•"/>
              <a:defRPr/>
            </a:pPr>
            <a:r>
              <a:rPr lang="en-US" sz="1100" dirty="0">
                <a:latin typeface="Calibri" panose="020F0502020204030204" pitchFamily="34" charset="0"/>
              </a:rPr>
              <a:t>Always ensure you do not take short cuts or follow substandard repair practices</a:t>
            </a:r>
          </a:p>
          <a:p>
            <a:pPr marL="171450" indent="-171450">
              <a:buFont typeface="Arial" panose="020B0604020202020204" pitchFamily="34" charset="0"/>
              <a:buChar char="•"/>
              <a:defRPr/>
            </a:pPr>
            <a:r>
              <a:rPr lang="en-US" sz="1100" dirty="0">
                <a:latin typeface="Calibri" panose="020F0502020204030204" pitchFamily="34" charset="0"/>
              </a:rPr>
              <a:t>Always ensure you stop/refuse to do any activity you see unsafe even if it is a common practice.</a:t>
            </a:r>
          </a:p>
          <a:p>
            <a:pPr marL="171450" indent="-171450">
              <a:buFont typeface="Arial" panose="020B0604020202020204" pitchFamily="34" charset="0"/>
              <a:buChar char="•"/>
              <a:defRPr/>
            </a:pPr>
            <a:r>
              <a:rPr lang="en-US" sz="1100" dirty="0">
                <a:latin typeface="Calibri" panose="020F0502020204030204" pitchFamily="34" charset="0"/>
              </a:rPr>
              <a:t>Always ensure you report anything unsafe to your management.</a:t>
            </a:r>
            <a:endParaRPr lang="en-GB" sz="1100" dirty="0">
              <a:latin typeface="Calibri" panose="020F0502020204030204" pitchFamily="34" charset="0"/>
            </a:endParaRPr>
          </a:p>
          <a:p>
            <a:pPr>
              <a:defRPr/>
            </a:pPr>
            <a:endParaRPr lang="en-GB" sz="11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endParaRPr>
          </a:p>
          <a:p>
            <a:pPr>
              <a:defRPr/>
            </a:pPr>
            <a:endParaRPr lang="en-US" sz="11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endParaRPr>
          </a:p>
          <a:p>
            <a:pPr marL="112713" indent="-112713">
              <a:buFont typeface="Arial" panose="020B0604020202020204" pitchFamily="34" charset="0"/>
              <a:buChar char="•"/>
              <a:defRPr/>
            </a:pPr>
            <a:endParaRPr lang="en-US" sz="1600" dirty="0">
              <a:latin typeface="Calibri" panose="020F0502020204030204"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3" name="Footer Placeholder 12"/>
          <p:cNvSpPr>
            <a:spLocks noGrp="1"/>
          </p:cNvSpPr>
          <p:nvPr>
            <p:ph type="ftr" sz="quarter" idx="11"/>
          </p:nvPr>
        </p:nvSpPr>
        <p:spPr/>
        <p:txBody>
          <a:bodyPr/>
          <a:lstStyle/>
          <a:p>
            <a:pPr>
              <a:defRPr/>
            </a:pPr>
            <a:r>
              <a:rPr lang="en-US"/>
              <a:t>Confidential - Not to be shared outside of PDO/PDO contractors </a:t>
            </a:r>
          </a:p>
        </p:txBody>
      </p:sp>
      <p:grpSp>
        <p:nvGrpSpPr>
          <p:cNvPr id="26633" name="Group 131"/>
          <p:cNvGrpSpPr>
            <a:grpSpLocks/>
          </p:cNvGrpSpPr>
          <p:nvPr/>
        </p:nvGrpSpPr>
        <p:grpSpPr bwMode="auto">
          <a:xfrm>
            <a:off x="8334693" y="1255912"/>
            <a:ext cx="504507" cy="500698"/>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334693" y="3308465"/>
            <a:ext cx="653860" cy="65386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14" name="Slide Number Placeholder 1"/>
          <p:cNvSpPr>
            <a:spLocks noGrp="1"/>
          </p:cNvSpPr>
          <p:nvPr>
            <p:ph type="sldNum" sz="quarter" idx="12"/>
          </p:nvPr>
        </p:nvSpPr>
        <p:spPr>
          <a:xfrm>
            <a:off x="7010400" y="6248400"/>
            <a:ext cx="1905000" cy="457200"/>
          </a:xfrm>
        </p:spPr>
        <p:txBody>
          <a:bodyPr/>
          <a:lstStyle/>
          <a:p>
            <a:pPr>
              <a:defRPr/>
            </a:pPr>
            <a:r>
              <a:rPr lang="en-AU" dirty="0"/>
              <a:t>23</a:t>
            </a:r>
            <a:endParaRPr lang="en-US" dirty="0"/>
          </a:p>
        </p:txBody>
      </p:sp>
      <p:sp>
        <p:nvSpPr>
          <p:cNvPr id="15" name="TextBox 16"/>
          <p:cNvSpPr txBox="1">
            <a:spLocks noChangeArrowheads="1"/>
          </p:cNvSpPr>
          <p:nvPr/>
        </p:nvSpPr>
        <p:spPr bwMode="auto">
          <a:xfrm>
            <a:off x="129361" y="5715000"/>
            <a:ext cx="5334000" cy="338554"/>
          </a:xfrm>
          <a:prstGeom prst="rect">
            <a:avLst/>
          </a:prstGeom>
          <a:solidFill>
            <a:schemeClr val="accent2"/>
          </a:solidFill>
          <a:ln w="9525">
            <a:noFill/>
            <a:miter lim="800000"/>
            <a:headEnd/>
            <a:tailEnd/>
          </a:ln>
        </p:spPr>
        <p:txBody>
          <a:bodyPr wrap="square">
            <a:spAutoFit/>
          </a:bodyPr>
          <a:lstStyle/>
          <a:p>
            <a:pPr algn="ctr" eaLnBrk="1" hangingPunct="1"/>
            <a:r>
              <a:rPr lang="en-GB" sz="1600" b="1" dirty="0">
                <a:solidFill>
                  <a:srgbClr val="FFFF00"/>
                </a:solidFill>
                <a:latin typeface="Tahoma" pitchFamily="34" charset="0"/>
              </a:rPr>
              <a:t>Ensure you prioritise safety above everything else</a:t>
            </a:r>
            <a:endParaRPr lang="en-US" sz="1600" b="1" dirty="0">
              <a:solidFill>
                <a:srgbClr val="FFFF00"/>
              </a:solidFill>
              <a:latin typeface="Tahoma" pitchFamily="34" charset="0"/>
            </a:endParaRPr>
          </a:p>
        </p:txBody>
      </p:sp>
      <p:sp>
        <p:nvSpPr>
          <p:cNvPr id="5" name="Oval 4"/>
          <p:cNvSpPr/>
          <p:nvPr/>
        </p:nvSpPr>
        <p:spPr bwMode="auto">
          <a:xfrm>
            <a:off x="6858000" y="4114800"/>
            <a:ext cx="1104900" cy="821425"/>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17" name="Picture 16"/>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rot="16200000">
            <a:off x="7929934" y="1898915"/>
            <a:ext cx="691409" cy="1313180"/>
          </a:xfrm>
          <a:prstGeom prst="rect">
            <a:avLst/>
          </a:prstGeom>
        </p:spPr>
      </p:pic>
      <p:sp>
        <p:nvSpPr>
          <p:cNvPr id="18" name="TextBox 17"/>
          <p:cNvSpPr txBox="1"/>
          <p:nvPr/>
        </p:nvSpPr>
        <p:spPr>
          <a:xfrm>
            <a:off x="7678940" y="2831068"/>
            <a:ext cx="1291683" cy="369332"/>
          </a:xfrm>
          <a:prstGeom prst="rect">
            <a:avLst/>
          </a:prstGeom>
          <a:noFill/>
        </p:spPr>
        <p:txBody>
          <a:bodyPr wrap="square" rtlCol="0">
            <a:spAutoFit/>
          </a:bodyPr>
          <a:lstStyle/>
          <a:p>
            <a:pPr algn="ctr"/>
            <a:r>
              <a:rPr lang="en-GB" sz="900" b="1" dirty="0">
                <a:solidFill>
                  <a:srgbClr val="FF0000"/>
                </a:solidFill>
                <a:latin typeface="+mj-lt"/>
              </a:rPr>
              <a:t>Improper air hose connection</a:t>
            </a:r>
            <a:endParaRPr lang="en-US" sz="900" b="1" dirty="0">
              <a:solidFill>
                <a:srgbClr val="FF0000"/>
              </a:solidFill>
              <a:latin typeface="+mj-lt"/>
            </a:endParaRPr>
          </a:p>
        </p:txBody>
      </p:sp>
    </p:spTree>
    <p:extLst>
      <p:ext uri="{BB962C8B-B14F-4D97-AF65-F5344CB8AC3E}">
        <p14:creationId xmlns:p14="http://schemas.microsoft.com/office/powerpoint/2010/main" val="4023196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4216539"/>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002060"/>
              </a:solidFill>
              <a:latin typeface="Tahoma" pitchFamily="34" charset="0"/>
            </a:endParaRPr>
          </a:p>
          <a:p>
            <a:pPr marL="342900" indent="-342900" eaLnBrk="1" hangingPunct="1">
              <a:defRPr/>
            </a:pPr>
            <a:r>
              <a:rPr lang="en-US" sz="1600" b="1" dirty="0">
                <a:solidFill>
                  <a:srgbClr val="002060"/>
                </a:solidFill>
                <a:latin typeface="Tahoma" pitchFamily="34" charset="0"/>
              </a:rPr>
              <a:t>Confirm the following:</a:t>
            </a:r>
            <a:endParaRPr lang="en-US" sz="1600" dirty="0">
              <a:solidFill>
                <a:srgbClr val="002060"/>
              </a:solidFill>
              <a:latin typeface="Tahoma" pitchFamily="34" charset="0"/>
            </a:endParaRPr>
          </a:p>
          <a:p>
            <a:pPr marL="342900" indent="-342900" eaLnBrk="1" hangingPunct="1">
              <a:defRPr/>
            </a:pPr>
            <a:endParaRPr lang="en-US" sz="1400" dirty="0">
              <a:solidFill>
                <a:srgbClr val="002060"/>
              </a:solidFill>
              <a:latin typeface="Arial" charset="0"/>
            </a:endParaRP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spare parts meet OEM standards and specifications?</a:t>
            </a:r>
          </a:p>
          <a:p>
            <a:pPr marL="342900" indent="-342900" eaLnBrk="1" hangingPunct="1">
              <a:buFont typeface="+mj-lt"/>
              <a:buAutoNum type="arabicPeriod"/>
              <a:defRPr/>
            </a:pPr>
            <a:r>
              <a:rPr lang="en-GB" sz="1400" dirty="0">
                <a:solidFill>
                  <a:schemeClr val="accent2"/>
                </a:solidFill>
                <a:latin typeface="+mj-lt"/>
                <a:sym typeface="Wingdings" pitchFamily="2" charset="2"/>
              </a:rPr>
              <a:t>Do you ensure workshops have access to all parts required?</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staff are encouraged to put safety above time / operations?</a:t>
            </a:r>
          </a:p>
          <a:p>
            <a:pPr marL="342900" indent="-342900" eaLnBrk="1" hangingPunct="1">
              <a:buFont typeface="+mj-lt"/>
              <a:buAutoNum type="arabicPeriod"/>
              <a:defRPr/>
            </a:pPr>
            <a:r>
              <a:rPr lang="en-GB" sz="1400" dirty="0">
                <a:solidFill>
                  <a:schemeClr val="accent2"/>
                </a:solidFill>
                <a:latin typeface="+mj-lt"/>
                <a:sym typeface="Wingdings" pitchFamily="2" charset="2"/>
              </a:rPr>
              <a:t>Do you ensure repairs are conducted in accordance with manufacturer minimum requirements?</a:t>
            </a:r>
          </a:p>
          <a:p>
            <a:pPr marL="342900" indent="-342900" eaLnBrk="1" hangingPunct="1">
              <a:buFont typeface="+mj-lt"/>
              <a:buAutoNum type="arabicPeriod"/>
              <a:defRPr/>
            </a:pPr>
            <a:r>
              <a:rPr lang="en-GB" sz="1400" dirty="0">
                <a:solidFill>
                  <a:schemeClr val="accent2"/>
                </a:solidFill>
                <a:latin typeface="+mj-lt"/>
                <a:sym typeface="Wingdings" pitchFamily="2" charset="2"/>
              </a:rPr>
              <a:t>Do you ensure all workshop staff competency are conducted? </a:t>
            </a:r>
          </a:p>
          <a:p>
            <a:pPr marL="342900" indent="-342900" eaLnBrk="1" hangingPunct="1">
              <a:buFont typeface="+mj-lt"/>
              <a:buAutoNum type="arabicPeriod"/>
              <a:defRPr/>
            </a:pPr>
            <a:r>
              <a:rPr lang="en-GB" sz="1400" dirty="0">
                <a:solidFill>
                  <a:schemeClr val="accent2"/>
                </a:solidFill>
                <a:latin typeface="+mj-lt"/>
                <a:sym typeface="Wingdings" pitchFamily="2" charset="2"/>
              </a:rPr>
              <a:t>Do you ensure regular assurance checks are carried out on vehicle maintenance?</a:t>
            </a:r>
            <a:endParaRPr lang="en-US" sz="1400" dirty="0">
              <a:solidFill>
                <a:schemeClr val="accent2"/>
              </a:solidFill>
              <a:latin typeface="+mj-lt"/>
              <a:sym typeface="Wingdings" pitchFamily="2" charset="2"/>
            </a:endParaRPr>
          </a:p>
          <a:p>
            <a:pPr marL="342900" indent="-342900" eaLnBrk="1" hangingPunct="1">
              <a:defRPr/>
            </a:pPr>
            <a:endParaRPr lang="en-US" sz="1000" i="1" dirty="0">
              <a:solidFill>
                <a:srgbClr val="002060"/>
              </a:solidFill>
              <a:latin typeface="+mj-lt"/>
              <a:sym typeface="Wingdings" pitchFamily="2" charset="2"/>
            </a:endParaRPr>
          </a:p>
          <a:p>
            <a:pPr marL="342900" indent="-342900" eaLnBrk="1" hangingPunct="1">
              <a:defRPr/>
            </a:pPr>
            <a:endParaRPr lang="en-US" sz="1000" i="1" dirty="0">
              <a:solidFill>
                <a:srgbClr val="002060"/>
              </a:solidFill>
              <a:latin typeface="+mj-lt"/>
              <a:sym typeface="Wingdings" pitchFamily="2" charset="2"/>
            </a:endParaRPr>
          </a:p>
          <a:p>
            <a:pPr marL="342900" indent="-342900" eaLnBrk="1" hangingPunct="1">
              <a:defRPr/>
            </a:pPr>
            <a:r>
              <a:rPr lang="en-US" sz="1000" i="1" dirty="0">
                <a:solidFill>
                  <a:srgbClr val="002060"/>
                </a:solidFill>
                <a:latin typeface="+mj-lt"/>
                <a:sym typeface="Wingdings" pitchFamily="2" charset="2"/>
              </a:rPr>
              <a:t>* If the answer is NO to any of the above questions please ensure you take action to correct this finding</a:t>
            </a:r>
            <a:r>
              <a:rPr lang="en-US" sz="1000" i="1"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445035" y="849679"/>
            <a:ext cx="4288353" cy="307777"/>
          </a:xfrm>
          <a:prstGeom prst="rect">
            <a:avLst/>
          </a:prstGeom>
          <a:noFill/>
          <a:ln w="9525">
            <a:noFill/>
            <a:miter lim="800000"/>
            <a:headEnd/>
            <a:tailEnd/>
          </a:ln>
        </p:spPr>
        <p:txBody>
          <a:bodyPr wrap="non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16.05.21	Incident title: </a:t>
            </a:r>
            <a:r>
              <a:rPr lang="en-US" sz="1400" b="1" dirty="0" err="1">
                <a:solidFill>
                  <a:srgbClr val="333399"/>
                </a:solidFill>
                <a:latin typeface="Tahoma" pitchFamily="34" charset="0"/>
              </a:rPr>
              <a:t>HiPo</a:t>
            </a:r>
            <a:r>
              <a:rPr lang="en-US" sz="1400" b="1" dirty="0">
                <a:solidFill>
                  <a:srgbClr val="333399"/>
                </a:solidFill>
                <a:latin typeface="Tahoma" pitchFamily="34" charset="0"/>
              </a:rPr>
              <a:t> #27a</a:t>
            </a:r>
          </a:p>
        </p:txBody>
      </p:sp>
      <p:sp>
        <p:nvSpPr>
          <p:cNvPr id="10" name="Footer Placeholder 9"/>
          <p:cNvSpPr>
            <a:spLocks noGrp="1"/>
          </p:cNvSpPr>
          <p:nvPr>
            <p:ph type="ftr" sz="quarter" idx="11"/>
          </p:nvPr>
        </p:nvSpPr>
        <p:spPr/>
        <p:txBody>
          <a:bodyPr/>
          <a:lstStyle/>
          <a:p>
            <a:pPr>
              <a:defRPr/>
            </a:pPr>
            <a:r>
              <a:rPr lang="en-US"/>
              <a:t>Confidential - Not to be shared outside of PDO/PDO contractors </a:t>
            </a:r>
          </a:p>
        </p:txBody>
      </p:sp>
      <p:sp>
        <p:nvSpPr>
          <p:cNvPr id="11" name="Slide Number Placeholder 1"/>
          <p:cNvSpPr>
            <a:spLocks noGrp="1"/>
          </p:cNvSpPr>
          <p:nvPr>
            <p:ph type="sldNum" sz="quarter" idx="12"/>
          </p:nvPr>
        </p:nvSpPr>
        <p:spPr>
          <a:xfrm>
            <a:off x="7010400" y="6248400"/>
            <a:ext cx="1905000" cy="457200"/>
          </a:xfrm>
        </p:spPr>
        <p:txBody>
          <a:bodyPr/>
          <a:lstStyle/>
          <a:p>
            <a:pPr>
              <a:defRPr/>
            </a:pPr>
            <a:r>
              <a:rPr lang="en-GB" dirty="0"/>
              <a:t>24</a:t>
            </a:r>
            <a:endParaRPr lang="en-US" dirty="0"/>
          </a:p>
        </p:txBody>
      </p:sp>
    </p:spTree>
    <p:extLst>
      <p:ext uri="{BB962C8B-B14F-4D97-AF65-F5344CB8AC3E}">
        <p14:creationId xmlns:p14="http://schemas.microsoft.com/office/powerpoint/2010/main" val="23657966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anguage xmlns="4880e4f8-4b7d-4bdd-91e3-e10d47036eca">English</Language>
    <DocId xmlns="4880e4f8-4b7d-4bdd-91e3-e10d47036eca">92702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12AFAB44-A68F-42F6-8251-EED526A649CA}"/>
</file>

<file path=customXml/itemProps2.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3.xml><?xml version="1.0" encoding="utf-8"?>
<ds:datastoreItem xmlns:ds="http://schemas.openxmlformats.org/officeDocument/2006/customXml" ds:itemID="{417CDCFD-C2C6-4ECC-85D9-E8AEE3BFF834}">
  <ds:schemaRefs>
    <ds:schemaRef ds:uri="http://www.w3.org/XML/1998/namespace"/>
    <ds:schemaRef ds:uri="http://schemas.microsoft.com/office/2006/metadata/properties"/>
    <ds:schemaRef ds:uri="http://purl.org/dc/dcmitype/"/>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ce6069e0-ebb4-4736-a338-9269c29cf3ec"/>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10265</TotalTime>
  <Words>613</Words>
  <Application>Microsoft Office PowerPoint</Application>
  <PresentationFormat>On-screen Show (4:3)</PresentationFormat>
  <Paragraphs>65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HiPo#27A FDTC Final Post UID </dc:title>
  <dc:creator>MU93647</dc:creator>
  <cp:lastModifiedBy>Balushi, Sumaiya MSE36</cp:lastModifiedBy>
  <cp:revision>1032</cp:revision>
  <cp:lastPrinted>2021-06-14T07:39:45Z</cp:lastPrinted>
  <dcterms:created xsi:type="dcterms:W3CDTF">2001-05-03T06:07:08Z</dcterms:created>
  <dcterms:modified xsi:type="dcterms:W3CDTF">2022-09-27T05:49:00Z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