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356" r:id="rId5"/>
    <p:sldId id="35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 Mahrooqi, Al Mutasem UWZ4" initials="AMAMU" lastIdx="1" clrIdx="0">
    <p:extLst>
      <p:ext uri="{19B8F6BF-5375-455C-9EA6-DF929625EA0E}">
        <p15:presenceInfo xmlns:p15="http://schemas.microsoft.com/office/powerpoint/2012/main" userId="S::AlMutasem.AMA.AlMahrooqi@pdo.co.om::6429f863-105c-4fb8-be4e-2094f7491337" providerId="AD"/>
      </p:ext>
    </p:extLst>
  </p:cmAuthor>
  <p:cmAuthor id="2" name="Harry, Grahamtew UIPT5X" initials="HGU" lastIdx="3" clrIdx="1">
    <p:extLst>
      <p:ext uri="{19B8F6BF-5375-455C-9EA6-DF929625EA0E}">
        <p15:presenceInfo xmlns:p15="http://schemas.microsoft.com/office/powerpoint/2012/main" userId="S::Grahamtew.GH.Harry@pdo.co.om::1b1ef86c-bccf-428f-a5b3-164189f3346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24A316"/>
    <a:srgbClr val="FFC91D"/>
    <a:srgbClr val="16942A"/>
    <a:srgbClr val="FFFC00"/>
    <a:srgbClr val="EAEAEA"/>
    <a:srgbClr val="F2F3D7"/>
    <a:srgbClr val="FDD60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74" autoAdjust="0"/>
    <p:restoredTop sz="89630" autoAdjust="0"/>
  </p:normalViewPr>
  <p:slideViewPr>
    <p:cSldViewPr snapToGrid="0" snapToObjects="1">
      <p:cViewPr varScale="1">
        <p:scale>
          <a:sx n="67" d="100"/>
          <a:sy n="67" d="100"/>
        </p:scale>
        <p:origin x="616" y="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1" d="100"/>
          <a:sy n="51" d="100"/>
        </p:scale>
        <p:origin x="2692" y="2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B13D376-C7B6-419B-9FF1-F3C3290284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7192C6-1C95-48A1-A4C6-F94F132F0AA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8341AC-BC74-4FAA-A2BA-136D509060EF}" type="datetimeFigureOut">
              <a:rPr lang="en-US" smtClean="0">
                <a:latin typeface="Calibri" panose="020F0502020204030204" pitchFamily="34" charset="0"/>
              </a:rPr>
              <a:t>21/02/2024</a:t>
            </a:fld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45D574-C9C3-4949-A04E-C02C11D306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>
                <a:latin typeface="Calibri" panose="020F0502020204030204" pitchFamily="34" charset="0"/>
              </a:rPr>
              <a:t>Confidential - Not to be shared outside of PDO/PDO contractors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27CE67-CCF6-43EA-9EB4-FFC01F182A7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1C225E-C8CB-4D13-B3BD-590B7CA9FD0A}" type="slidenum">
              <a:rPr lang="en-US" smtClean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99176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EF51F27E-834E-4F26-A38E-D9AD78458120}" type="datetimeFigureOut">
              <a:rPr lang="en-US" smtClean="0"/>
              <a:pPr/>
              <a:t>21/02/2024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2"/>
            <a:ext cx="4884516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Confidential - Not to be shared outside of PDO/PDO contractors 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88714CE-FB4E-4316-BED5-DE0DF6B1D8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36823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Ensure all dates and titles are input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 short description should be provided without mentioning names of contractors or individuals.  You should include, what happened, to who (by job title) and what injuries this resulted in.  Nothing more!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Four to five bullet points highlighting the main findings from the investigation.  Remember the target audience is the front line staff so this should be written in simple terms in a way that everyone can understand.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strap line should be the main point you want to get across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images should be self explanatory, what went wrong (if you create a reconstruction please ensure you do not put people at risk) and below how it should be done.  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Confidential - Not to be shared outside of PDO/PDO contractors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8714CE-FB4E-4316-BED5-DE0DF6B1D8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1354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Ensure all dates and titles are input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ea typeface="+mn-ea"/>
              <a:cs typeface="Calibri" panose="020F0502020204030204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  <a:sym typeface="Wingdings" pitchFamily="2" charset="2"/>
              </a:rPr>
              <a:t>Make a list of closed questions (only ‘yes’ or ‘no’ as an answer) to ask others if they have the same issues based on the management or HSE-MS failings or shortfalls identified in the investigation.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ea typeface="+mn-ea"/>
              <a:cs typeface="Calibri" panose="020F0502020204030204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  <a:sym typeface="Wingdings" pitchFamily="2" charset="2"/>
              </a:rPr>
              <a:t>Imagine you have to audit other companies to see if they could have the same issues.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ea typeface="+mn-ea"/>
              <a:cs typeface="Calibri" panose="020F0502020204030204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  <a:sym typeface="Wingdings" pitchFamily="2" charset="2"/>
              </a:rPr>
              <a:t>These questions should start with: Do you ensure…………………?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Confidential - Not to be shared outside of PDO/PDO contractors 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8714CE-FB4E-4316-BED5-DE0DF6B1D8E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545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21/02/2024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364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21/02/2024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27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21/02/2024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17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21/02/2024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911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21/02/2024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1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21/02/2024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863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21/02/2024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0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21/02/2024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78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21/02/2024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584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21/02/2024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1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21/02/2024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1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21/02/2024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Confidential - Not to be shared outside of PDO/PDO contractors 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386366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5" y="6117536"/>
            <a:ext cx="2340722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751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9406DC3-6140-45AE-93A8-1D6947A73029}"/>
              </a:ext>
            </a:extLst>
          </p:cNvPr>
          <p:cNvSpPr/>
          <p:nvPr/>
        </p:nvSpPr>
        <p:spPr>
          <a:xfrm>
            <a:off x="8839959" y="1295352"/>
            <a:ext cx="2510289" cy="2286000"/>
          </a:xfrm>
          <a:prstGeom prst="rect">
            <a:avLst/>
          </a:prstGeom>
          <a:solidFill>
            <a:srgbClr val="C00000"/>
          </a:solidFill>
          <a:ln w="25400" cap="flat" cmpd="sng" algn="ctr">
            <a:solidFill>
              <a:srgbClr val="00CC9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Photo explaining what was done wrong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A16C3A5-10F2-408B-9D18-ED534C5F017C}"/>
              </a:ext>
            </a:extLst>
          </p:cNvPr>
          <p:cNvSpPr/>
          <p:nvPr/>
        </p:nvSpPr>
        <p:spPr>
          <a:xfrm>
            <a:off x="9085403" y="3808612"/>
            <a:ext cx="2264845" cy="2286000"/>
          </a:xfrm>
          <a:prstGeom prst="rect">
            <a:avLst/>
          </a:prstGeom>
          <a:solidFill>
            <a:srgbClr val="00B050"/>
          </a:solidFill>
          <a:ln w="25400" cap="flat" cmpd="sng" algn="ctr">
            <a:solidFill>
              <a:srgbClr val="00CC9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Photo explaining how it should be done right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AC772E-6015-4076-A0DC-005445BF4556}"/>
              </a:ext>
            </a:extLst>
          </p:cNvPr>
          <p:cNvSpPr/>
          <p:nvPr/>
        </p:nvSpPr>
        <p:spPr>
          <a:xfrm>
            <a:off x="674282" y="959765"/>
            <a:ext cx="7997401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D38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Target Audience: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Drilling, Logistics, Operation &amp; Construction 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n-ea"/>
              <a:cs typeface="Calibri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C774F04-A5A4-4EBD-93B5-DF1F74CE87CA}"/>
              </a:ext>
            </a:extLst>
          </p:cNvPr>
          <p:cNvSpPr txBox="1">
            <a:spLocks/>
          </p:cNvSpPr>
          <p:nvPr/>
        </p:nvSpPr>
        <p:spPr>
          <a:xfrm>
            <a:off x="346509" y="0"/>
            <a:ext cx="11845491" cy="532596"/>
          </a:xfrm>
          <a:prstGeom prst="rect">
            <a:avLst/>
          </a:prstGeom>
          <a:solidFill>
            <a:srgbClr val="FFC91D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ill Sans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PDO Second Alert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534F91-FFF5-4BE2-969F-08BDA81C29D8}"/>
              </a:ext>
            </a:extLst>
          </p:cNvPr>
          <p:cNvSpPr txBox="1"/>
          <p:nvPr/>
        </p:nvSpPr>
        <p:spPr>
          <a:xfrm>
            <a:off x="433680" y="6352228"/>
            <a:ext cx="7512141" cy="33855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FF00"/>
                </a:solidFill>
                <a:latin typeface="Tahoma" pitchFamily="34" charset="0"/>
                <a:ea typeface="MS PGothic" pitchFamily="34" charset="-128"/>
              </a:rPr>
              <a:t> Check all your equipment before use</a:t>
            </a:r>
          </a:p>
        </p:txBody>
      </p:sp>
      <p:pic>
        <p:nvPicPr>
          <p:cNvPr id="5" name="Picture 4" descr="A fire extinguisher on a street&#10;&#10;Description automatically generated with medium confidence">
            <a:extLst>
              <a:ext uri="{FF2B5EF4-FFF2-40B4-BE49-F238E27FC236}">
                <a16:creationId xmlns:a16="http://schemas.microsoft.com/office/drawing/2014/main" id="{58634F67-26FE-4B83-ABD3-A8CFE07CFEA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5766" y="959766"/>
            <a:ext cx="2484482" cy="2643154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E5622123-B112-46B0-9969-C5E43288349D}"/>
              </a:ext>
            </a:extLst>
          </p:cNvPr>
          <p:cNvSpPr/>
          <p:nvPr/>
        </p:nvSpPr>
        <p:spPr>
          <a:xfrm>
            <a:off x="8839959" y="2241055"/>
            <a:ext cx="594384" cy="39459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F293F61-CA7C-4B99-9851-B67DBDFEB5F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0217825" y="3159977"/>
            <a:ext cx="609653" cy="42675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AF415B1-6433-4373-AECA-C0F8778D33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9959" y="3624489"/>
            <a:ext cx="2510290" cy="2470124"/>
          </a:xfrm>
          <a:prstGeom prst="rect">
            <a:avLst/>
          </a:prstGeom>
        </p:spPr>
      </p:pic>
      <p:grpSp>
        <p:nvGrpSpPr>
          <p:cNvPr id="10" name="Group 131">
            <a:extLst>
              <a:ext uri="{FF2B5EF4-FFF2-40B4-BE49-F238E27FC236}">
                <a16:creationId xmlns:a16="http://schemas.microsoft.com/office/drawing/2014/main" id="{AB7F76C3-B921-4139-99D6-E25E2E64024C}"/>
              </a:ext>
            </a:extLst>
          </p:cNvPr>
          <p:cNvGrpSpPr>
            <a:grpSpLocks/>
          </p:cNvGrpSpPr>
          <p:nvPr/>
        </p:nvGrpSpPr>
        <p:grpSpPr bwMode="auto">
          <a:xfrm>
            <a:off x="11181973" y="1501498"/>
            <a:ext cx="336550" cy="544513"/>
            <a:chOff x="3504" y="544"/>
            <a:chExt cx="2287" cy="1855"/>
          </a:xfrm>
        </p:grpSpPr>
        <p:sp>
          <p:nvSpPr>
            <p:cNvPr id="11" name="Line 129">
              <a:extLst>
                <a:ext uri="{FF2B5EF4-FFF2-40B4-BE49-F238E27FC236}">
                  <a16:creationId xmlns:a16="http://schemas.microsoft.com/office/drawing/2014/main" id="{7C9DB3BB-4C45-4E1C-8153-70932167E5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568"/>
              <a:ext cx="2287" cy="1831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2" name="Line 130">
              <a:extLst>
                <a:ext uri="{FF2B5EF4-FFF2-40B4-BE49-F238E27FC236}">
                  <a16:creationId xmlns:a16="http://schemas.microsoft.com/office/drawing/2014/main" id="{7E9AC540-A978-46C0-A6CF-A0428D4BD3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28" y="544"/>
              <a:ext cx="2144" cy="1807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9" name="Freeform 132">
            <a:extLst>
              <a:ext uri="{FF2B5EF4-FFF2-40B4-BE49-F238E27FC236}">
                <a16:creationId xmlns:a16="http://schemas.microsoft.com/office/drawing/2014/main" id="{A68310E0-CF63-4276-BC7B-52B36A6230C6}"/>
              </a:ext>
            </a:extLst>
          </p:cNvPr>
          <p:cNvSpPr>
            <a:spLocks/>
          </p:cNvSpPr>
          <p:nvPr/>
        </p:nvSpPr>
        <p:spPr bwMode="auto">
          <a:xfrm>
            <a:off x="11089839" y="4583390"/>
            <a:ext cx="457200" cy="457200"/>
          </a:xfrm>
          <a:custGeom>
            <a:avLst/>
            <a:gdLst>
              <a:gd name="T0" fmla="*/ 0 w 1336"/>
              <a:gd name="T1" fmla="*/ 2147483647 h 888"/>
              <a:gd name="T2" fmla="*/ 2147483647 w 1336"/>
              <a:gd name="T3" fmla="*/ 2147483647 h 888"/>
              <a:gd name="T4" fmla="*/ 2147483647 w 1336"/>
              <a:gd name="T5" fmla="*/ 0 h 888"/>
              <a:gd name="T6" fmla="*/ 0 60000 65536"/>
              <a:gd name="T7" fmla="*/ 0 60000 65536"/>
              <a:gd name="T8" fmla="*/ 0 60000 65536"/>
              <a:gd name="T9" fmla="*/ 0 w 1336"/>
              <a:gd name="T10" fmla="*/ 0 h 888"/>
              <a:gd name="T11" fmla="*/ 1336 w 1336"/>
              <a:gd name="T12" fmla="*/ 888 h 8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36" h="888">
                <a:moveTo>
                  <a:pt x="0" y="600"/>
                </a:moveTo>
                <a:lnTo>
                  <a:pt x="312" y="888"/>
                </a:lnTo>
                <a:lnTo>
                  <a:pt x="1336" y="0"/>
                </a:lnTo>
              </a:path>
            </a:pathLst>
          </a:custGeom>
          <a:noFill/>
          <a:ln w="1333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DB958AD6-969E-413D-BA84-D39E7ECFB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045" y="574026"/>
            <a:ext cx="1162695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marR="0" lvl="0" indent="-1143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Date: </a:t>
            </a:r>
            <a:r>
              <a:rPr lang="en-GB" sz="1200" b="1" dirty="0">
                <a:latin typeface="Tahoma" pitchFamily="34" charset="0"/>
              </a:rPr>
              <a:t>08/01/2023</a:t>
            </a:r>
            <a:r>
              <a:rPr lang="en-US" sz="1200" b="1" dirty="0">
                <a:latin typeface="Tahoma" pitchFamily="34" charset="0"/>
              </a:rPr>
              <a:t> </a:t>
            </a:r>
            <a:r>
              <a:rPr lang="en-US" sz="1200" b="1" dirty="0">
                <a:solidFill>
                  <a:schemeClr val="accent1"/>
                </a:solidFill>
                <a:latin typeface="Tahoma" pitchFamily="34" charset="0"/>
              </a:rPr>
              <a:t>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Incident title: </a:t>
            </a:r>
            <a:r>
              <a:rPr lang="en-US" sz="1200" b="1" dirty="0" err="1">
                <a:latin typeface="Tahoma" pitchFamily="34" charset="0"/>
              </a:rPr>
              <a:t>HiPo</a:t>
            </a:r>
            <a:r>
              <a:rPr lang="en-US" sz="1200" b="1" dirty="0">
                <a:latin typeface="Tahoma" pitchFamily="34" charset="0"/>
              </a:rPr>
              <a:t>#3  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Pattern: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lang="en-US" sz="1200" b="1" dirty="0">
                <a:latin typeface="Tahoma" pitchFamily="34" charset="0"/>
              </a:rPr>
              <a:t>Line of fire  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Potential severity: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B4P</a:t>
            </a:r>
            <a:r>
              <a:rPr lang="en-US" sz="1400" b="1" dirty="0">
                <a:solidFill>
                  <a:srgbClr val="4472C4"/>
                </a:solidFill>
                <a:latin typeface="Tahoma" pitchFamily="34" charset="0"/>
              </a:rPr>
              <a:t>  </a:t>
            </a:r>
            <a:r>
              <a:rPr lang="en-US" sz="1200" b="1" dirty="0">
                <a:solidFill>
                  <a:prstClr val="black"/>
                </a:solidFill>
                <a:latin typeface="Tahoma" pitchFamily="34" charset="0"/>
              </a:rPr>
              <a:t>Activity: </a:t>
            </a:r>
            <a:r>
              <a:rPr lang="en-US" sz="1200" b="1" dirty="0">
                <a:latin typeface="Tahoma" pitchFamily="34" charset="0"/>
              </a:rPr>
              <a:t>Fire Warden Training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E762DAD-9412-4390-9FA7-79C28A9B63C8}"/>
              </a:ext>
            </a:extLst>
          </p:cNvPr>
          <p:cNvSpPr txBox="1"/>
          <p:nvPr/>
        </p:nvSpPr>
        <p:spPr>
          <a:xfrm>
            <a:off x="644961" y="1295352"/>
            <a:ext cx="8177486" cy="50552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marR="0" lvl="0" indent="-1143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What happened?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>
              <a:lnSpc>
                <a:spcPct val="115000"/>
              </a:lnSpc>
            </a:pPr>
            <a:r>
              <a:rPr lang="en-US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That </a:t>
            </a:r>
            <a:r>
              <a:rPr lang="en-US" sz="180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an accident had occurred at the Mina Al </a:t>
            </a:r>
            <a:r>
              <a:rPr lang="en-US" sz="1800" dirty="0" err="1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Fahal</a:t>
            </a:r>
            <a:r>
              <a:rPr lang="en-US" sz="180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 (MAF) Fire Station. The incident involved a firefighter sustaining an injury to his stomach whilst demonstrating the use of an extinguisher whilst participating in a Fire Warden Training Session.</a:t>
            </a:r>
          </a:p>
          <a:p>
            <a:pPr>
              <a:lnSpc>
                <a:spcPct val="115000"/>
              </a:lnSpc>
            </a:pPr>
            <a:r>
              <a:rPr lang="en-US" sz="180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The 5kg Carbon Dioxide extinguisher plastic horn detached violently from the extinguisher supply hose. The pressurized hose connection recoiled causing the injury.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itchFamily="34" charset="0"/>
                <a:ea typeface="宋体" panose="02010600030101010101" pitchFamily="2" charset="-122"/>
                <a:cs typeface="+mn-cs"/>
              </a:rPr>
              <a:t>Why it happened/Finding 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altLang="zh-CN" sz="1800" dirty="0">
                <a:ea typeface="宋体" panose="02010600030101010101" pitchFamily="2" charset="-122"/>
              </a:rPr>
              <a:t>Cracked  horn connection to the extinguisher supply hose.                           </a:t>
            </a:r>
            <a:endParaRPr lang="en-GB" altLang="zh-CN" sz="2800" dirty="0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altLang="zh-CN" sz="1800" dirty="0"/>
              <a:t>No pre inspection of the extinguisher or oversight checks being carried out</a:t>
            </a:r>
            <a:endParaRPr kumimoji="0" lang="en-GB" altLang="zh-CN" sz="1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600" dirty="0">
              <a:solidFill>
                <a:prstClr val="black"/>
              </a:solidFill>
              <a:latin typeface="Calibri" panose="020F0502020204030204" pitchFamily="34" charset="0"/>
              <a:cs typeface="Tahoma" pitchFamily="34" charset="0"/>
            </a:endParaRPr>
          </a:p>
          <a:p>
            <a:pPr marL="114300" indent="-114300" algn="just">
              <a:defRPr/>
            </a:pPr>
            <a:r>
              <a:rPr lang="en-US" sz="2000" b="1" dirty="0">
                <a:solidFill>
                  <a:srgbClr val="0070C0"/>
                </a:solidFill>
                <a:latin typeface="Tahoma" pitchFamily="34" charset="0"/>
                <a:ea typeface="宋体" panose="02010600030101010101" pitchFamily="2" charset="-122"/>
              </a:rPr>
              <a:t>You're learning from this incident..</a:t>
            </a:r>
          </a:p>
          <a:p>
            <a:pPr marL="114300" indent="-114300" algn="just">
              <a:defRPr/>
            </a:pPr>
            <a:endParaRPr lang="en-US" sz="5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latin typeface="Calibri" panose="020F0502020204030204" pitchFamily="34" charset="0"/>
                <a:cs typeface="Tahoma" pitchFamily="34" charset="0"/>
              </a:rPr>
              <a:t>Ensure </a:t>
            </a:r>
            <a:r>
              <a:rPr lang="en-US" dirty="0"/>
              <a:t>fire extinguishers </a:t>
            </a:r>
            <a:r>
              <a:rPr lang="en-US" sz="1800" dirty="0">
                <a:latin typeface="Calibri" panose="020F0502020204030204" pitchFamily="34" charset="0"/>
                <a:cs typeface="Tahoma" pitchFamily="34" charset="0"/>
              </a:rPr>
              <a:t>are visually inspect prior use to identify defect and </a:t>
            </a:r>
            <a:r>
              <a:rPr lang="en-US" sz="1800" dirty="0"/>
              <a:t>replaced</a:t>
            </a:r>
            <a:r>
              <a:rPr lang="en-US" dirty="0"/>
              <a:t> as required.</a:t>
            </a:r>
            <a:r>
              <a:rPr lang="en-US" sz="18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Damaged extinguisher clearly labelled and </a:t>
            </a:r>
            <a:r>
              <a:rPr lang="en-GB" sz="1800" dirty="0">
                <a:ea typeface="宋体" panose="02010600030101010101" pitchFamily="2" charset="-122"/>
              </a:rPr>
              <a:t>put into quarantine.</a:t>
            </a:r>
            <a:endParaRPr kumimoji="0" lang="en-US" sz="1800" i="0" u="none" strike="sng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+mn-ea"/>
              <a:cs typeface="Tahoma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dirty="0">
                <a:latin typeface="Calibri" panose="020F0502020204030204" pitchFamily="34" charset="0"/>
                <a:cs typeface="Tahoma" pitchFamily="34" charset="0"/>
              </a:rPr>
              <a:t>   A full oversight of the third-party maintenance, testing  and  inspections are to be carried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345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CE45F78-3908-4D1A-82F1-C1ADC42E3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870" y="-6892"/>
            <a:ext cx="12011130" cy="453582"/>
          </a:xfrm>
          <a:solidFill>
            <a:srgbClr val="FFC91D"/>
          </a:solidFill>
        </p:spPr>
        <p:txBody>
          <a:bodyPr>
            <a:normAutofit fontScale="90000"/>
          </a:bodyPr>
          <a:lstStyle/>
          <a:p>
            <a:pPr algn="ctr"/>
            <a:br>
              <a:rPr lang="en-GB" sz="2200" b="1" dirty="0">
                <a:solidFill>
                  <a:srgbClr val="00B050"/>
                </a:solidFill>
                <a:ea typeface="MS PGothic" pitchFamily="34" charset="-128"/>
              </a:rPr>
            </a:br>
            <a:br>
              <a:rPr lang="en-GB" sz="2200" b="1" dirty="0">
                <a:solidFill>
                  <a:srgbClr val="00B050"/>
                </a:solidFill>
                <a:ea typeface="MS PGothic" pitchFamily="34" charset="-128"/>
              </a:rPr>
            </a:br>
            <a:br>
              <a:rPr lang="en-GB" sz="2200" b="1" dirty="0">
                <a:solidFill>
                  <a:srgbClr val="00B050"/>
                </a:solidFill>
                <a:ea typeface="MS PGothic" pitchFamily="34" charset="-128"/>
              </a:rPr>
            </a:br>
            <a:r>
              <a:rPr lang="en-GB" sz="2700" b="1" dirty="0">
                <a:solidFill>
                  <a:srgbClr val="00B050"/>
                </a:solidFill>
                <a:ea typeface="MS PGothic" pitchFamily="34" charset="-128"/>
              </a:rPr>
              <a:t>Management self audit </a:t>
            </a:r>
            <a:br>
              <a:rPr lang="en-GB" sz="2700" b="1" dirty="0">
                <a:solidFill>
                  <a:srgbClr val="00B050"/>
                </a:solidFill>
                <a:ea typeface="MS PGothic" pitchFamily="34" charset="-128"/>
              </a:rPr>
            </a:br>
            <a:br>
              <a:rPr lang="en-GB" sz="2200" b="1" dirty="0">
                <a:solidFill>
                  <a:srgbClr val="00B050"/>
                </a:solidFill>
                <a:ea typeface="MS PGothic" pitchFamily="34" charset="-128"/>
              </a:rPr>
            </a:b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9C83480-07FA-41ED-8967-2820327476A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4431" y="6498069"/>
            <a:ext cx="5590517" cy="37798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A4C66E9-CF65-4A0F-9A16-76B64C582F3A}"/>
              </a:ext>
            </a:extLst>
          </p:cNvPr>
          <p:cNvSpPr/>
          <p:nvPr/>
        </p:nvSpPr>
        <p:spPr>
          <a:xfrm>
            <a:off x="425605" y="1022338"/>
            <a:ext cx="109281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en-US" sz="1400" b="1" dirty="0">
                <a:solidFill>
                  <a:srgbClr val="FF0000"/>
                </a:solidFill>
                <a:latin typeface="Tahoma" pitchFamily="34" charset="0"/>
              </a:rPr>
              <a:t>As a learning from this incident and ensure continual improvement all contract managers must review their HSE risk management against the questions asked below       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883F2B-B3CE-4AB4-AB99-0AA90A5717A9}"/>
              </a:ext>
            </a:extLst>
          </p:cNvPr>
          <p:cNvSpPr/>
          <p:nvPr/>
        </p:nvSpPr>
        <p:spPr>
          <a:xfrm>
            <a:off x="609133" y="1680481"/>
            <a:ext cx="10350967" cy="361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en-US" b="1" dirty="0">
                <a:latin typeface="Tahoma" pitchFamily="34" charset="0"/>
              </a:rPr>
              <a:t>Confirm the following:</a:t>
            </a:r>
            <a:endParaRPr lang="en-US" dirty="0">
              <a:latin typeface="Tahoma" pitchFamily="34" charset="0"/>
            </a:endParaRPr>
          </a:p>
          <a:p>
            <a:pPr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dirty="0">
                <a:latin typeface="Calibri" panose="020F0502020204030204" pitchFamily="34" charset="0"/>
                <a:sym typeface="Wingdings" pitchFamily="2" charset="2"/>
              </a:rPr>
              <a:t>Do you ensure that the proper inspection and maintenance programs in place and carried our regularly?</a:t>
            </a:r>
          </a:p>
          <a:p>
            <a:pPr marL="342900" indent="-342900">
              <a:buAutoNum type="arabicPeriod" startAt="2"/>
              <a:defRPr/>
            </a:pPr>
            <a:r>
              <a:rPr lang="en-US" sz="1600" dirty="0">
                <a:latin typeface="Calibri" panose="020F0502020204030204" pitchFamily="34" charset="0"/>
                <a:sym typeface="Wingdings" pitchFamily="2" charset="2"/>
              </a:rPr>
              <a:t>Do you ensure that all fire team are aware that extinguishers should be visually checked prior to their use?   </a:t>
            </a:r>
          </a:p>
          <a:p>
            <a:pPr marL="342900" indent="-342900">
              <a:buAutoNum type="arabicPeriod" startAt="3"/>
              <a:defRPr/>
            </a:pPr>
            <a:r>
              <a:rPr lang="en-US" sz="1600" dirty="0">
                <a:latin typeface="Calibri" panose="020F0502020204030204" pitchFamily="34" charset="0"/>
                <a:sym typeface="Wingdings" pitchFamily="2" charset="2"/>
              </a:rPr>
              <a:t>Do you ensure that fire extinguishers on all sites have records of their extinguisher locations and up to date inventories of numbers and types?        </a:t>
            </a:r>
            <a:endParaRPr lang="en-US" sz="1600" i="1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>
              <a:defRPr/>
            </a:pPr>
            <a:endParaRPr lang="en-US" sz="1600" i="1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 marL="342900" indent="-342900">
              <a:buFont typeface="+mj-lt"/>
              <a:buAutoNum type="arabicPeriod"/>
              <a:defRPr/>
            </a:pPr>
            <a:endParaRPr lang="en-US" sz="1600" i="1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>
              <a:defRPr/>
            </a:pPr>
            <a:r>
              <a:rPr lang="en-US" sz="4000" dirty="0">
                <a:solidFill>
                  <a:srgbClr val="0033CC"/>
                </a:solidFill>
                <a:latin typeface="Calibri" panose="020F0502020204030204" pitchFamily="34" charset="0"/>
                <a:sym typeface="Wingdings" pitchFamily="2" charset="2"/>
              </a:rPr>
              <a:t> </a:t>
            </a:r>
          </a:p>
          <a:p>
            <a:pPr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>
              <a:defRPr/>
            </a:pPr>
            <a:r>
              <a:rPr lang="en-US" sz="1100" i="1" dirty="0">
                <a:solidFill>
                  <a:schemeClr val="accent1"/>
                </a:solidFill>
                <a:latin typeface="Calibri" panose="020F0502020204030204" pitchFamily="34" charset="0"/>
                <a:sym typeface="Wingdings" pitchFamily="2" charset="2"/>
              </a:rPr>
              <a:t>* If the answer is NO to any of the above questions please ensure you take action to correct this finding</a:t>
            </a:r>
            <a:endParaRPr lang="en-US" sz="1100" dirty="0">
              <a:solidFill>
                <a:schemeClr val="accent1"/>
              </a:solidFill>
              <a:latin typeface="Calibri" panose="020F0502020204030204" pitchFamily="34" charset="0"/>
              <a:sym typeface="Wingdings" pitchFamily="2" charset="2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077E6F41-DA21-4551-B88B-AB540B6A07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605" y="565237"/>
            <a:ext cx="1162695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marR="0" lvl="0" indent="-1143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Date: </a:t>
            </a:r>
            <a:r>
              <a:rPr lang="en-GB" sz="1200" b="1" dirty="0">
                <a:solidFill>
                  <a:schemeClr val="accent1"/>
                </a:solidFill>
                <a:latin typeface="Tahoma" pitchFamily="34" charset="0"/>
              </a:rPr>
              <a:t>08/01/2023</a:t>
            </a:r>
            <a:r>
              <a:rPr lang="en-US" sz="1200" b="1" dirty="0">
                <a:solidFill>
                  <a:schemeClr val="accent1"/>
                </a:solidFill>
                <a:latin typeface="Tahoma" pitchFamily="34" charset="0"/>
              </a:rPr>
              <a:t> 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Incident title: </a:t>
            </a:r>
            <a:r>
              <a:rPr lang="en-US" sz="1200" b="1" dirty="0" err="1">
                <a:solidFill>
                  <a:schemeClr val="accent1"/>
                </a:solidFill>
                <a:latin typeface="Tahoma" pitchFamily="34" charset="0"/>
              </a:rPr>
              <a:t>HiPo</a:t>
            </a:r>
            <a:r>
              <a:rPr lang="en-US" sz="1200" b="1" dirty="0">
                <a:solidFill>
                  <a:schemeClr val="accent1"/>
                </a:solidFill>
                <a:latin typeface="Tahoma" pitchFamily="34" charset="0"/>
              </a:rPr>
              <a:t>#3  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Pattern: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lang="en-US" sz="1200" b="1" dirty="0">
                <a:solidFill>
                  <a:schemeClr val="accent1"/>
                </a:solidFill>
                <a:latin typeface="Tahoma" pitchFamily="34" charset="0"/>
              </a:rPr>
              <a:t>Line of fire  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Potential severity: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B4P</a:t>
            </a:r>
            <a:r>
              <a:rPr lang="en-US" sz="1400" b="1" dirty="0">
                <a:solidFill>
                  <a:srgbClr val="4472C4"/>
                </a:solidFill>
                <a:latin typeface="Tahoma" pitchFamily="34" charset="0"/>
              </a:rPr>
              <a:t>  </a:t>
            </a:r>
            <a:r>
              <a:rPr lang="en-US" sz="1200" b="1" dirty="0">
                <a:solidFill>
                  <a:prstClr val="black"/>
                </a:solidFill>
                <a:latin typeface="Tahoma" pitchFamily="34" charset="0"/>
              </a:rPr>
              <a:t>Activity: </a:t>
            </a:r>
            <a:r>
              <a:rPr lang="en-US" sz="1200" b="1" dirty="0">
                <a:solidFill>
                  <a:schemeClr val="accent1"/>
                </a:solidFill>
                <a:latin typeface="Tahoma" pitchFamily="34" charset="0"/>
              </a:rPr>
              <a:t>Fire Warden Training </a:t>
            </a:r>
          </a:p>
        </p:txBody>
      </p:sp>
    </p:spTree>
    <p:extLst>
      <p:ext uri="{BB962C8B-B14F-4D97-AF65-F5344CB8AC3E}">
        <p14:creationId xmlns:p14="http://schemas.microsoft.com/office/powerpoint/2010/main" val="25607175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</Language>
    <DocId xmlns="4880e4f8-4b7d-4bdd-91e3-e10d47036eca">92853</DocId>
    <ImageCreateDate xmlns="4880E4F8-4B7D-4BDD-91E3-E10D47036ECA" xsi:nil="true"/>
    <wic_System_Copyright xmlns="http://schemas.microsoft.com/sharepoint/v3/fields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5568808217e8896a20d35b78a187a54b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95b9b289a8e8f4d106e4c69b136198e4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"/>
          <xsd:enumeration value="Arabic"/>
          <xsd:enumeration value="Hindi"/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CEB1FCF-0E89-482E-A62E-598FF58845D8}">
  <ds:schemaRefs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9d51eac6-a7d5-47f5-a119-63d146adb134"/>
    <ds:schemaRef ds:uri="http://schemas.microsoft.com/office/2006/metadata/properties"/>
    <ds:schemaRef ds:uri="http://purl.org/dc/terms/"/>
    <ds:schemaRef ds:uri="http://schemas.microsoft.com/sharepoint/v3"/>
    <ds:schemaRef ds:uri="http://purl.org/dc/elements/1.1/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643A46C-72B3-4012-8CB2-E0E23D8B71D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8B4166F-8FB4-49D9-B73C-4052A0EF7BDE}"/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13354</TotalTime>
  <Words>576</Words>
  <Application>Microsoft Office PowerPoint</Application>
  <PresentationFormat>Widescreen</PresentationFormat>
  <Paragraphs>54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Tahoma</vt:lpstr>
      <vt:lpstr>Times New Roman</vt:lpstr>
      <vt:lpstr>Office Theme</vt:lpstr>
      <vt:lpstr>PowerPoint Presentation</vt:lpstr>
      <vt:lpstr>   Management self audit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HiPo#3 Fire extinguisher incident </dc:title>
  <dc:creator>nazar@umsoman.com</dc:creator>
  <cp:lastModifiedBy>Zakwani, Salim MSE36</cp:lastModifiedBy>
  <cp:revision>574</cp:revision>
  <dcterms:created xsi:type="dcterms:W3CDTF">2018-09-24T07:27:56Z</dcterms:created>
  <dcterms:modified xsi:type="dcterms:W3CDTF">2024-02-21T09:36:03Z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