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uziane Djelloul" initials="BD" lastIdx="24" clrIdx="0">
    <p:extLst>
      <p:ext uri="{19B8F6BF-5375-455C-9EA6-DF929625EA0E}">
        <p15:presenceInfo xmlns:p15="http://schemas.microsoft.com/office/powerpoint/2012/main" userId="Bouziane Djelloul" providerId="None"/>
      </p:ext>
    </p:extLst>
  </p:cmAuthor>
  <p:cmAuthor id="2" name="Bouziane Djelloul" initials="BD [2]" lastIdx="2" clrIdx="1">
    <p:extLst>
      <p:ext uri="{19B8F6BF-5375-455C-9EA6-DF929625EA0E}">
        <p15:presenceInfo xmlns:p15="http://schemas.microsoft.com/office/powerpoint/2012/main" userId="S::bouziane@alshawamikh.com::ea1a2c16-82aa-4a63-909e-8a61ff9bdad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EC0"/>
    <a:srgbClr val="0000FF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9" autoAdjust="0"/>
    <p:restoredTop sz="94249" autoAdjust="0"/>
  </p:normalViewPr>
  <p:slideViewPr>
    <p:cSldViewPr>
      <p:cViewPr varScale="1">
        <p:scale>
          <a:sx n="93" d="100"/>
          <a:sy n="93" d="100"/>
        </p:scale>
        <p:origin x="11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86187" y="852488"/>
            <a:ext cx="5972815" cy="50783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 30.05.2021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                                                      Incident type: HiPo #30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endParaRPr lang="en-GB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On 30th May, 2021 at 19:56 </a:t>
            </a:r>
            <a:r>
              <a:rPr lang="en-US" sz="1200" dirty="0" err="1">
                <a:solidFill>
                  <a:srgbClr val="000000"/>
                </a:solidFill>
                <a:latin typeface="Arial" pitchFamily="34" charset="0"/>
              </a:rPr>
              <a:t>hrs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; the operation was </a:t>
            </a: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POOH RBP running tool </a:t>
            </a:r>
          </a:p>
          <a:p>
            <a:pPr marL="342900" indent="-342900" algn="just" eaLnBrk="1" hangingPunct="1"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with 3.5” DP’s string to derrick. During breaking out connection of DP stand </a:t>
            </a:r>
          </a:p>
          <a:p>
            <a:pPr marL="342900" indent="-342900" algn="just" eaLnBrk="1" hangingPunct="1"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No. 5 by the power tong, the Floorman picked up the power tong hydraulically, </a:t>
            </a:r>
          </a:p>
          <a:p>
            <a:pPr marL="342900" indent="-342900" algn="just" eaLnBrk="1" hangingPunct="1"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and rotated the power tong to the left side to grip the connection with make-</a:t>
            </a:r>
          </a:p>
          <a:p>
            <a:pPr marL="342900" indent="-342900" algn="just" eaLnBrk="1" hangingPunct="1"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up jaws before applying extra torque to break out the joint.  While the jaws </a:t>
            </a:r>
          </a:p>
          <a:p>
            <a:pPr marL="342900" indent="-342900" algn="just" eaLnBrk="1" hangingPunct="1"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dies gripped the joint, the power tong suddenly spun towards the opposite </a:t>
            </a:r>
          </a:p>
          <a:p>
            <a:pPr marL="342900" indent="-342900" algn="just" eaLnBrk="1" hangingPunct="1"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side and impacted the Floorman on his lower chest which caused him to fall </a:t>
            </a:r>
          </a:p>
          <a:p>
            <a:pPr marL="342900" indent="-342900" algn="just" eaLnBrk="1" hangingPunct="1"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down on the rig floor. 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en-GB" sz="1200" dirty="0">
                <a:latin typeface="Arial" charset="0"/>
                <a:cs typeface="Tahoma" pitchFamily="34" charset="0"/>
              </a:rPr>
              <a:t>Always ensure that the TBT and JSA are discussed in detail and LFI/mitigation measures from risk registers are reviewed with the team.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GB" sz="1200" dirty="0">
                <a:latin typeface="Arial" charset="0"/>
                <a:cs typeface="Tahoma" pitchFamily="34" charset="0"/>
              </a:rPr>
              <a:t>Always ensure to rotate make-up jaws slowly and carefully until it grips the connection to avoid sudden spins also ensure to engage back-up jaws before break-out connection. Always ensure to engage low gear on the power tong during breakout.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GB" sz="1200" dirty="0">
                <a:latin typeface="Arial" charset="0"/>
                <a:cs typeface="Tahoma" pitchFamily="34" charset="0"/>
              </a:rPr>
              <a:t>Always ensure the power tong is used with a correct length of snub line.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GB" sz="1200" dirty="0">
                <a:latin typeface="Arial" charset="0"/>
                <a:cs typeface="Tahoma" pitchFamily="34" charset="0"/>
              </a:rPr>
              <a:t>Always ensure to use the stiff arm when available.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GB" sz="1200" dirty="0">
                <a:latin typeface="Arial" charset="0"/>
                <a:cs typeface="Tahoma" pitchFamily="34" charset="0"/>
              </a:rPr>
              <a:t>Always ensure that intervention and stop work authority is enforced to stop work from continuing when deemed unsafe.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GB" sz="1200" dirty="0">
                <a:latin typeface="Arial" charset="0"/>
                <a:cs typeface="Tahoma" pitchFamily="34" charset="0"/>
              </a:rPr>
              <a:t>Always ensure effective supervision is in place</a:t>
            </a:r>
            <a:r>
              <a:rPr lang="en-GB" sz="1100" dirty="0">
                <a:latin typeface="Arial" charset="0"/>
                <a:cs typeface="Tahoma" pitchFamily="34" charset="0"/>
              </a:rPr>
              <a:t>. 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653031" y="6310037"/>
            <a:ext cx="5029200" cy="30777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400" b="1" dirty="0">
                <a:solidFill>
                  <a:srgbClr val="FFFF00"/>
                </a:solidFill>
                <a:latin typeface="Tahoma" pitchFamily="34" charset="0"/>
              </a:rPr>
              <a:t>Ensure the snub line or stiff arm is used correctly. 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293726E-8316-4631-A155-AB033EAB3FD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888" y="1630616"/>
            <a:ext cx="2670199" cy="205371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672025" y="3413436"/>
            <a:ext cx="336550" cy="436308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6E34F07B-2E8F-466D-A4A5-806785B58F3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888" y="4015153"/>
            <a:ext cx="2652687" cy="2065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ABD508-4497-449B-B88D-D99581C79882}"/>
              </a:ext>
            </a:extLst>
          </p:cNvPr>
          <p:cNvCxnSpPr>
            <a:cxnSpLocks/>
          </p:cNvCxnSpPr>
          <p:nvPr/>
        </p:nvCxnSpPr>
        <p:spPr bwMode="auto">
          <a:xfrm flipH="1">
            <a:off x="6485055" y="4762976"/>
            <a:ext cx="344345" cy="383298"/>
          </a:xfrm>
          <a:prstGeom prst="line">
            <a:avLst/>
          </a:prstGeom>
          <a:ln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09661DCE-2BE2-489E-86E7-B5AFE4438AC4}"/>
              </a:ext>
            </a:extLst>
          </p:cNvPr>
          <p:cNvSpPr/>
          <p:nvPr/>
        </p:nvSpPr>
        <p:spPr bwMode="auto">
          <a:xfrm>
            <a:off x="6789838" y="4686776"/>
            <a:ext cx="136447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A5610F5-E56C-4179-959C-86C83D9FC908}"/>
              </a:ext>
            </a:extLst>
          </p:cNvPr>
          <p:cNvSpPr/>
          <p:nvPr/>
        </p:nvSpPr>
        <p:spPr bwMode="auto">
          <a:xfrm>
            <a:off x="6416831" y="5070074"/>
            <a:ext cx="136447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Freeform 132">
            <a:extLst>
              <a:ext uri="{FF2B5EF4-FFF2-40B4-BE49-F238E27FC236}">
                <a16:creationId xmlns:a16="http://schemas.microsoft.com/office/drawing/2014/main" id="{4B222857-44C4-450C-8A3F-44E114D918F7}"/>
              </a:ext>
            </a:extLst>
          </p:cNvPr>
          <p:cNvSpPr>
            <a:spLocks/>
          </p:cNvSpPr>
          <p:nvPr/>
        </p:nvSpPr>
        <p:spPr bwMode="auto">
          <a:xfrm>
            <a:off x="8551375" y="591496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42291" y="1224543"/>
            <a:ext cx="8351838" cy="409342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>
                <a:latin typeface="Tahoma" pitchFamily="34" charset="0"/>
              </a:rPr>
              <a:t>Confirm the following:</a:t>
            </a:r>
            <a:endParaRPr lang="en-US" sz="14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0EC0"/>
                </a:solidFill>
                <a:latin typeface="+mj-lt"/>
                <a:sym typeface="Wingdings" pitchFamily="2" charset="2"/>
              </a:rPr>
              <a:t>Do you </a:t>
            </a:r>
            <a:r>
              <a:rPr lang="en-GB" sz="1300" dirty="0">
                <a:solidFill>
                  <a:srgbClr val="000EC0"/>
                </a:solidFill>
                <a:latin typeface="+mj-lt"/>
                <a:sym typeface="Wingdings" pitchFamily="2" charset="2"/>
              </a:rPr>
              <a:t>ensure that the risk register is comprehensive to include all potential risks in hoists operations, particularly pertaining to operating power tongs? (in this incident)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0EC0"/>
                </a:solidFill>
                <a:latin typeface="+mj-lt"/>
                <a:sym typeface="Wingdings" pitchFamily="2" charset="2"/>
              </a:rPr>
              <a:t>Do you </a:t>
            </a:r>
            <a:r>
              <a:rPr lang="en-GB" sz="1300" dirty="0">
                <a:solidFill>
                  <a:srgbClr val="000EC0"/>
                </a:solidFill>
                <a:latin typeface="+mj-lt"/>
                <a:sym typeface="Wingdings" pitchFamily="2" charset="2"/>
              </a:rPr>
              <a:t>ensure the risk register mitigates the risk that power tong is used with a snub line in sufficient tension?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0EC0"/>
                </a:solidFill>
                <a:latin typeface="+mj-lt"/>
                <a:sym typeface="Wingdings" pitchFamily="2" charset="2"/>
              </a:rPr>
              <a:t>Do you empower the site leadership to </a:t>
            </a:r>
            <a:r>
              <a:rPr lang="en-GB" sz="1300" dirty="0">
                <a:solidFill>
                  <a:srgbClr val="000EC0"/>
                </a:solidFill>
                <a:latin typeface="+mj-lt"/>
                <a:sym typeface="Wingdings" pitchFamily="2" charset="2"/>
              </a:rPr>
              <a:t>intervene and ensure stop work authority (SWA) is enforced when they witness any mishandling of equipment against approved OEM methodology?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0EC0"/>
                </a:solidFill>
                <a:latin typeface="+mj-lt"/>
                <a:sym typeface="Wingdings" pitchFamily="2" charset="2"/>
              </a:rPr>
              <a:t>Do you ensure that an SOP is available and used at all times for critical activities at site?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300" dirty="0">
                <a:solidFill>
                  <a:srgbClr val="000EC0"/>
                </a:solidFill>
                <a:latin typeface="+mj-lt"/>
                <a:sym typeface="Wingdings" pitchFamily="2" charset="2"/>
              </a:rPr>
              <a:t>Do you ensure history of PM is available and equipment are checked when received from other units?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300" dirty="0">
                <a:solidFill>
                  <a:srgbClr val="000EC0"/>
                </a:solidFill>
                <a:latin typeface="+mj-lt"/>
                <a:sym typeface="Wingdings" pitchFamily="2" charset="2"/>
              </a:rPr>
              <a:t>Do you ensure adequate supervision and designation of roles and responsibilities are available at the worksite?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300" dirty="0">
                <a:solidFill>
                  <a:srgbClr val="000EC0"/>
                </a:solidFill>
                <a:latin typeface="+mj-lt"/>
                <a:sym typeface="Wingdings" pitchFamily="2" charset="2"/>
              </a:rPr>
              <a:t>Do you ensure LFI from past similar incidents are widely shared across all levels in the organization especially with site leadership teams, and that effectiveness of understanding is assured?</a:t>
            </a:r>
            <a:endParaRPr lang="en-US" sz="1000" i="1" dirty="0">
              <a:solidFill>
                <a:srgbClr val="000EC0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0EC0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0EC0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04800" y="800486"/>
            <a:ext cx="7239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 30.05.2021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                                                                   Incident type: HiPo #30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92704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7CDCFD-C2C6-4ECC-85D9-E8AEE3BFF834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2A733C0B-9926-4179-A418-AA1C91286F10}"/>
</file>

<file path=customXml/itemProps3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7176</TotalTime>
  <Words>697</Words>
  <Application>Microsoft Office PowerPoint</Application>
  <PresentationFormat>On-screen Show (4:3)</PresentationFormat>
  <Paragraphs>60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HiPo#30 Post UWD IRC</dc:title>
  <dc:creator>MU93647</dc:creator>
  <cp:lastModifiedBy>Balushi, Sumaiya MSE36</cp:lastModifiedBy>
  <cp:revision>643</cp:revision>
  <dcterms:created xsi:type="dcterms:W3CDTF">2001-05-03T06:07:08Z</dcterms:created>
  <dcterms:modified xsi:type="dcterms:W3CDTF">2022-07-26T05:30:03Z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