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theme/theme2.xml" ContentType="application/vnd.openxmlformats-officedocument.theme+xml"/>
  <Override PartName="/ppt/commentAuthors.xml" ContentType="application/vnd.openxmlformats-officedocument.presentationml.commentAuthors+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thi, Mohamed MSE33" initials="HMM" lastIdx="1" clrIdx="0">
    <p:extLst>
      <p:ext uri="{19B8F6BF-5375-455C-9EA6-DF929625EA0E}">
        <p15:presenceInfo xmlns:p15="http://schemas.microsoft.com/office/powerpoint/2012/main" userId="S::Mohamed.Harthi@pdo.co.om::432c44a0-cc3d-49c6-a8d3-3ed757b3a2f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471" autoAdjust="0"/>
  </p:normalViewPr>
  <p:slideViewPr>
    <p:cSldViewPr>
      <p:cViewPr varScale="1">
        <p:scale>
          <a:sx n="95" d="100"/>
          <a:sy n="95" d="100"/>
        </p:scale>
        <p:origin x="87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11"/>
        <p:guide pos="2101"/>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063"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972339" y="0"/>
            <a:ext cx="3038062"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8831655"/>
            <a:ext cx="3038063"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972339" y="8831655"/>
            <a:ext cx="3038062"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dirty="0"/>
          </a:p>
        </p:txBody>
      </p:sp>
    </p:spTree>
    <p:extLst>
      <p:ext uri="{BB962C8B-B14F-4D97-AF65-F5344CB8AC3E}">
        <p14:creationId xmlns:p14="http://schemas.microsoft.com/office/powerpoint/2010/main" val="35489295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8063"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972339" y="0"/>
            <a:ext cx="3038062"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32772" name="Rectangle 4"/>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4276" y="4415828"/>
            <a:ext cx="5141850" cy="418270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831655"/>
            <a:ext cx="3038063"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972339" y="8831655"/>
            <a:ext cx="3038062"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dirty="0"/>
          </a:p>
        </p:txBody>
      </p:sp>
    </p:spTree>
    <p:extLst>
      <p:ext uri="{BB962C8B-B14F-4D97-AF65-F5344CB8AC3E}">
        <p14:creationId xmlns:p14="http://schemas.microsoft.com/office/powerpoint/2010/main" val="10936528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1425166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3486845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dirty="0"/>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dirty="0"/>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dirty="0"/>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04774" y="838200"/>
            <a:ext cx="5838826" cy="4232890"/>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0000CC"/>
                </a:solidFill>
                <a:latin typeface="Tahoma" pitchFamily="34" charset="0"/>
              </a:rPr>
              <a:t>Date:</a:t>
            </a:r>
            <a:r>
              <a:rPr lang="en-US" sz="1200" b="1" dirty="0">
                <a:solidFill>
                  <a:srgbClr val="0000CC"/>
                </a:solidFill>
                <a:latin typeface="Tahoma" pitchFamily="34" charset="0"/>
              </a:rPr>
              <a:t> 6</a:t>
            </a:r>
            <a:r>
              <a:rPr lang="en-US" sz="1200" b="1" baseline="30000" dirty="0">
                <a:solidFill>
                  <a:srgbClr val="0000CC"/>
                </a:solidFill>
                <a:latin typeface="Tahoma" pitchFamily="34" charset="0"/>
              </a:rPr>
              <a:t>th</a:t>
            </a:r>
            <a:r>
              <a:rPr lang="en-US" sz="1200" b="1" dirty="0">
                <a:solidFill>
                  <a:srgbClr val="0000CC"/>
                </a:solidFill>
                <a:latin typeface="Tahoma" pitchFamily="34" charset="0"/>
              </a:rPr>
              <a:t> June 2021   HiPo#31</a:t>
            </a:r>
          </a:p>
          <a:p>
            <a:pPr marL="114300" indent="-114300" algn="just">
              <a:defRPr/>
            </a:pPr>
            <a:r>
              <a:rPr lang="en-US" sz="1200" b="1" dirty="0">
                <a:solidFill>
                  <a:srgbClr val="0000CC"/>
                </a:solidFill>
                <a:latin typeface="Tahoma" pitchFamily="34" charset="0"/>
              </a:rPr>
              <a:t>Incident title:- Fire Hydrant Line broken by V. Tanker</a:t>
            </a:r>
          </a:p>
          <a:p>
            <a:pPr marL="114300" indent="-114300" algn="just">
              <a:defRPr/>
            </a:pPr>
            <a:endParaRPr lang="en-US" sz="5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algn="just"/>
            <a:r>
              <a:rPr lang="en-GB" sz="1200" dirty="0">
                <a:latin typeface="+mj-lt"/>
              </a:rPr>
              <a:t>V. Tanker was assigned to do draining (sucking) of oil inside station. After completing the oil sucking work, Permit Holder decided to remove the V. Tanker from the location to go to PDO Waste Management yard for draining (unloading) of the oil in this process, Permit Holder removed rear wheel chocks. Due to this V. Tanker suddenly started moving downwards on the slope of the ramp where it was parked and hit the fire hydrant line causing damage to the hydrant line and hose reel box. </a:t>
            </a:r>
            <a:endParaRPr lang="en-US" sz="1200" dirty="0">
              <a:latin typeface="+mj-lt"/>
            </a:endParaRPr>
          </a:p>
          <a:p>
            <a:pPr marL="342900" indent="-342900" eaLnBrk="1" hangingPunct="1">
              <a:defRPr/>
            </a:pPr>
            <a:endParaRPr lang="en-US" sz="100" dirty="0">
              <a:solidFill>
                <a:srgbClr val="000000"/>
              </a:solidFill>
              <a:latin typeface="Arial" pitchFamily="34" charset="0"/>
            </a:endParaRPr>
          </a:p>
          <a:p>
            <a:pPr marL="342900" indent="-342900" eaLnBrk="1" hangingPunct="1">
              <a:defRPr/>
            </a:pPr>
            <a:endParaRPr lang="en-US" sz="3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200" dirty="0">
              <a:solidFill>
                <a:srgbClr val="000000"/>
              </a:solidFill>
              <a:latin typeface="Arial" charset="0"/>
            </a:endParaRPr>
          </a:p>
          <a:p>
            <a:pPr marL="171450" indent="-171450" eaLnBrk="1" hangingPunct="1">
              <a:lnSpc>
                <a:spcPct val="120000"/>
              </a:lnSpc>
              <a:spcBef>
                <a:spcPts val="0"/>
              </a:spcBef>
              <a:buFont typeface="Arial" pitchFamily="34" charset="0"/>
              <a:buChar char="•"/>
              <a:defRPr/>
            </a:pPr>
            <a:r>
              <a:rPr lang="en-US" sz="1400" dirty="0">
                <a:latin typeface="+mj-lt"/>
              </a:rPr>
              <a:t>Never parked any vehicle on a slope/elevated surface (ramp)</a:t>
            </a:r>
          </a:p>
          <a:p>
            <a:pPr marL="171450" indent="-171450" eaLnBrk="1" hangingPunct="1">
              <a:lnSpc>
                <a:spcPct val="120000"/>
              </a:lnSpc>
              <a:spcBef>
                <a:spcPts val="0"/>
              </a:spcBef>
              <a:buFont typeface="Arial" pitchFamily="34" charset="0"/>
              <a:buChar char="•"/>
              <a:defRPr/>
            </a:pPr>
            <a:r>
              <a:rPr lang="en-US" sz="1400" dirty="0">
                <a:latin typeface="+mj-lt"/>
              </a:rPr>
              <a:t>Never remove any wheel chocks without discussing with the driver</a:t>
            </a:r>
          </a:p>
          <a:p>
            <a:pPr marL="171450" indent="-171450" eaLnBrk="1" hangingPunct="1">
              <a:lnSpc>
                <a:spcPct val="120000"/>
              </a:lnSpc>
              <a:spcBef>
                <a:spcPts val="0"/>
              </a:spcBef>
              <a:buFont typeface="Arial" pitchFamily="34" charset="0"/>
              <a:buChar char="•"/>
              <a:defRPr/>
            </a:pPr>
            <a:r>
              <a:rPr lang="en-US" sz="1400" dirty="0">
                <a:latin typeface="+mj-lt"/>
              </a:rPr>
              <a:t>Helper shall ensure that the driver is inside vehicle and aware that he is going to remove the wheel chocks </a:t>
            </a:r>
          </a:p>
          <a:p>
            <a:pPr eaLnBrk="1" fontAlgn="auto" hangingPunct="1">
              <a:lnSpc>
                <a:spcPct val="125000"/>
              </a:lnSpc>
              <a:spcBef>
                <a:spcPts val="0"/>
              </a:spcBef>
              <a:spcAft>
                <a:spcPts val="0"/>
              </a:spcAft>
              <a:buFont typeface="Wingdings" pitchFamily="2" charset="2"/>
              <a:buChar char="§"/>
              <a:defRPr/>
            </a:pPr>
            <a:r>
              <a:rPr lang="en-US" sz="1400" dirty="0">
                <a:latin typeface="+mj-lt"/>
              </a:rPr>
              <a:t>  All activity shall be done in a proper sequence.</a:t>
            </a:r>
          </a:p>
          <a:p>
            <a:pPr eaLnBrk="1" fontAlgn="auto" hangingPunct="1">
              <a:lnSpc>
                <a:spcPct val="125000"/>
              </a:lnSpc>
              <a:spcBef>
                <a:spcPts val="0"/>
              </a:spcBef>
              <a:spcAft>
                <a:spcPts val="0"/>
              </a:spcAft>
              <a:buFont typeface="Wingdings" pitchFamily="2" charset="2"/>
              <a:buChar char="§"/>
              <a:defRPr/>
            </a:pPr>
            <a:r>
              <a:rPr lang="en-US" sz="1400" dirty="0">
                <a:latin typeface="+mj-lt"/>
              </a:rPr>
              <a:t> Toolbox talk shall be conducted before starting any work</a:t>
            </a:r>
          </a:p>
          <a:p>
            <a:pPr eaLnBrk="1" fontAlgn="auto" hangingPunct="1">
              <a:lnSpc>
                <a:spcPct val="125000"/>
              </a:lnSpc>
              <a:spcBef>
                <a:spcPts val="0"/>
              </a:spcBef>
              <a:spcAft>
                <a:spcPts val="0"/>
              </a:spcAft>
              <a:buFont typeface="Wingdings" pitchFamily="2" charset="2"/>
              <a:buChar char="§"/>
              <a:defRPr/>
            </a:pPr>
            <a:r>
              <a:rPr lang="en-US" sz="1400" dirty="0">
                <a:latin typeface="+mj-lt"/>
              </a:rPr>
              <a:t> Site specific hazards need to be identified &amp; discuss during TBT</a:t>
            </a: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28588" y="5323008"/>
            <a:ext cx="5686426" cy="523220"/>
          </a:xfrm>
          <a:prstGeom prst="rect">
            <a:avLst/>
          </a:prstGeom>
          <a:solidFill>
            <a:schemeClr val="accent2"/>
          </a:solidFill>
          <a:ln w="9525">
            <a:noFill/>
            <a:miter lim="800000"/>
            <a:headEnd/>
            <a:tailEnd/>
          </a:ln>
        </p:spPr>
        <p:txBody>
          <a:bodyPr wrap="square">
            <a:spAutoFit/>
          </a:bodyPr>
          <a:lstStyle/>
          <a:p>
            <a:pPr algn="ctr" eaLnBrk="1" hangingPunct="1"/>
            <a:r>
              <a:rPr lang="en-US" sz="1400" b="1" dirty="0">
                <a:solidFill>
                  <a:srgbClr val="FFFF00"/>
                </a:solidFill>
                <a:latin typeface="Tahoma" pitchFamily="34" charset="0"/>
              </a:rPr>
              <a:t>Wheel chocks shall be removed only after confirmation from the driver</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3" name="Footer Placeholder 12"/>
          <p:cNvSpPr>
            <a:spLocks noGrp="1"/>
          </p:cNvSpPr>
          <p:nvPr>
            <p:ph type="ftr" sz="quarter" idx="11"/>
          </p:nvPr>
        </p:nvSpPr>
        <p:spPr/>
        <p:txBody>
          <a:bodyPr/>
          <a:lstStyle/>
          <a:p>
            <a:pPr>
              <a:defRPr/>
            </a:pPr>
            <a:r>
              <a:rPr lang="en-US"/>
              <a:t>Confidential - Not to be shared outside of PDO/PDO contractors </a:t>
            </a:r>
          </a:p>
        </p:txBody>
      </p:sp>
      <p:pic>
        <p:nvPicPr>
          <p:cNvPr id="1026" name="Picture 2" descr="C:\Users\hse1imc\Desktop\4th Submission\photos\IMG_20210725_184459.jpg"/>
          <p:cNvPicPr>
            <a:picLocks noChangeAspect="1" noChangeArrowheads="1"/>
          </p:cNvPicPr>
          <p:nvPr/>
        </p:nvPicPr>
        <p:blipFill rotWithShape="1">
          <a:blip r:embed="rId3">
            <a:extLst>
              <a:ext uri="{28A0092B-C50C-407E-A947-70E740481C1C}">
                <a14:useLocalDpi xmlns:a14="http://schemas.microsoft.com/office/drawing/2010/main" val="0"/>
              </a:ext>
            </a:extLst>
          </a:blip>
          <a:srcRect l="11387"/>
          <a:stretch/>
        </p:blipFill>
        <p:spPr bwMode="auto">
          <a:xfrm>
            <a:off x="6172200" y="3505200"/>
            <a:ext cx="2909937" cy="2547096"/>
          </a:xfrm>
          <a:prstGeom prst="rect">
            <a:avLst/>
          </a:prstGeom>
          <a:solidFill>
            <a:srgbClr val="C00000"/>
          </a:solidFill>
          <a:ln w="25400">
            <a:solidFill>
              <a:srgbClr val="00B050"/>
            </a:solidFill>
          </a:ln>
        </p:spPr>
      </p:pic>
      <p:sp>
        <p:nvSpPr>
          <p:cNvPr id="26634" name="Freeform 132"/>
          <p:cNvSpPr>
            <a:spLocks/>
          </p:cNvSpPr>
          <p:nvPr/>
        </p:nvSpPr>
        <p:spPr bwMode="auto">
          <a:xfrm>
            <a:off x="6297563" y="5381169"/>
            <a:ext cx="457200" cy="476865"/>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1027" name="Picture 3" descr="C:\Users\hse1imc\Desktop\4th Submission\photos\IMG_20210726_07110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849315"/>
            <a:ext cx="2909937" cy="2579685"/>
          </a:xfrm>
          <a:prstGeom prst="rect">
            <a:avLst/>
          </a:prstGeom>
          <a:solidFill>
            <a:srgbClr val="C00000"/>
          </a:solidFill>
          <a:ln w="25400">
            <a:solidFill>
              <a:srgbClr val="FF0000"/>
            </a:solidFill>
          </a:ln>
        </p:spPr>
      </p:pic>
      <p:grpSp>
        <p:nvGrpSpPr>
          <p:cNvPr id="26633" name="Group 131"/>
          <p:cNvGrpSpPr>
            <a:grpSpLocks/>
          </p:cNvGrpSpPr>
          <p:nvPr/>
        </p:nvGrpSpPr>
        <p:grpSpPr bwMode="auto">
          <a:xfrm>
            <a:off x="6369050" y="2443411"/>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23403" y="1524000"/>
            <a:ext cx="8809460" cy="3724096"/>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800" dirty="0">
              <a:solidFill>
                <a:srgbClr val="000000"/>
              </a:solidFill>
              <a:latin typeface="Arial" charset="0"/>
            </a:endParaRPr>
          </a:p>
          <a:p>
            <a:pPr eaLnBrk="1" hangingPunct="1">
              <a:defRPr/>
            </a:pPr>
            <a:endParaRPr lang="en-US" sz="1000" dirty="0">
              <a:solidFill>
                <a:srgbClr val="0033CC"/>
              </a:solidFill>
              <a:latin typeface="+mj-lt"/>
              <a:sym typeface="Wingdings" pitchFamily="2" charset="2"/>
            </a:endParaRPr>
          </a:p>
          <a:p>
            <a:pPr marL="342900" indent="-342900" eaLnBrk="1" hangingPunct="1">
              <a:buFont typeface="+mj-lt"/>
              <a:buAutoNum type="arabicPeriod"/>
              <a:defRPr/>
            </a:pPr>
            <a:r>
              <a:rPr lang="en-US" sz="1400" dirty="0">
                <a:solidFill>
                  <a:srgbClr val="0000CC"/>
                </a:solidFill>
                <a:latin typeface="+mj-lt"/>
                <a:sym typeface="Wingdings" pitchFamily="2" charset="2"/>
              </a:rPr>
              <a:t>Do you ensure that  your supplied employees are having sufficient training to perform their tasks safely?</a:t>
            </a:r>
          </a:p>
          <a:p>
            <a:pPr marL="342900" indent="-342900" eaLnBrk="1" hangingPunct="1">
              <a:buFont typeface="+mj-lt"/>
              <a:buAutoNum type="arabicPeriod"/>
              <a:defRPr/>
            </a:pPr>
            <a:r>
              <a:rPr lang="en-US" sz="1400" dirty="0">
                <a:solidFill>
                  <a:srgbClr val="0000CC"/>
                </a:solidFill>
                <a:latin typeface="+mj-lt"/>
                <a:sym typeface="Wingdings" pitchFamily="2" charset="2"/>
              </a:rPr>
              <a:t>Do you ensure that TBT is conducted before starting any activity at site?</a:t>
            </a:r>
          </a:p>
          <a:p>
            <a:pPr marL="342900" indent="-342900" eaLnBrk="1" hangingPunct="1">
              <a:buFont typeface="+mj-lt"/>
              <a:buAutoNum type="arabicPeriod"/>
              <a:defRPr/>
            </a:pPr>
            <a:r>
              <a:rPr lang="en-US" sz="1400" dirty="0">
                <a:solidFill>
                  <a:srgbClr val="0000CC"/>
                </a:solidFill>
                <a:latin typeface="+mj-lt"/>
                <a:sym typeface="Wingdings" pitchFamily="2" charset="2"/>
              </a:rPr>
              <a:t>Do you ensure that Risks and Controls are communicated to personnel at work?</a:t>
            </a:r>
          </a:p>
          <a:p>
            <a:pPr marL="342900" indent="-342900" eaLnBrk="1" hangingPunct="1">
              <a:buFont typeface="+mj-lt"/>
              <a:buAutoNum type="arabicPeriod"/>
              <a:defRPr/>
            </a:pPr>
            <a:r>
              <a:rPr lang="en-US" sz="1400" dirty="0">
                <a:solidFill>
                  <a:srgbClr val="0000CC"/>
                </a:solidFill>
                <a:latin typeface="+mj-lt"/>
                <a:sym typeface="Wingdings" pitchFamily="2" charset="2"/>
              </a:rPr>
              <a:t>Do you ensure that the communication within the work crew is effective?</a:t>
            </a:r>
          </a:p>
          <a:p>
            <a:pPr marL="342900" indent="-342900" eaLnBrk="1" hangingPunct="1">
              <a:buFont typeface="+mj-lt"/>
              <a:buAutoNum type="arabicPeriod"/>
              <a:defRPr/>
            </a:pPr>
            <a:r>
              <a:rPr lang="en-US" sz="1400" dirty="0">
                <a:solidFill>
                  <a:srgbClr val="0000CC"/>
                </a:solidFill>
                <a:latin typeface="+mj-lt"/>
                <a:sym typeface="Wingdings" pitchFamily="2" charset="2"/>
              </a:rPr>
              <a:t>Do you ensure that the learning from incidents are effectively cascaded to all workers?</a:t>
            </a:r>
          </a:p>
          <a:p>
            <a:pPr marL="342900" indent="-342900" eaLnBrk="1" hangingPunct="1">
              <a:buFont typeface="+mj-lt"/>
              <a:buAutoNum type="arabicPeriod"/>
              <a:defRPr/>
            </a:pPr>
            <a:endParaRPr lang="en-US" sz="1400" dirty="0">
              <a:solidFill>
                <a:srgbClr val="FF0000"/>
              </a:solidFill>
              <a:latin typeface="+mj-lt"/>
              <a:sym typeface="Wingdings" pitchFamily="2" charset="2"/>
            </a:endParaRPr>
          </a:p>
          <a:p>
            <a:pPr eaLnBrk="1" hangingPunct="1">
              <a:defRPr/>
            </a:pP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23402" y="838200"/>
            <a:ext cx="6201198" cy="523220"/>
          </a:xfrm>
          <a:prstGeom prst="rect">
            <a:avLst/>
          </a:prstGeom>
          <a:noFill/>
          <a:ln w="9525">
            <a:noFill/>
            <a:miter lim="800000"/>
            <a:headEnd/>
            <a:tailEnd/>
          </a:ln>
        </p:spPr>
        <p:txBody>
          <a:bodyPr wrap="square">
            <a:spAutoFit/>
          </a:bodyPr>
          <a:lstStyle/>
          <a:p>
            <a:pPr marL="114300" indent="-114300" algn="just"/>
            <a:r>
              <a:rPr lang="en-GB" sz="1400" b="1" dirty="0">
                <a:solidFill>
                  <a:srgbClr val="0000FF"/>
                </a:solidFill>
                <a:latin typeface="Tahoma" pitchFamily="34" charset="0"/>
              </a:rPr>
              <a:t>Date:6</a:t>
            </a:r>
            <a:r>
              <a:rPr lang="en-GB" sz="1400" b="1" baseline="30000" dirty="0">
                <a:solidFill>
                  <a:srgbClr val="0000FF"/>
                </a:solidFill>
                <a:latin typeface="Tahoma" pitchFamily="34" charset="0"/>
              </a:rPr>
              <a:t>th</a:t>
            </a:r>
            <a:r>
              <a:rPr lang="en-GB" sz="1400" b="1" dirty="0">
                <a:solidFill>
                  <a:srgbClr val="0000FF"/>
                </a:solidFill>
                <a:latin typeface="Tahoma" pitchFamily="34" charset="0"/>
              </a:rPr>
              <a:t> June 2021</a:t>
            </a:r>
            <a:r>
              <a:rPr lang="en-US" sz="1400" b="1" dirty="0">
                <a:solidFill>
                  <a:srgbClr val="0000FF"/>
                </a:solidFill>
                <a:latin typeface="Tahoma" pitchFamily="34" charset="0"/>
              </a:rPr>
              <a:t>         </a:t>
            </a:r>
          </a:p>
          <a:p>
            <a:pPr marL="114300" indent="-114300" algn="just"/>
            <a:r>
              <a:rPr lang="en-US" sz="1400" b="1" dirty="0">
                <a:solidFill>
                  <a:srgbClr val="0000CC"/>
                </a:solidFill>
                <a:latin typeface="Tahoma" pitchFamily="34" charset="0"/>
              </a:rPr>
              <a:t>Incident title:- Fire Hydrant Line broken by V. Tanker</a:t>
            </a:r>
          </a:p>
        </p:txBody>
      </p:sp>
      <p:sp>
        <p:nvSpPr>
          <p:cNvPr id="10" name="Footer Placeholder 9"/>
          <p:cNvSpPr>
            <a:spLocks noGrp="1"/>
          </p:cNvSpPr>
          <p:nvPr>
            <p:ph type="ftr" sz="quarter" idx="11"/>
          </p:nvPr>
        </p:nvSpPr>
        <p:spPr/>
        <p:txBody>
          <a:bodyPr/>
          <a:lstStyle/>
          <a:p>
            <a:pPr>
              <a:defRPr/>
            </a:pPr>
            <a:r>
              <a:rPr lang="en-US"/>
              <a:t>Confidential - Not to be shared outside of PDO/PDO contractors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anguage xmlns="4880e4f8-4b7d-4bdd-91e3-e10d47036eca">English</Language>
    <DocId xmlns="4880e4f8-4b7d-4bdd-91e3-e10d47036eca">92705</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7CDCFD-C2C6-4ECC-85D9-E8AEE3BFF834}">
  <ds:schemaRefs>
    <ds:schemaRef ds:uri="http://purl.org/dc/dcmitype/"/>
    <ds:schemaRef ds:uri="http://www.w3.org/XML/1998/namespace"/>
    <ds:schemaRef ds:uri="http://schemas.microsoft.com/office/infopath/2007/PartnerControls"/>
    <ds:schemaRef ds:uri="http://purl.org/dc/elements/1.1/"/>
    <ds:schemaRef ds:uri="http://schemas.microsoft.com/office/2006/metadata/properties"/>
    <ds:schemaRef ds:uri="http://purl.org/dc/terms/"/>
    <ds:schemaRef ds:uri="http://schemas.microsoft.com/office/2006/documentManagement/types"/>
    <ds:schemaRef ds:uri="http://schemas.microsoft.com/sharepoint/v3"/>
    <ds:schemaRef ds:uri="http://schemas.openxmlformats.org/package/2006/metadata/core-properties"/>
  </ds:schemaRefs>
</ds:datastoreItem>
</file>

<file path=customXml/itemProps2.xml><?xml version="1.0" encoding="utf-8"?>
<ds:datastoreItem xmlns:ds="http://schemas.openxmlformats.org/officeDocument/2006/customXml" ds:itemID="{6C063030-EED6-4E57-9CFA-636FE692C350}"/>
</file>

<file path=customXml/itemProps3.xml><?xml version="1.0" encoding="utf-8"?>
<ds:datastoreItem xmlns:ds="http://schemas.openxmlformats.org/officeDocument/2006/customXml" ds:itemID="{ACF46C6F-070D-40A4-B21F-D63FE5060A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9767</TotalTime>
  <Words>566</Words>
  <Application>Microsoft Office PowerPoint</Application>
  <PresentationFormat>On-screen Show (4:3)</PresentationFormat>
  <Paragraphs>58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Tahoma</vt:lpstr>
      <vt:lpstr>Times New Roman</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HiPo#31  Final QAQC</dc:title>
  <dc:creator>MU93647</dc:creator>
  <cp:lastModifiedBy>Balushi, Sumaiya MSE36</cp:lastModifiedBy>
  <cp:revision>808</cp:revision>
  <cp:lastPrinted>2021-07-03T10:42:53Z</cp:lastPrinted>
  <dcterms:created xsi:type="dcterms:W3CDTF">2001-05-03T06:07:08Z</dcterms:created>
  <dcterms:modified xsi:type="dcterms:W3CDTF">2022-09-27T05:58:25Z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