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34804127"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1D"/>
    <a:srgbClr val="FFFC00"/>
    <a:srgbClr val="EAEAEA"/>
    <a:srgbClr val="F2F3D7"/>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659" autoAdjust="0"/>
  </p:normalViewPr>
  <p:slideViewPr>
    <p:cSldViewPr snapToGrid="0" snapToObjects="1">
      <p:cViewPr varScale="1">
        <p:scale>
          <a:sx n="60" d="100"/>
          <a:sy n="60" d="100"/>
        </p:scale>
        <p:origin x="884" y="40"/>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1113183" y="1791630"/>
            <a:ext cx="6812935" cy="3797899"/>
          </a:xfrm>
          <a:prstGeom prst="rect">
            <a:avLst/>
          </a:prstGeom>
          <a:noFill/>
          <a:ln w="19050">
            <a:noFill/>
            <a:miter lim="800000"/>
            <a:headEnd/>
            <a:tailEnd/>
          </a:ln>
        </p:spPr>
        <p:txBody>
          <a:bodyPr wrap="square">
            <a:spAutoFit/>
          </a:bodyPr>
          <a:lstStyle/>
          <a:p>
            <a:pPr marL="97309" indent="-97309" algn="just" defTabSz="778472">
              <a:defRPr/>
            </a:pPr>
            <a:r>
              <a:rPr lang="en-US" sz="1362" b="1" dirty="0">
                <a:solidFill>
                  <a:srgbClr val="FF0000"/>
                </a:solidFill>
                <a:latin typeface="Tahoma" pitchFamily="34" charset="0"/>
              </a:rPr>
              <a:t>What happened?</a:t>
            </a:r>
            <a:endParaRPr lang="en-US" sz="1362" dirty="0">
              <a:solidFill>
                <a:srgbClr val="FF0000"/>
              </a:solidFill>
              <a:latin typeface="Tahoma" pitchFamily="34" charset="0"/>
            </a:endParaRPr>
          </a:p>
          <a:p>
            <a:pPr marL="342900" indent="-342900">
              <a:defRPr/>
            </a:pPr>
            <a:r>
              <a:rPr lang="en-US" sz="1050" dirty="0"/>
              <a:t>At approximately 03:00 </a:t>
            </a:r>
            <a:r>
              <a:rPr lang="en-US" sz="1050" dirty="0" err="1"/>
              <a:t>hrs</a:t>
            </a:r>
            <a:r>
              <a:rPr lang="en-US" sz="1050" dirty="0"/>
              <a:t> on 27</a:t>
            </a:r>
            <a:r>
              <a:rPr lang="en-US" sz="1050" baseline="30000" dirty="0"/>
              <a:t>th</a:t>
            </a:r>
            <a:r>
              <a:rPr lang="en-US" sz="1050" dirty="0"/>
              <a:t> of April 2022 running in hole 9-5/8” casing with well head was in progress.  In order to pass the well head through the rotary, crew was removing casing insert bowl using bushing puller attached to utility winch. While Driller operated the winch to pick the same, the lifting ring caught into well head tie down bolt (as shown in the red circle). Suddenly, the line got released with stored energy, causing the tension transmitting below and resulting the insert bowl to rapidly release and fall beside the floor man.</a:t>
            </a:r>
          </a:p>
          <a:p>
            <a:pPr marL="291927" indent="-291927" defTabSz="778472">
              <a:defRPr/>
            </a:pPr>
            <a:endParaRPr lang="en-US" sz="894" dirty="0">
              <a:solidFill>
                <a:srgbClr val="000000"/>
              </a:solidFill>
              <a:latin typeface="Calibri" panose="020F0502020204030204" pitchFamily="34" charset="0"/>
            </a:endParaRPr>
          </a:p>
          <a:p>
            <a:pPr defTabSz="778472">
              <a:defRPr/>
            </a:pPr>
            <a:r>
              <a:rPr lang="en-GB" altLang="zh-CN" sz="1362" b="1" dirty="0">
                <a:solidFill>
                  <a:srgbClr val="0070C0"/>
                </a:solidFill>
                <a:latin typeface="Tahoma" pitchFamily="34" charset="0"/>
                <a:ea typeface="宋体" panose="02010600030101010101" pitchFamily="2" charset="-122"/>
              </a:rPr>
              <a:t>Why it happened/Finding :</a:t>
            </a:r>
          </a:p>
          <a:p>
            <a:pPr marL="171450" indent="-171450">
              <a:buFont typeface="Wingdings" pitchFamily="2" charset="2"/>
              <a:buChar char="Ø"/>
            </a:pPr>
            <a:r>
              <a:rPr lang="en-US" sz="1050" dirty="0"/>
              <a:t>Bushing chain puller ring was stuck on the well head tie down bolt.</a:t>
            </a:r>
          </a:p>
          <a:p>
            <a:pPr marL="171450" indent="-171450">
              <a:buFont typeface="Wingdings" pitchFamily="2" charset="2"/>
              <a:buChar char="Ø"/>
            </a:pPr>
            <a:r>
              <a:rPr lang="en-US" sz="1050" dirty="0"/>
              <a:t>The stuck point was not visible for the driller from his position.</a:t>
            </a:r>
          </a:p>
          <a:p>
            <a:pPr marL="171450" indent="-171450">
              <a:buFont typeface="Wingdings" pitchFamily="2" charset="2"/>
              <a:buChar char="Ø"/>
            </a:pPr>
            <a:r>
              <a:rPr lang="en-US" sz="1050" dirty="0"/>
              <a:t>No intervention by the crew members.</a:t>
            </a:r>
          </a:p>
          <a:p>
            <a:pPr marL="171450" indent="-171450">
              <a:buFont typeface="Wingdings" pitchFamily="2" charset="2"/>
              <a:buChar char="Ø"/>
            </a:pPr>
            <a:r>
              <a:rPr lang="en-US" sz="1050" dirty="0"/>
              <a:t>TBT had been conducted and discussed about the operation. but SOP doesn’t capture this steps.</a:t>
            </a:r>
          </a:p>
          <a:p>
            <a:pPr marL="171450" indent="-171450">
              <a:buFont typeface="Wingdings" pitchFamily="2" charset="2"/>
              <a:buChar char="Ø"/>
            </a:pPr>
            <a:r>
              <a:rPr lang="en-US" sz="1050" dirty="0"/>
              <a:t>The floor man was wearing full body harness with fall arrester. </a:t>
            </a:r>
          </a:p>
          <a:p>
            <a:endParaRPr lang="en-US" sz="1050" dirty="0"/>
          </a:p>
          <a:p>
            <a:pPr defTabSz="778472">
              <a:defRPr/>
            </a:pPr>
            <a:r>
              <a:rPr lang="en-US" sz="1022" dirty="0">
                <a:solidFill>
                  <a:prstClr val="black"/>
                </a:solidFill>
                <a:latin typeface="Calibri" panose="020F0502020204030204" pitchFamily="34" charset="0"/>
                <a:cs typeface="Tahoma" pitchFamily="34" charset="0"/>
              </a:rPr>
              <a:t> </a:t>
            </a:r>
            <a:r>
              <a:rPr lang="en-US" sz="1022" b="1" dirty="0">
                <a:solidFill>
                  <a:prstClr val="black"/>
                </a:solidFill>
                <a:latin typeface="Calibri" panose="020F0502020204030204" pitchFamily="34" charset="0"/>
                <a:cs typeface="Tahoma" pitchFamily="34" charset="0"/>
              </a:rPr>
              <a:t>If it is repeated, Why is it repeated: No</a:t>
            </a:r>
          </a:p>
          <a:p>
            <a:pPr defTabSz="778472">
              <a:defRPr/>
            </a:pPr>
            <a:endParaRPr lang="en-US" sz="1022" dirty="0">
              <a:solidFill>
                <a:prstClr val="black"/>
              </a:solidFill>
              <a:latin typeface="Calibri" panose="020F0502020204030204" pitchFamily="34" charset="0"/>
              <a:cs typeface="Tahoma" pitchFamily="34" charset="0"/>
            </a:endParaRPr>
          </a:p>
          <a:p>
            <a:pPr marL="97309" indent="-97309" algn="just" defTabSz="778472">
              <a:defRPr/>
            </a:pPr>
            <a:r>
              <a:rPr lang="en-US" sz="1362" b="1" dirty="0">
                <a:solidFill>
                  <a:srgbClr val="0070C0"/>
                </a:solidFill>
                <a:latin typeface="Tahoma" pitchFamily="34" charset="0"/>
                <a:ea typeface="宋体" panose="02010600030101010101" pitchFamily="2" charset="-122"/>
              </a:rPr>
              <a:t>Your learning from this incident..</a:t>
            </a:r>
          </a:p>
          <a:p>
            <a:pPr marL="97309" indent="-97309" algn="just" defTabSz="778472">
              <a:defRPr/>
            </a:pPr>
            <a:endParaRPr lang="en-US" sz="255" dirty="0">
              <a:solidFill>
                <a:srgbClr val="000000"/>
              </a:solidFill>
              <a:latin typeface="Calibri" panose="020F0502020204030204" pitchFamily="34" charset="0"/>
            </a:endParaRPr>
          </a:p>
          <a:p>
            <a:pPr>
              <a:buFont typeface="Wingdings" panose="05000000000000000000" pitchFamily="2" charset="2"/>
              <a:buChar char="Ø"/>
            </a:pPr>
            <a:r>
              <a:rPr lang="en-US" sz="1050" dirty="0">
                <a:solidFill>
                  <a:schemeClr val="tx1">
                    <a:lumMod val="95000"/>
                    <a:lumOff val="5000"/>
                  </a:schemeClr>
                </a:solidFill>
              </a:rPr>
              <a:t>Ensure to have one floor man watching and communicating while operating air winch for any possible stuck points.</a:t>
            </a:r>
            <a:endParaRPr lang="en-US" sz="1050" dirty="0">
              <a:solidFill>
                <a:schemeClr val="tx1">
                  <a:lumMod val="95000"/>
                  <a:lumOff val="5000"/>
                </a:schemeClr>
              </a:solidFill>
              <a:highlight>
                <a:srgbClr val="FFFF00"/>
              </a:highlight>
            </a:endParaRPr>
          </a:p>
          <a:p>
            <a:pPr>
              <a:buFont typeface="Wingdings" panose="05000000000000000000" pitchFamily="2" charset="2"/>
              <a:buChar char="Ø"/>
            </a:pPr>
            <a:r>
              <a:rPr lang="en-US" sz="1050" dirty="0">
                <a:solidFill>
                  <a:schemeClr val="tx1">
                    <a:lumMod val="95000"/>
                    <a:lumOff val="5000"/>
                  </a:schemeClr>
                </a:solidFill>
              </a:rPr>
              <a:t>Ensure the Driller verifies the well Head tie down bolts are removed while RIH through Rotary table. </a:t>
            </a:r>
            <a:endParaRPr lang="en-US" sz="1050" dirty="0">
              <a:solidFill>
                <a:schemeClr val="tx1">
                  <a:lumMod val="95000"/>
                  <a:lumOff val="5000"/>
                </a:schemeClr>
              </a:solidFill>
              <a:highlight>
                <a:srgbClr val="FFFF00"/>
              </a:highlight>
            </a:endParaRPr>
          </a:p>
          <a:p>
            <a:pPr>
              <a:buFont typeface="Wingdings" panose="05000000000000000000" pitchFamily="2" charset="2"/>
              <a:buChar char="Ø"/>
            </a:pPr>
            <a:r>
              <a:rPr lang="en-US" sz="1050" dirty="0">
                <a:solidFill>
                  <a:schemeClr val="tx1">
                    <a:lumMod val="95000"/>
                    <a:lumOff val="5000"/>
                  </a:schemeClr>
                </a:solidFill>
              </a:rPr>
              <a:t>Ensure the Driller verifies  well head is minimum 4 – 5 m high while removing the insert bowl to avoid entanglement.</a:t>
            </a:r>
            <a:endParaRPr lang="en-US" sz="1050" dirty="0">
              <a:solidFill>
                <a:schemeClr val="tx1">
                  <a:lumMod val="95000"/>
                  <a:lumOff val="5000"/>
                </a:schemeClr>
              </a:solidFill>
              <a:highlight>
                <a:srgbClr val="FFFF00"/>
              </a:highlight>
            </a:endParaRPr>
          </a:p>
          <a:p>
            <a:pPr>
              <a:buFont typeface="Wingdings" panose="05000000000000000000" pitchFamily="2" charset="2"/>
              <a:buChar char="Ø"/>
            </a:pPr>
            <a:r>
              <a:rPr lang="en-US" sz="1050" dirty="0">
                <a:solidFill>
                  <a:schemeClr val="tx1">
                    <a:lumMod val="95000"/>
                    <a:lumOff val="5000"/>
                  </a:schemeClr>
                </a:solidFill>
              </a:rPr>
              <a:t>Ensure SOP is available for removal of insert bushings.</a:t>
            </a:r>
          </a:p>
          <a:p>
            <a:pPr>
              <a:buFont typeface="Wingdings" panose="05000000000000000000" pitchFamily="2" charset="2"/>
              <a:buChar char="Ø"/>
            </a:pPr>
            <a:r>
              <a:rPr lang="en-US" sz="1050" dirty="0">
                <a:solidFill>
                  <a:schemeClr val="tx1">
                    <a:lumMod val="95000"/>
                    <a:lumOff val="5000"/>
                  </a:schemeClr>
                </a:solidFill>
              </a:rPr>
              <a:t>Ensure proper supervision by (RM/NTP) for any critical activates. </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1261457" y="1046833"/>
            <a:ext cx="9896936" cy="301942"/>
          </a:xfrm>
          <a:prstGeom prst="rect">
            <a:avLst/>
          </a:prstGeom>
          <a:noFill/>
          <a:ln w="9525">
            <a:noFill/>
            <a:miter lim="800000"/>
            <a:headEnd/>
            <a:tailEnd/>
          </a:ln>
        </p:spPr>
        <p:txBody>
          <a:bodyPr wrap="square">
            <a:spAutoFit/>
          </a:bodyPr>
          <a:lstStyle/>
          <a:p>
            <a:pPr marL="97309" indent="-97309" algn="just" defTabSz="778472">
              <a:defRPr/>
            </a:pPr>
            <a:r>
              <a:rPr lang="en-GB" sz="1192" b="1" dirty="0">
                <a:solidFill>
                  <a:prstClr val="black"/>
                </a:solidFill>
                <a:latin typeface="Tahoma" pitchFamily="34" charset="0"/>
              </a:rPr>
              <a:t>Date:</a:t>
            </a:r>
            <a:r>
              <a:rPr lang="en-GB" sz="1050" b="1" dirty="0">
                <a:solidFill>
                  <a:srgbClr val="4472C4"/>
                </a:solidFill>
                <a:latin typeface="Tahoma" pitchFamily="34" charset="0"/>
              </a:rPr>
              <a:t> </a:t>
            </a:r>
            <a:r>
              <a:rPr lang="en-US" sz="1050" b="1" dirty="0">
                <a:solidFill>
                  <a:srgbClr val="4472C4"/>
                </a:solidFill>
                <a:latin typeface="Tahoma" pitchFamily="34" charset="0"/>
              </a:rPr>
              <a:t>27</a:t>
            </a:r>
            <a:r>
              <a:rPr lang="en-US" sz="1050" b="1" baseline="30000" dirty="0">
                <a:solidFill>
                  <a:srgbClr val="4472C4"/>
                </a:solidFill>
                <a:latin typeface="Tahoma" pitchFamily="34" charset="0"/>
              </a:rPr>
              <a:t>th</a:t>
            </a:r>
            <a:r>
              <a:rPr lang="en-US" sz="1050" b="1" dirty="0">
                <a:solidFill>
                  <a:srgbClr val="4472C4"/>
                </a:solidFill>
                <a:latin typeface="Tahoma" pitchFamily="34" charset="0"/>
              </a:rPr>
              <a:t> April </a:t>
            </a:r>
            <a:r>
              <a:rPr kumimoji="0" lang="en-GB" sz="1050" b="1" i="0" u="none" strike="noStrike" kern="1200" cap="none" spc="0" normalizeH="0" baseline="0" noProof="0" dirty="0">
                <a:ln>
                  <a:noFill/>
                </a:ln>
                <a:solidFill>
                  <a:srgbClr val="4472C4"/>
                </a:solidFill>
                <a:effectLst/>
                <a:uLnTx/>
                <a:uFillTx/>
                <a:latin typeface="Tahoma" pitchFamily="34" charset="0"/>
                <a:ea typeface="+mn-ea"/>
                <a:cs typeface="+mn-cs"/>
              </a:rPr>
              <a:t>202</a:t>
            </a:r>
            <a:r>
              <a:rPr kumimoji="0" lang="en-US" sz="1050" b="1" i="0" u="none" strike="noStrike" kern="1200" cap="none" spc="0" normalizeH="0" baseline="0" noProof="0" dirty="0">
                <a:ln>
                  <a:noFill/>
                </a:ln>
                <a:solidFill>
                  <a:srgbClr val="4472C4"/>
                </a:solidFill>
                <a:effectLst/>
                <a:uLnTx/>
                <a:uFillTx/>
                <a:latin typeface="Tahoma" pitchFamily="34" charset="0"/>
                <a:ea typeface="+mn-ea"/>
                <a:cs typeface="+mn-cs"/>
              </a:rPr>
              <a:t>2</a:t>
            </a:r>
            <a:r>
              <a:rPr lang="en-US" sz="1022" b="1" dirty="0">
                <a:solidFill>
                  <a:srgbClr val="4472C4"/>
                </a:solidFill>
                <a:latin typeface="Tahoma" pitchFamily="34" charset="0"/>
              </a:rPr>
              <a:t>         </a:t>
            </a:r>
            <a:r>
              <a:rPr lang="en-US" sz="1192" b="1" dirty="0">
                <a:solidFill>
                  <a:prstClr val="black"/>
                </a:solidFill>
                <a:latin typeface="Tahoma" pitchFamily="34" charset="0"/>
              </a:rPr>
              <a:t>Incident title: </a:t>
            </a:r>
            <a:r>
              <a:rPr kumimoji="0" lang="en-US" sz="1050" b="1" i="0" u="none" strike="noStrike" kern="1200" cap="none" spc="0" normalizeH="0" baseline="0" noProof="0" dirty="0">
                <a:ln>
                  <a:noFill/>
                </a:ln>
                <a:solidFill>
                  <a:srgbClr val="4472C4"/>
                </a:solidFill>
                <a:effectLst/>
                <a:uLnTx/>
                <a:uFillTx/>
                <a:latin typeface="Tahoma" pitchFamily="34" charset="0"/>
                <a:ea typeface="+mn-ea"/>
                <a:cs typeface="+mn-cs"/>
              </a:rPr>
              <a:t>HIPO#31</a:t>
            </a:r>
            <a:r>
              <a:rPr lang="en-US" sz="1022" b="1" dirty="0">
                <a:solidFill>
                  <a:srgbClr val="4472C4"/>
                </a:solidFill>
                <a:latin typeface="Tahoma" pitchFamily="34" charset="0"/>
              </a:rPr>
              <a:t>         </a:t>
            </a:r>
            <a:r>
              <a:rPr lang="en-US" sz="1192" b="1" dirty="0">
                <a:solidFill>
                  <a:prstClr val="black"/>
                </a:solidFill>
                <a:latin typeface="Tahoma" pitchFamily="34" charset="0"/>
              </a:rPr>
              <a:t>Pattern:</a:t>
            </a:r>
            <a:r>
              <a:rPr lang="en-US" sz="1022" b="1" dirty="0">
                <a:solidFill>
                  <a:prstClr val="black"/>
                </a:solidFill>
                <a:latin typeface="Tahoma" pitchFamily="34" charset="0"/>
              </a:rPr>
              <a:t> </a:t>
            </a:r>
            <a:r>
              <a:rPr lang="en-US" sz="1022" b="1" dirty="0">
                <a:solidFill>
                  <a:srgbClr val="4472C4"/>
                </a:solidFill>
                <a:latin typeface="Tahoma" pitchFamily="34" charset="0"/>
              </a:rPr>
              <a:t>Released Energy</a:t>
            </a:r>
            <a:r>
              <a:rPr lang="en-US" sz="1362" b="1" dirty="0">
                <a:solidFill>
                  <a:srgbClr val="4472C4"/>
                </a:solidFill>
                <a:latin typeface="Tahoma" pitchFamily="34" charset="0"/>
              </a:rPr>
              <a:t>           </a:t>
            </a:r>
            <a:r>
              <a:rPr lang="en-US" sz="1192" b="1" dirty="0">
                <a:solidFill>
                  <a:prstClr val="black"/>
                </a:solidFill>
                <a:latin typeface="Tahoma" pitchFamily="34" charset="0"/>
              </a:rPr>
              <a:t>Potential severity: </a:t>
            </a:r>
            <a:r>
              <a:rPr lang="en-US" sz="1362" b="1" dirty="0">
                <a:solidFill>
                  <a:srgbClr val="4472C4"/>
                </a:solidFill>
                <a:latin typeface="Tahoma" pitchFamily="34" charset="0"/>
              </a:rPr>
              <a:t>C4P  </a:t>
            </a:r>
          </a:p>
        </p:txBody>
      </p:sp>
      <p:sp>
        <p:nvSpPr>
          <p:cNvPr id="14" name="Rectangle 13">
            <a:extLst>
              <a:ext uri="{FF2B5EF4-FFF2-40B4-BE49-F238E27FC236}">
                <a16:creationId xmlns:a16="http://schemas.microsoft.com/office/drawing/2014/main" id="{27AC772E-6015-4076-A0DC-005445BF4556}"/>
              </a:ext>
            </a:extLst>
          </p:cNvPr>
          <p:cNvSpPr/>
          <p:nvPr/>
        </p:nvSpPr>
        <p:spPr>
          <a:xfrm>
            <a:off x="1261457" y="1348346"/>
            <a:ext cx="5800763" cy="354392"/>
          </a:xfrm>
          <a:prstGeom prst="rect">
            <a:avLst/>
          </a:prstGeom>
          <a:solidFill>
            <a:srgbClr val="FFC000"/>
          </a:solidFill>
        </p:spPr>
        <p:txBody>
          <a:bodyPr wrap="square">
            <a:spAutoFit/>
          </a:bodyPr>
          <a:lstStyle/>
          <a:p>
            <a:pPr defTabSz="778472">
              <a:defRPr/>
            </a:pPr>
            <a:r>
              <a:rPr lang="en-US" sz="1703" b="1" dirty="0">
                <a:solidFill>
                  <a:srgbClr val="0D38B3"/>
                </a:solidFill>
                <a:latin typeface="Arial" panose="020B0604020202020204" pitchFamily="34" charset="0"/>
                <a:cs typeface="Arial" panose="020B0604020202020204" pitchFamily="34" charset="0"/>
              </a:rPr>
              <a:t>Target Audience: </a:t>
            </a:r>
            <a:r>
              <a:rPr lang="en-US" sz="1100" b="1" dirty="0">
                <a:solidFill>
                  <a:srgbClr val="FF0000"/>
                </a:solidFill>
                <a:latin typeface="Calibri" panose="020F0502020204030204"/>
              </a:rPr>
              <a:t>Units – Rig (Position –NTP and Driller )</a:t>
            </a:r>
            <a:endParaRPr lang="en-US" sz="1533" b="1" dirty="0">
              <a:solidFill>
                <a:srgbClr val="FF0000"/>
              </a:solidFill>
              <a:latin typeface="Calibri Light" panose="020F0302020204030204"/>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1201999" y="510214"/>
            <a:ext cx="2521421" cy="397191"/>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defTabSz="778472">
              <a:defRPr/>
            </a:pPr>
            <a:r>
              <a:rPr lang="en-GB" sz="1713" b="1" dirty="0">
                <a:solidFill>
                  <a:srgbClr val="00B050"/>
                </a:solidFill>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1236266" y="5872713"/>
            <a:ext cx="6394381" cy="307777"/>
          </a:xfrm>
          <a:prstGeom prst="rect">
            <a:avLst/>
          </a:prstGeom>
          <a:solidFill>
            <a:schemeClr val="accent1"/>
          </a:solidFill>
        </p:spPr>
        <p:txBody>
          <a:bodyPr wrap="square" rtlCol="0">
            <a:spAutoFit/>
          </a:bodyPr>
          <a:lstStyle/>
          <a:p>
            <a:pPr algn="ctr" fontAlgn="base">
              <a:spcBef>
                <a:spcPct val="0"/>
              </a:spcBef>
              <a:spcAft>
                <a:spcPct val="0"/>
              </a:spcAft>
            </a:pPr>
            <a:r>
              <a:rPr lang="en-US" sz="1400" b="1" dirty="0">
                <a:solidFill>
                  <a:schemeClr val="bg1"/>
                </a:solidFill>
              </a:rPr>
              <a:t>Always watch for potential entanglement points while operating winch</a:t>
            </a:r>
          </a:p>
        </p:txBody>
      </p:sp>
      <p:sp>
        <p:nvSpPr>
          <p:cNvPr id="16" name="Title 1">
            <a:extLst>
              <a:ext uri="{FF2B5EF4-FFF2-40B4-BE49-F238E27FC236}">
                <a16:creationId xmlns:a16="http://schemas.microsoft.com/office/drawing/2014/main" id="{7A926005-C908-4346-979B-64AB10BE7CD4}"/>
              </a:ext>
            </a:extLst>
          </p:cNvPr>
          <p:cNvSpPr txBox="1">
            <a:spLocks/>
          </p:cNvSpPr>
          <p:nvPr/>
        </p:nvSpPr>
        <p:spPr>
          <a:xfrm>
            <a:off x="3723421" y="497617"/>
            <a:ext cx="2521421" cy="397191"/>
          </a:xfrm>
          <a:prstGeom prst="rect">
            <a:avLst/>
          </a:prstGeom>
          <a:solidFill>
            <a:srgbClr val="FF0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defTabSz="778472">
              <a:defRPr/>
            </a:pPr>
            <a:r>
              <a:rPr lang="en-GB" sz="1713" b="1" dirty="0">
                <a:solidFill>
                  <a:prstClr val="black"/>
                </a:solidFill>
                <a:latin typeface="Tahoma" panose="020B0604030504040204" pitchFamily="34" charset="0"/>
                <a:ea typeface="Tahoma" panose="020B0604030504040204" pitchFamily="34" charset="0"/>
                <a:cs typeface="Tahoma" panose="020B0604030504040204" pitchFamily="34" charset="0"/>
              </a:rPr>
              <a:t>PDO Second Alert</a:t>
            </a:r>
          </a:p>
        </p:txBody>
      </p:sp>
      <p:sp>
        <p:nvSpPr>
          <p:cNvPr id="19" name="Title 1">
            <a:extLst>
              <a:ext uri="{FF2B5EF4-FFF2-40B4-BE49-F238E27FC236}">
                <a16:creationId xmlns:a16="http://schemas.microsoft.com/office/drawing/2014/main" id="{78D9206B-B326-4B5F-8ACC-5546AD905C83}"/>
              </a:ext>
            </a:extLst>
          </p:cNvPr>
          <p:cNvSpPr txBox="1">
            <a:spLocks/>
          </p:cNvSpPr>
          <p:nvPr/>
        </p:nvSpPr>
        <p:spPr>
          <a:xfrm>
            <a:off x="6209924" y="503981"/>
            <a:ext cx="2521420" cy="379249"/>
          </a:xfrm>
          <a:prstGeom prst="rect">
            <a:avLst/>
          </a:prstGeom>
          <a:solidFill>
            <a:srgbClr val="FFFC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defTabSz="778472">
              <a:defRPr/>
            </a:pPr>
            <a:r>
              <a:rPr lang="en-GB" sz="1713" b="1" dirty="0">
                <a:solidFill>
                  <a:prstClr val="black"/>
                </a:solidFill>
                <a:latin typeface="Tahoma" panose="020B0604030504040204" pitchFamily="34" charset="0"/>
                <a:ea typeface="Tahoma" panose="020B0604030504040204" pitchFamily="34" charset="0"/>
                <a:cs typeface="Tahoma" panose="020B0604030504040204" pitchFamily="34" charset="0"/>
              </a:rPr>
              <a:t>PDO Second Alert</a:t>
            </a:r>
          </a:p>
        </p:txBody>
      </p:sp>
      <p:sp>
        <p:nvSpPr>
          <p:cNvPr id="20" name="Title 1">
            <a:extLst>
              <a:ext uri="{FF2B5EF4-FFF2-40B4-BE49-F238E27FC236}">
                <a16:creationId xmlns:a16="http://schemas.microsoft.com/office/drawing/2014/main" id="{42421DF1-9C96-4B65-A237-B8F00061CA7C}"/>
              </a:ext>
            </a:extLst>
          </p:cNvPr>
          <p:cNvSpPr txBox="1">
            <a:spLocks/>
          </p:cNvSpPr>
          <p:nvPr/>
        </p:nvSpPr>
        <p:spPr>
          <a:xfrm>
            <a:off x="8731344" y="496761"/>
            <a:ext cx="2521420" cy="384293"/>
          </a:xfrm>
          <a:prstGeom prst="rect">
            <a:avLst/>
          </a:prstGeom>
          <a:solidFill>
            <a:srgbClr val="00B05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defTabSz="778472">
              <a:defRPr/>
            </a:pPr>
            <a:r>
              <a:rPr lang="en-GB" sz="1713" b="1" dirty="0">
                <a:solidFill>
                  <a:prstClr val="black"/>
                </a:solidFill>
                <a:latin typeface="Tahoma" panose="020B0604030504040204" pitchFamily="34" charset="0"/>
                <a:ea typeface="Tahoma" panose="020B0604030504040204" pitchFamily="34" charset="0"/>
                <a:cs typeface="Tahoma" panose="020B0604030504040204" pitchFamily="34" charset="0"/>
              </a:rPr>
              <a:t>PDO Second Alert</a:t>
            </a:r>
          </a:p>
        </p:txBody>
      </p:sp>
      <p:pic>
        <p:nvPicPr>
          <p:cNvPr id="6" name="Picture Placeholder 1">
            <a:extLst>
              <a:ext uri="{FF2B5EF4-FFF2-40B4-BE49-F238E27FC236}">
                <a16:creationId xmlns:a16="http://schemas.microsoft.com/office/drawing/2014/main" id="{6AF88BC5-11F9-66EC-6AC0-066E69AFA6F7}"/>
              </a:ext>
            </a:extLst>
          </p:cNvPr>
          <p:cNvPicPr>
            <a:picLocks noChangeAspect="1"/>
          </p:cNvPicPr>
          <p:nvPr/>
        </p:nvPicPr>
        <p:blipFill>
          <a:blip r:embed="rId3">
            <a:extLst>
              <a:ext uri="{28A0092B-C50C-407E-A947-70E740481C1C}">
                <a14:useLocalDpi xmlns:a14="http://schemas.microsoft.com/office/drawing/2010/main" val="0"/>
              </a:ext>
            </a:extLst>
          </a:blip>
          <a:srcRect t="10531" b="10531"/>
          <a:stretch>
            <a:fillRect/>
          </a:stretch>
        </p:blipFill>
        <p:spPr>
          <a:xfrm>
            <a:off x="8091346" y="1702738"/>
            <a:ext cx="3748668" cy="2286000"/>
          </a:xfrm>
          <a:prstGeom prst="rect">
            <a:avLst/>
          </a:prstGeom>
        </p:spPr>
      </p:pic>
      <p:sp>
        <p:nvSpPr>
          <p:cNvPr id="7" name="Oval 6">
            <a:extLst>
              <a:ext uri="{FF2B5EF4-FFF2-40B4-BE49-F238E27FC236}">
                <a16:creationId xmlns:a16="http://schemas.microsoft.com/office/drawing/2014/main" id="{E675F982-2EB1-8751-6AB7-7A1BA0A4C9D9}"/>
              </a:ext>
            </a:extLst>
          </p:cNvPr>
          <p:cNvSpPr/>
          <p:nvPr/>
        </p:nvSpPr>
        <p:spPr>
          <a:xfrm>
            <a:off x="9992054" y="2233542"/>
            <a:ext cx="424137" cy="684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31">
            <a:extLst>
              <a:ext uri="{FF2B5EF4-FFF2-40B4-BE49-F238E27FC236}">
                <a16:creationId xmlns:a16="http://schemas.microsoft.com/office/drawing/2014/main" id="{04C6D05B-E9D5-6997-2C14-D9636DC52FCE}"/>
              </a:ext>
            </a:extLst>
          </p:cNvPr>
          <p:cNvGrpSpPr>
            <a:grpSpLocks/>
          </p:cNvGrpSpPr>
          <p:nvPr/>
        </p:nvGrpSpPr>
        <p:grpSpPr bwMode="auto">
          <a:xfrm>
            <a:off x="11403219" y="3429000"/>
            <a:ext cx="286473" cy="463493"/>
            <a:chOff x="3504" y="544"/>
            <a:chExt cx="2287" cy="1855"/>
          </a:xfrm>
        </p:grpSpPr>
        <p:sp>
          <p:nvSpPr>
            <p:cNvPr id="18" name="Line 129">
              <a:extLst>
                <a:ext uri="{FF2B5EF4-FFF2-40B4-BE49-F238E27FC236}">
                  <a16:creationId xmlns:a16="http://schemas.microsoft.com/office/drawing/2014/main" id="{91F894CA-07A4-C508-3A1A-6CEE30FE68F2}"/>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sp>
          <p:nvSpPr>
            <p:cNvPr id="21" name="Line 130">
              <a:extLst>
                <a:ext uri="{FF2B5EF4-FFF2-40B4-BE49-F238E27FC236}">
                  <a16:creationId xmlns:a16="http://schemas.microsoft.com/office/drawing/2014/main" id="{A5C83F54-6249-A065-E6A6-A1BE3C0F522A}"/>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grpSp>
      <p:pic>
        <p:nvPicPr>
          <p:cNvPr id="5" name="Picture 4">
            <a:extLst>
              <a:ext uri="{FF2B5EF4-FFF2-40B4-BE49-F238E27FC236}">
                <a16:creationId xmlns:a16="http://schemas.microsoft.com/office/drawing/2014/main" id="{6FD93E53-7032-57C6-93B4-4B83141EA1BB}"/>
              </a:ext>
            </a:extLst>
          </p:cNvPr>
          <p:cNvPicPr>
            <a:picLocks noChangeAspect="1"/>
          </p:cNvPicPr>
          <p:nvPr/>
        </p:nvPicPr>
        <p:blipFill>
          <a:blip r:embed="rId4"/>
          <a:stretch>
            <a:fillRect/>
          </a:stretch>
        </p:blipFill>
        <p:spPr>
          <a:xfrm>
            <a:off x="8091346" y="3988738"/>
            <a:ext cx="3748668" cy="2365281"/>
          </a:xfrm>
          <a:prstGeom prst="rect">
            <a:avLst/>
          </a:prstGeom>
        </p:spPr>
      </p:pic>
      <p:pic>
        <p:nvPicPr>
          <p:cNvPr id="10" name="Picture 9">
            <a:extLst>
              <a:ext uri="{FF2B5EF4-FFF2-40B4-BE49-F238E27FC236}">
                <a16:creationId xmlns:a16="http://schemas.microsoft.com/office/drawing/2014/main" id="{E3FF8CF4-A379-CE5C-85FF-D8358E118D81}"/>
              </a:ext>
            </a:extLst>
          </p:cNvPr>
          <p:cNvPicPr>
            <a:picLocks noChangeAspect="1"/>
          </p:cNvPicPr>
          <p:nvPr/>
        </p:nvPicPr>
        <p:blipFill>
          <a:blip r:embed="rId5"/>
          <a:stretch>
            <a:fillRect/>
          </a:stretch>
        </p:blipFill>
        <p:spPr>
          <a:xfrm>
            <a:off x="11284848" y="5613707"/>
            <a:ext cx="493819" cy="493819"/>
          </a:xfrm>
          <a:prstGeom prst="rect">
            <a:avLst/>
          </a:prstGeom>
        </p:spPr>
      </p:pic>
    </p:spTree>
    <p:extLst>
      <p:ext uri="{BB962C8B-B14F-4D97-AF65-F5344CB8AC3E}">
        <p14:creationId xmlns:p14="http://schemas.microsoft.com/office/powerpoint/2010/main" val="228587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27/04/2022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HiPo#31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Released Energy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985706"/>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the SOP / HEMP covers winch operation during running in casing with well head?</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the availability of key supervisor during critical operations?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TBT covers full scope of the work?</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potential entanglement points of the winch are identified?</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92836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2FE80-5D5E-41EF-BDC2-BDE5F61712FA}"/>
</file>

<file path=customXml/itemProps2.xml><?xml version="1.0" encoding="utf-8"?>
<ds:datastoreItem xmlns:ds="http://schemas.openxmlformats.org/officeDocument/2006/customXml" ds:itemID="{ECEB1FCF-0E89-482E-A62E-598FF58845D8}">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9d51eac6-a7d5-47f5-a119-63d146adb134"/>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5587</TotalTime>
  <Words>696</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HiPo#31 Final GD</dc:title>
  <dc:creator>nazar@umsoman.com</dc:creator>
  <cp:lastModifiedBy>Zakwani, Salim MSE36</cp:lastModifiedBy>
  <cp:revision>384</cp:revision>
  <dcterms:created xsi:type="dcterms:W3CDTF">2018-09-24T07:27:56Z</dcterms:created>
  <dcterms:modified xsi:type="dcterms:W3CDTF">2024-02-15T13:57:26Z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