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  <p:cmAuthor id="2" name="Salim Al Hashmi" initials="SAH" lastIdx="1" clrIdx="1">
    <p:extLst>
      <p:ext uri="{19B8F6BF-5375-455C-9EA6-DF929625EA0E}">
        <p15:presenceInfo xmlns:p15="http://schemas.microsoft.com/office/powerpoint/2012/main" userId="S::salim.alhashmi@petrogasep.com::1f44bbc6-536b-4a2c-8979-fcb9b74731b7" providerId="AD"/>
      </p:ext>
    </p:extLst>
  </p:cmAuthor>
  <p:cmAuthor id="3" name="Said Zerarka" initials="SZ" lastIdx="1" clrIdx="2">
    <p:extLst>
      <p:ext uri="{19B8F6BF-5375-455C-9EA6-DF929625EA0E}">
        <p15:presenceInfo xmlns:p15="http://schemas.microsoft.com/office/powerpoint/2012/main" userId="5ad12d98a9982b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0"/>
    <a:srgbClr val="0000FF"/>
    <a:srgbClr val="FFC715"/>
    <a:srgbClr val="4472C4"/>
    <a:srgbClr val="24A316"/>
    <a:srgbClr val="FFCB25"/>
    <a:srgbClr val="EAEAEA"/>
    <a:srgbClr val="F2F3D7"/>
    <a:srgbClr val="16942A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0238A-1483-4071-9E70-7A215EF80FFA}" v="25" dt="2022-08-20T11:08:23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1160" autoAdjust="0"/>
  </p:normalViewPr>
  <p:slideViewPr>
    <p:cSldViewPr snapToGrid="0" snapToObjects="1">
      <p:cViewPr varScale="1">
        <p:scale>
          <a:sx n="61" d="100"/>
          <a:sy n="61" d="100"/>
        </p:scale>
        <p:origin x="960" y="5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 Abri, Yaqoob OSSN" userId="cbc240c3-2eeb-4a42-bcef-2b142a7b223f" providerId="ADAL" clId="{5A30238A-1483-4071-9E70-7A215EF80FFA}"/>
    <pc:docChg chg="modSld">
      <pc:chgData name="Al Abri, Yaqoob OSSN" userId="cbc240c3-2eeb-4a42-bcef-2b142a7b223f" providerId="ADAL" clId="{5A30238A-1483-4071-9E70-7A215EF80FFA}" dt="2022-08-20T11:08:23.157" v="20"/>
      <pc:docMkLst>
        <pc:docMk/>
      </pc:docMkLst>
      <pc:sldChg chg="modSp">
        <pc:chgData name="Al Abri, Yaqoob OSSN" userId="cbc240c3-2eeb-4a42-bcef-2b142a7b223f" providerId="ADAL" clId="{5A30238A-1483-4071-9E70-7A215EF80FFA}" dt="2022-08-20T11:01:39.133" v="12"/>
        <pc:sldMkLst>
          <pc:docMk/>
          <pc:sldMk cId="2185045020" sldId="337"/>
        </pc:sldMkLst>
        <pc:graphicFrameChg chg="mod">
          <ac:chgData name="Al Abri, Yaqoob OSSN" userId="cbc240c3-2eeb-4a42-bcef-2b142a7b223f" providerId="ADAL" clId="{5A30238A-1483-4071-9E70-7A215EF80FFA}" dt="2022-08-20T11:01:39.133" v="12"/>
          <ac:graphicFrameMkLst>
            <pc:docMk/>
            <pc:sldMk cId="2185045020" sldId="337"/>
            <ac:graphicFrameMk id="6" creationId="{ACB1F627-ECC0-43CB-94DC-F4AFDE12D1E2}"/>
          </ac:graphicFrameMkLst>
        </pc:graphicFrameChg>
      </pc:sldChg>
      <pc:sldChg chg="modSp">
        <pc:chgData name="Al Abri, Yaqoob OSSN" userId="cbc240c3-2eeb-4a42-bcef-2b142a7b223f" providerId="ADAL" clId="{5A30238A-1483-4071-9E70-7A215EF80FFA}" dt="2022-08-20T11:06:37.889" v="18"/>
        <pc:sldMkLst>
          <pc:docMk/>
          <pc:sldMk cId="3544305629" sldId="366"/>
        </pc:sldMkLst>
        <pc:graphicFrameChg chg="mod">
          <ac:chgData name="Al Abri, Yaqoob OSSN" userId="cbc240c3-2eeb-4a42-bcef-2b142a7b223f" providerId="ADAL" clId="{5A30238A-1483-4071-9E70-7A215EF80FFA}" dt="2022-08-20T11:06:37.889" v="18"/>
          <ac:graphicFrameMkLst>
            <pc:docMk/>
            <pc:sldMk cId="3544305629" sldId="366"/>
            <ac:graphicFrameMk id="6" creationId="{ACB1F627-ECC0-43CB-94DC-F4AFDE12D1E2}"/>
          </ac:graphicFrameMkLst>
        </pc:graphicFrameChg>
      </pc:sldChg>
      <pc:sldChg chg="modSp">
        <pc:chgData name="Al Abri, Yaqoob OSSN" userId="cbc240c3-2eeb-4a42-bcef-2b142a7b223f" providerId="ADAL" clId="{5A30238A-1483-4071-9E70-7A215EF80FFA}" dt="2022-08-20T11:08:23.157" v="20"/>
        <pc:sldMkLst>
          <pc:docMk/>
          <pc:sldMk cId="4167833656" sldId="367"/>
        </pc:sldMkLst>
        <pc:graphicFrameChg chg="mod">
          <ac:chgData name="Al Abri, Yaqoob OSSN" userId="cbc240c3-2eeb-4a42-bcef-2b142a7b223f" providerId="ADAL" clId="{5A30238A-1483-4071-9E70-7A215EF80FFA}" dt="2022-08-20T11:08:23.157" v="20"/>
          <ac:graphicFrameMkLst>
            <pc:docMk/>
            <pc:sldMk cId="4167833656" sldId="367"/>
            <ac:graphicFrameMk id="6" creationId="{ACB1F627-ECC0-43CB-94DC-F4AFDE12D1E2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14/02/2024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4841550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Ensure all dates and titles are input 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point you want to get across</a:t>
            </a: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332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pPr defTabSz="933237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F88714CE-FB4E-4316-BED5-DE0DF6B1D8E5}" type="slidenum">
              <a:rPr lang="en-US">
                <a:solidFill>
                  <a:prstClr val="black"/>
                </a:solidFill>
              </a:rPr>
              <a:pPr defTabSz="933237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2647A39-D4F0-4210-8C8C-C044B2428A43}"/>
              </a:ext>
            </a:extLst>
          </p:cNvPr>
          <p:cNvSpPr/>
          <p:nvPr userDrawn="1"/>
        </p:nvSpPr>
        <p:spPr>
          <a:xfrm>
            <a:off x="204281" y="0"/>
            <a:ext cx="11987719" cy="523220"/>
          </a:xfrm>
          <a:prstGeom prst="rect">
            <a:avLst/>
          </a:prstGeom>
          <a:solidFill>
            <a:srgbClr val="FFC715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MS PGothic" pitchFamily="34" charset="-128"/>
                <a:cs typeface="+mj-cs"/>
              </a:rPr>
              <a:t>HiPo# 32,7</a:t>
            </a:r>
            <a:r>
              <a:rPr lang="en-US" sz="2800" b="1" baseline="30000" dirty="0">
                <a:solidFill>
                  <a:srgbClr val="00B050"/>
                </a:solidFill>
                <a:latin typeface="Calibri" panose="020F0502020204030204" pitchFamily="34" charset="0"/>
                <a:ea typeface="MS PGothic" pitchFamily="34" charset="-128"/>
                <a:cs typeface="+mj-cs"/>
              </a:rPr>
              <a:t>th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MS PGothic" pitchFamily="34" charset="-128"/>
                <a:cs typeface="+mj-cs"/>
              </a:rPr>
              <a:t> of May 22 PETROGAS LLC/ Desert Sand Oil &amp; Gas LLC </a:t>
            </a:r>
            <a:endParaRPr lang="en-GB" sz="2800" b="1" dirty="0">
              <a:solidFill>
                <a:srgbClr val="00B050"/>
              </a:solidFill>
              <a:latin typeface="Calibri" panose="020F0502020204030204" pitchFamily="34" charset="0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97185-A4E1-7716-FFD7-3AF732B9FE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743" y="3536616"/>
            <a:ext cx="3476593" cy="2517051"/>
          </a:xfrm>
          <a:prstGeom prst="rect">
            <a:avLst/>
          </a:prstGeom>
        </p:spPr>
      </p:pic>
      <p:graphicFrame>
        <p:nvGraphicFramePr>
          <p:cNvPr id="16" name="Content Placeholder 29">
            <a:extLst>
              <a:ext uri="{FF2B5EF4-FFF2-40B4-BE49-F238E27FC236}">
                <a16:creationId xmlns:a16="http://schemas.microsoft.com/office/drawing/2014/main" id="{E108A0B4-3AF9-4E27-ADA9-2D5C72B4264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8503743" y="962428"/>
          <a:ext cx="3476593" cy="235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5" imgW="6219825" imgH="4219575" progId="Paint.Picture">
                  <p:embed/>
                </p:oleObj>
              </mc:Choice>
              <mc:Fallback>
                <p:oleObj name="Bitmap Image" r:id="rId5" imgW="6219825" imgH="4219575" progId="Paint.Picture">
                  <p:embed/>
                  <p:pic>
                    <p:nvPicPr>
                      <p:cNvPr id="16" name="Content Placeholder 29">
                        <a:extLst>
                          <a:ext uri="{FF2B5EF4-FFF2-40B4-BE49-F238E27FC236}">
                            <a16:creationId xmlns:a16="http://schemas.microsoft.com/office/drawing/2014/main" id="{E108A0B4-3AF9-4E27-ADA9-2D5C72B426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3743" y="962428"/>
                        <a:ext cx="3476593" cy="2358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406810"/>
            <a:ext cx="7791263" cy="49475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latin typeface="+mj-lt"/>
              </a:rPr>
              <a:t>On 07th May 2022 at 04:36 AM after scope-in the top section successfully and started to lower bottom section, it lowered fast in an uncontrolled manner from 80deg to 40deg and then got stopped at the Second cylinder.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latin typeface="+mj-lt"/>
              </a:rPr>
              <a:t>Due to this impact cylinder beam got damaged and further bend on several places on the mast and carrier chassis.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latin typeface="+mj-lt"/>
              </a:rPr>
              <a:t>No personal injury was reported.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Hazard was identified, failure to take right decision of stopping operations.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Seals failure in the hydraulic raising cylinder.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Failure to carry out the maintenance procedure for the hydraulic raising cylinder due to absence of spare parts.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Empowerment to STOP WORK not practiced/followed.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Air bleed off procedure not followed before lowering the mast.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Preventive maintenance wasn’t carry out as per OEM.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114300" indent="-114300" algn="just">
              <a:defRPr/>
            </a:pP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incident…</a:t>
            </a:r>
          </a:p>
          <a:p>
            <a:pPr marL="114300" indent="-114300" algn="just">
              <a:defRPr/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Always follow safe work practices and comply with written instructions.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Always intervene and stop work if condition is not safe.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Always perform risk assessment and conduct pre job safety meeting.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Always bleed off the air before lowering/raising the mast.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Always maintain safe distance while raising/lowering the mast.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Always perform preventive maintenance as per OEM.</a:t>
            </a:r>
            <a:endParaRPr lang="en-US" sz="1050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07/05/2022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HiPo#32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DROPS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C4P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399738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Never lower the mast while raising cylinder is leaking</a:t>
            </a:r>
          </a:p>
        </p:txBody>
      </p:sp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296713" y="2371172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229398" y="5134938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your team is 100% implementing stop work authority?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field team are empowered to escalate any potential risk?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equipment is in safe working condition?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maintenance system is solid to capture any equipment failure?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Equipment are certified and approved by OEM?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PTW holders/authorizers understands their role/responsibilities?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highlight>
                <a:srgbClr val="FFFC00"/>
              </a:highlight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8C22321-3E63-4723-939D-5DC32C025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53487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07/05/2022 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HIPO#32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Mast failure incident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C4A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92822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3ad483c2-a27c-44cd-acb6-8713d8ff800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63F3D6-4EC2-4646-8EE5-56C8ABA6BB4C}"/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14319</TotalTime>
  <Words>632</Words>
  <Application>Microsoft Office PowerPoint</Application>
  <PresentationFormat>Widescreen</PresentationFormat>
  <Paragraphs>69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Bitmap Image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HiPo#32 Final</dc:title>
  <dc:creator>nazar@umsoman.com</dc:creator>
  <cp:lastModifiedBy>Zakwani, Salim MSE36</cp:lastModifiedBy>
  <cp:revision>581</cp:revision>
  <cp:lastPrinted>2021-10-24T03:55:05Z</cp:lastPrinted>
  <dcterms:created xsi:type="dcterms:W3CDTF">2018-09-24T07:27:56Z</dcterms:created>
  <dcterms:modified xsi:type="dcterms:W3CDTF">2024-02-14T11:42:54Z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