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16942A"/>
    <a:srgbClr val="FFC91D"/>
    <a:srgbClr val="EAEAEA"/>
    <a:srgbClr val="F2F3D7"/>
    <a:srgbClr val="24A316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979" autoAdjust="0"/>
  </p:normalViewPr>
  <p:slideViewPr>
    <p:cSldViewPr snapToGrid="0" snapToObjects="1">
      <p:cViewPr varScale="1">
        <p:scale>
          <a:sx n="62" d="100"/>
          <a:sy n="62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22/02/2024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2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 txBox="1">
            <a:spLocks/>
          </p:cNvSpPr>
          <p:nvPr userDrawn="1"/>
        </p:nvSpPr>
        <p:spPr>
          <a:xfrm>
            <a:off x="180870" y="0"/>
            <a:ext cx="12011130" cy="462126"/>
          </a:xfrm>
          <a:prstGeom prst="rect">
            <a:avLst/>
          </a:prstGeom>
          <a:solidFill>
            <a:srgbClr val="FFC91D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en-GB" sz="2400" b="1" dirty="0">
                <a:solidFill>
                  <a:srgbClr val="00B050"/>
                </a:solidFill>
                <a:ea typeface="MS PGothic" pitchFamily="34" charset="-128"/>
              </a:rPr>
              <a:t>HiPo</a:t>
            </a:r>
            <a:r>
              <a:rPr lang="en-GB" sz="2400" b="1" baseline="0" dirty="0">
                <a:solidFill>
                  <a:srgbClr val="00B050"/>
                </a:solidFill>
                <a:ea typeface="MS PGothic" pitchFamily="34" charset="-128"/>
              </a:rPr>
              <a:t># 32,</a:t>
            </a:r>
            <a:r>
              <a:rPr lang="en-GB" sz="2400" b="1" dirty="0">
                <a:solidFill>
                  <a:srgbClr val="00B050"/>
                </a:solidFill>
                <a:ea typeface="MS PGothic" pitchFamily="34" charset="-128"/>
              </a:rPr>
              <a:t> 08.07.2023 – be’ah Oman Environmental Services S.A.O.C.</a:t>
            </a:r>
            <a:br>
              <a:rPr lang="en-GB" sz="24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sz="2400" b="1" dirty="0">
              <a:solidFill>
                <a:srgbClr val="00B05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e39d10f7-574e-4e6f-a6a5-0b98ecd56e2a@beah.om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11303" r="5505" b="11774"/>
          <a:stretch/>
        </p:blipFill>
        <p:spPr>
          <a:xfrm>
            <a:off x="8619202" y="4224535"/>
            <a:ext cx="3404468" cy="1629957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1" y="1505410"/>
            <a:ext cx="7672630" cy="40934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200" dirty="0">
                <a:cs typeface="Tahoma" pitchFamily="34" charset="0"/>
              </a:rPr>
              <a:t>The tasks was to transport waste to the landfill from the staging point using the Hook loader Truck. The 30 </a:t>
            </a:r>
            <a:r>
              <a:rPr lang="en-US" sz="1200" dirty="0" err="1">
                <a:cs typeface="Tahoma" pitchFamily="34" charset="0"/>
              </a:rPr>
              <a:t>cbm</a:t>
            </a:r>
            <a:r>
              <a:rPr lang="en-US" sz="1200" dirty="0">
                <a:cs typeface="Tahoma" pitchFamily="34" charset="0"/>
              </a:rPr>
              <a:t> open top container was loaded the evening before, then driven as loaded for 6 km to a parking space behind Renaissance PAC in </a:t>
            </a:r>
            <a:r>
              <a:rPr lang="en-US" sz="1200" dirty="0" err="1">
                <a:cs typeface="Tahoma" pitchFamily="34" charset="0"/>
              </a:rPr>
              <a:t>Fahud</a:t>
            </a:r>
            <a:r>
              <a:rPr lang="en-US" sz="1200" dirty="0">
                <a:cs typeface="Tahoma" pitchFamily="34" charset="0"/>
              </a:rPr>
              <a:t>. The next morning the team started their journey at 06:39 am. After approximately 0.8 km of driving, at 06:43 am the hook loader Truck overturned while taking a turn. The Driver sustained no injury, the helper sustained a small cut injury on his elbow.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Failure to judge the angle of the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Overcorrection of the driving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Failure identify road hazards (road direction, unstable ground at the edge of the road.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incident…</a:t>
            </a:r>
          </a:p>
          <a:p>
            <a:pPr marL="114300" indent="-114300" algn="just">
              <a:defRPr/>
            </a:pPr>
            <a:endParaRPr lang="en-US" sz="16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planning before starting the task?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daily Drivers Fitness (alert, focused, etc.)?</a:t>
            </a:r>
            <a:endParaRPr lang="en-US" sz="105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discuss potential road hazards of commonly used routes?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Drivers feedback road hazards observed during Journey Close out to the </a:t>
            </a:r>
            <a:r>
              <a:rPr lang="en-US" sz="105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SJM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Ensure you are driving with full attention, even if the road is well know to you</a:t>
            </a: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96260" y="5437257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571269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07/08/2023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HiPo#32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	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Heavy Vehicle driving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16361" y="6117454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focus on the road and the road conditions</a:t>
            </a:r>
          </a:p>
        </p:txBody>
      </p:sp>
      <p:pic>
        <p:nvPicPr>
          <p:cNvPr id="16" name="Picture 15" descr="cid:e39d10f7-574e-4e6f-a6a5-0b98ecd56e2a@beah.om"/>
          <p:cNvPicPr/>
          <p:nvPr/>
        </p:nvPicPr>
        <p:blipFill rotWithShape="1"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427" y="1425815"/>
            <a:ext cx="3381210" cy="21894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687120" y="3176906"/>
            <a:ext cx="336550" cy="544513"/>
            <a:chOff x="3504" y="544"/>
            <a:chExt cx="2287" cy="1855"/>
          </a:xfrm>
        </p:grpSpPr>
        <p:sp>
          <p:nvSpPr>
            <p:cNvPr id="18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Arrow: Up-Down 11">
            <a:extLst>
              <a:ext uri="{FF2B5EF4-FFF2-40B4-BE49-F238E27FC236}">
                <a16:creationId xmlns:a16="http://schemas.microsoft.com/office/drawing/2014/main" id="{477875EE-37D6-3913-5B82-6856252E971D}"/>
              </a:ext>
            </a:extLst>
          </p:cNvPr>
          <p:cNvSpPr/>
          <p:nvPr/>
        </p:nvSpPr>
        <p:spPr>
          <a:xfrm>
            <a:off x="9452442" y="2853244"/>
            <a:ext cx="136081" cy="40819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691AC9-C0D5-5913-74D9-D7AD1C9120D6}"/>
              </a:ext>
            </a:extLst>
          </p:cNvPr>
          <p:cNvSpPr txBox="1"/>
          <p:nvPr/>
        </p:nvSpPr>
        <p:spPr>
          <a:xfrm>
            <a:off x="9324686" y="2895580"/>
            <a:ext cx="2393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Approx. 1 m height difference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628939" y="2853244"/>
            <a:ext cx="3492723" cy="367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24172" y="3253302"/>
            <a:ext cx="3492723" cy="367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have a pro-active drivers counselling program in place, even if drivers are in RAG green band?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have reviewed the geo-</a:t>
            </a:r>
            <a:r>
              <a:rPr lang="en-US" sz="1600" dirty="0" err="1">
                <a:latin typeface="Calibri" panose="020F0502020204030204" pitchFamily="34" charset="0"/>
                <a:sym typeface="Wingdings" pitchFamily="2" charset="2"/>
              </a:rPr>
              <a:t>fenching</a:t>
            </a: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 settings in your IVMS for roads daily used by your drivers?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drivers report back to JM any potential hazards they have identified during the trip?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close out all Journeys in a two-way communication?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execute 7 Pillar Audits on your sub-contractors Driving performance?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have a system in place to identify potential road Safety hazards?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have a system in place to fight complacency on repetitive routes?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571269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07/08/2023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HiPo#32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	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Heavy Vehicle driving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Husni, Ibrahim UOC522L</DisplayName>
        <AccountId>321</AccountId>
        <AccountType/>
      </UserInfo>
      <UserInfo>
        <DisplayName>Al Saadi, Asaad ONSL</DisplayName>
        <AccountId>18283</AccountId>
        <AccountType/>
      </UserInfo>
      <UserInfo>
        <DisplayName>ONO1L</DisplayName>
        <AccountId>20158</AccountId>
        <AccountType/>
      </UserInfo>
      <UserInfo>
        <DisplayName>Udupa, Gururaj STSN507</DisplayName>
        <AccountId>19130</AccountId>
        <AccountType/>
      </UserInfo>
    </SharedWithUsers>
    <Language xmlns="4880e4f8-4b7d-4bdd-91e3-e10d47036eca">English</Language>
    <DocId xmlns="4880e4f8-4b7d-4bdd-91e3-e10d47036eca">92855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d51eac6-a7d5-47f5-a119-63d146adb13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FD0EF5-851B-4BCA-BD40-A706BF9305E2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6962</TotalTime>
  <Words>677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HiPo#32 MVI  hook loader rolled over </dc:title>
  <dc:creator>nazar@umsoman.com</dc:creator>
  <cp:lastModifiedBy>Zakwani, Salim MSE36</cp:lastModifiedBy>
  <cp:revision>366</cp:revision>
  <dcterms:created xsi:type="dcterms:W3CDTF">2018-09-24T07:27:56Z</dcterms:created>
  <dcterms:modified xsi:type="dcterms:W3CDTF">2024-02-22T03:24:26Z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