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4" r:id="rId5"/>
    <p:sldId id="275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981" autoAdjust="0"/>
  </p:normalViewPr>
  <p:slideViewPr>
    <p:cSldViewPr>
      <p:cViewPr varScale="1">
        <p:scale>
          <a:sx n="85" d="100"/>
          <a:sy n="85" d="100"/>
        </p:scale>
        <p:origin x="11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339" y="0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655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339" y="8831655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370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339" y="0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276" y="4415828"/>
            <a:ext cx="5141850" cy="4182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655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339" y="8831655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933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0970" y="935389"/>
            <a:ext cx="5953750" cy="452431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07.06.2021                                           Incident Type: HiPo#32A- OHL</a:t>
            </a:r>
          </a:p>
          <a:p>
            <a:pPr marL="114300" indent="-114300" algn="just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050" dirty="0">
                <a:solidFill>
                  <a:srgbClr val="000000"/>
                </a:solidFill>
                <a:latin typeface="Arial" pitchFamily="34" charset="0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1300" dirty="0">
                <a:latin typeface="Arial" charset="0"/>
                <a:cs typeface="Arial" charset="0"/>
              </a:rPr>
              <a:t>Date 07-06-2021 @ 13:44hours, Rig move was carried out from MM-674 to the next location in the day light condition (13:44 </a:t>
            </a:r>
            <a:r>
              <a:rPr lang="en-US" sz="1300" dirty="0" err="1">
                <a:latin typeface="Arial" charset="0"/>
                <a:cs typeface="Arial" charset="0"/>
              </a:rPr>
              <a:t>Hrs</a:t>
            </a:r>
            <a:r>
              <a:rPr lang="en-US" sz="1300" dirty="0">
                <a:latin typeface="Arial" charset="0"/>
                <a:cs typeface="Arial" charset="0"/>
              </a:rPr>
              <a:t>). Rig carrier and hoist trailers crossed underneath 33 KV Overhead powerline to its close proximity of  0.5 </a:t>
            </a:r>
            <a:r>
              <a:rPr lang="en-US" sz="1300" dirty="0" err="1">
                <a:latin typeface="Arial" charset="0"/>
                <a:cs typeface="Arial" charset="0"/>
              </a:rPr>
              <a:t>Mtr</a:t>
            </a:r>
            <a:r>
              <a:rPr lang="en-US" sz="1300" dirty="0">
                <a:latin typeface="Arial" charset="0"/>
                <a:cs typeface="Arial" charset="0"/>
              </a:rPr>
              <a:t>. clearance.</a:t>
            </a:r>
          </a:p>
          <a:p>
            <a:pPr>
              <a:spcBef>
                <a:spcPct val="50000"/>
              </a:spcBef>
              <a:defRPr/>
            </a:pPr>
            <a:r>
              <a:rPr lang="en-US" sz="1300" dirty="0">
                <a:latin typeface="Arial" charset="0"/>
                <a:cs typeface="Arial" charset="0"/>
              </a:rPr>
              <a:t>No electrocution or asset damage occurred during this activity</a:t>
            </a: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lvl="0" indent="-171450"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prstClr val="black"/>
                </a:solidFill>
                <a:latin typeface="Calibri"/>
              </a:rPr>
              <a:t>Always ensure to perform adequate hoist move route survey and capture all necessary elements. Discuss with crew during TBT</a:t>
            </a:r>
          </a:p>
          <a:p>
            <a:pPr marL="171450" lvl="0" indent="-171450"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prstClr val="black"/>
                </a:solidFill>
                <a:latin typeface="Calibri"/>
              </a:rPr>
              <a:t>Always ensure to execute the work as per SOP.</a:t>
            </a:r>
          </a:p>
          <a:p>
            <a:pPr marL="171450" lvl="0" indent="-171450"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prstClr val="black"/>
                </a:solidFill>
                <a:latin typeface="Calibri"/>
              </a:rPr>
              <a:t>Always maintain the minimum safety clearance of  OHL corresponding to its KV (132/66/33)</a:t>
            </a:r>
          </a:p>
          <a:p>
            <a:pPr marL="171450" lvl="0" indent="-171450"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prstClr val="black"/>
                </a:solidFill>
                <a:latin typeface="Calibri"/>
              </a:rPr>
              <a:t>Always obtain clearance certificate from concern dept. when max load height exceeds 5M or OHL height is unknown</a:t>
            </a:r>
          </a:p>
          <a:p>
            <a:pPr marL="171450" lvl="0" indent="-171450"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prstClr val="black"/>
                </a:solidFill>
                <a:latin typeface="Calibri"/>
              </a:rPr>
              <a:t>Always ensure  to strip down the extended loads prior rig move.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492124" y="5638800"/>
            <a:ext cx="5029201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Always fully adhere to the passing below OHL requirements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37275" y="1406566"/>
            <a:ext cx="2875908" cy="1994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758414" y="3052721"/>
            <a:ext cx="266058" cy="47069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45" name="Picture 5" descr="powerline-protection - HSSE WORLD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37275" y="3871829"/>
            <a:ext cx="2863042" cy="2176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9" descr="Driving Safety Limit 5 M Reminder, Driving Safety, Height Limit 5 Meters,  Reminder PNG Transparent Clipart Image and PSD File for Free Download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02" t="7570" r="16758" b="24664"/>
          <a:stretch/>
        </p:blipFill>
        <p:spPr bwMode="auto">
          <a:xfrm>
            <a:off x="6194595" y="3921168"/>
            <a:ext cx="482430" cy="480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1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116144"/>
            <a:ext cx="835246" cy="598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669060" y="5773300"/>
            <a:ext cx="362382" cy="450275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42291" y="1257376"/>
            <a:ext cx="8351838" cy="501675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latin typeface="Tahoma" pitchFamily="34" charset="0"/>
              </a:rPr>
              <a:t>Confirm the following:</a:t>
            </a:r>
            <a:endParaRPr lang="en-US" sz="1600" dirty="0"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all hazards and risk mitigation for rig move activity are covered during your TBT?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adequate Route surveys are undertaken prior rig move?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all OHL heights &amp; max load heights are measured during route survey?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additional extended loads are stripped down from trailers prior move?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to obtain clearance certificate from authorities for load height exceeding 5 m?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SOP and Risk assessment are followed adequately for operation?</a:t>
            </a:r>
          </a:p>
          <a:p>
            <a:pPr eaLnBrk="1" hangingPunct="1"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52400" y="836711"/>
            <a:ext cx="682109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Date: 07.06.2021                                           Incident Type: HiPo#32A- OHL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92707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F536F9-CA76-486E-B8F4-135D1B656907}"/>
</file>

<file path=customXml/itemProps2.xml><?xml version="1.0" encoding="utf-8"?>
<ds:datastoreItem xmlns:ds="http://schemas.openxmlformats.org/officeDocument/2006/customXml" ds:itemID="{417CDCFD-C2C6-4ECC-85D9-E8AEE3BFF834}">
  <ds:schemaRefs>
    <ds:schemaRef ds:uri="http://purl.org/dc/terms/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sharepoint/v3"/>
    <ds:schemaRef ds:uri="http://schemas.microsoft.com/office/2006/documentManagement/typ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9404</TotalTime>
  <Words>525</Words>
  <Application>Microsoft Office PowerPoint</Application>
  <PresentationFormat>On-screen Show (4:3)</PresentationFormat>
  <Paragraphs>61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Tahoma</vt:lpstr>
      <vt:lpstr>Times New Roman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HiPo#32A Final IRC Presentation Post UWD</dc:title>
  <dc:creator>MU93647</dc:creator>
  <cp:lastModifiedBy>Balushi, Sumaiya MSE36</cp:lastModifiedBy>
  <cp:revision>664</cp:revision>
  <cp:lastPrinted>2021-07-05T08:11:14Z</cp:lastPrinted>
  <dcterms:created xsi:type="dcterms:W3CDTF">2001-05-03T06:07:08Z</dcterms:created>
  <dcterms:modified xsi:type="dcterms:W3CDTF">2022-07-26T05:37:35Z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